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6F381D9" w14:textId="036C3259" w:rsidR="007E51D5" w:rsidRPr="00353CA5" w:rsidRDefault="00FF0073" w:rsidP="007E51D5">
      <w:pPr>
        <w:pStyle w:val="Heading3"/>
        <w:spacing w:before="1600" w:after="900"/>
        <w:rPr>
          <w:color w:val="FFFFFF" w:themeColor="background1"/>
          <w:sz w:val="40"/>
          <w:szCs w:val="40"/>
        </w:rPr>
      </w:pPr>
      <w:r>
        <w:rPr>
          <w:rStyle w:val="Heading1Char"/>
          <w:b/>
        </w:rPr>
        <w:t>Manager</w:t>
      </w:r>
      <w:r w:rsidR="007E51D5">
        <w:rPr>
          <w:rStyle w:val="Heading1Char"/>
          <w:b/>
        </w:rPr>
        <w:t xml:space="preserve"> </w:t>
      </w:r>
      <w:r w:rsidR="00682091">
        <w:rPr>
          <w:rStyle w:val="Heading1Char"/>
          <w:b/>
        </w:rPr>
        <w:t>Communications Channel</w:t>
      </w:r>
      <w:r w:rsidR="00D03496">
        <w:rPr>
          <w:rStyle w:val="Heading1Char"/>
          <w:b/>
        </w:rPr>
        <w:t>s</w:t>
      </w:r>
      <w:r w:rsidR="00682091">
        <w:rPr>
          <w:rStyle w:val="Heading1Char"/>
          <w:b/>
        </w:rPr>
        <w:t xml:space="preserve"> and Content</w:t>
      </w:r>
      <w:r w:rsidR="007E51D5" w:rsidRPr="00CE4A77">
        <w:br/>
      </w:r>
      <w:r w:rsidR="00682091">
        <w:rPr>
          <w:rStyle w:val="Heading1Char"/>
        </w:rPr>
        <w:t>Service Delivery Communications</w:t>
      </w:r>
    </w:p>
    <w:p w14:paraId="785F1BE2" w14:textId="77777777" w:rsidR="00F05C09" w:rsidRPr="00C4259B" w:rsidRDefault="00F05C09" w:rsidP="00C4259B">
      <w:pPr>
        <w:pStyle w:val="Heading2"/>
      </w:pPr>
      <w:r w:rsidRPr="00C4259B">
        <w:t>Our purpose</w:t>
      </w:r>
    </w:p>
    <w:p w14:paraId="73BD9985" w14:textId="77777777" w:rsidR="00F05C09" w:rsidRDefault="00F05C09" w:rsidP="00331B43">
      <w:pPr>
        <w:spacing w:after="0"/>
      </w:pPr>
      <w:r w:rsidRPr="00336686">
        <w:t>We help New Zealanders to be safe, strong, and independent</w:t>
      </w:r>
      <w:r w:rsidR="00F050D6" w:rsidRPr="00336686">
        <w:t>.</w:t>
      </w:r>
    </w:p>
    <w:p w14:paraId="4BB77D39" w14:textId="77777777" w:rsidR="00C4259B" w:rsidRPr="00C4259B" w:rsidRDefault="00C4259B" w:rsidP="00C4259B">
      <w:pPr>
        <w:rPr>
          <w:rStyle w:val="Strong"/>
        </w:rPr>
      </w:pPr>
      <w:r w:rsidRPr="00C4259B">
        <w:rPr>
          <w:rStyle w:val="Strong"/>
        </w:rPr>
        <w:t xml:space="preserve">Manaaki </w:t>
      </w:r>
      <w:proofErr w:type="spellStart"/>
      <w:r w:rsidRPr="00C4259B">
        <w:rPr>
          <w:rStyle w:val="Strong"/>
        </w:rPr>
        <w:t>tangata</w:t>
      </w:r>
      <w:proofErr w:type="spellEnd"/>
      <w:r w:rsidRPr="00C4259B">
        <w:rPr>
          <w:rStyle w:val="Strong"/>
        </w:rPr>
        <w:t>, Manaaki whānau</w:t>
      </w:r>
    </w:p>
    <w:p w14:paraId="594BE1ED" w14:textId="77777777" w:rsidR="1B301802" w:rsidRDefault="1B301802" w:rsidP="00C4259B">
      <w:pPr>
        <w:pStyle w:val="Heading2"/>
      </w:pPr>
      <w:r w:rsidRPr="3D34B620">
        <w:t>Our values</w:t>
      </w:r>
    </w:p>
    <w:p w14:paraId="4F27225B" w14:textId="77777777" w:rsidR="00336686" w:rsidRDefault="00336686" w:rsidP="00331B43">
      <w:pPr>
        <w:spacing w:before="120" w:after="0"/>
      </w:pPr>
      <w:r w:rsidRPr="00336686">
        <w:rPr>
          <w:rStyle w:val="Strong"/>
        </w:rPr>
        <w:t>Manaaki:</w:t>
      </w:r>
      <w:r>
        <w:t xml:space="preserve"> We care about the wellbeing of people</w:t>
      </w:r>
    </w:p>
    <w:p w14:paraId="2B5DCE0F" w14:textId="77777777" w:rsidR="00336686" w:rsidRDefault="00336686" w:rsidP="00331B43">
      <w:pPr>
        <w:spacing w:after="0"/>
      </w:pPr>
      <w:r w:rsidRPr="00336686">
        <w:rPr>
          <w:rStyle w:val="Strong"/>
        </w:rPr>
        <w:t>Whānau:</w:t>
      </w:r>
      <w:r>
        <w:t xml:space="preserve"> We are inclusive and build belonging</w:t>
      </w:r>
    </w:p>
    <w:p w14:paraId="48B6D67D" w14:textId="77777777" w:rsidR="00336686" w:rsidRDefault="00336686" w:rsidP="00331B43">
      <w:pPr>
        <w:spacing w:after="0"/>
      </w:pPr>
      <w:r w:rsidRPr="00336686">
        <w:rPr>
          <w:rStyle w:val="Strong"/>
        </w:rPr>
        <w:t>Mahi tahi:</w:t>
      </w:r>
      <w:r>
        <w:t xml:space="preserve"> We work together, making a difference for communities</w:t>
      </w:r>
    </w:p>
    <w:p w14:paraId="294F465D" w14:textId="77777777" w:rsidR="00336686" w:rsidRPr="005C0C81" w:rsidRDefault="00336686" w:rsidP="00331B43">
      <w:pPr>
        <w:rPr>
          <w:rStyle w:val="Strong"/>
        </w:rPr>
      </w:pPr>
      <w:r w:rsidRPr="00336686">
        <w:rPr>
          <w:rStyle w:val="Strong"/>
        </w:rPr>
        <w:t xml:space="preserve">Tika me te pono: </w:t>
      </w:r>
      <w:r w:rsidRPr="005C0C81">
        <w:rPr>
          <w:rStyle w:val="Strong"/>
          <w:b w:val="0"/>
          <w:bCs/>
        </w:rPr>
        <w:t>We do the right thing, with integrity</w:t>
      </w:r>
    </w:p>
    <w:p w14:paraId="614B262A" w14:textId="77777777" w:rsidR="005C0C81" w:rsidRPr="004F3212" w:rsidRDefault="005C0C81" w:rsidP="005C0C81">
      <w:pPr>
        <w:pStyle w:val="Heading2"/>
      </w:pPr>
      <w:r w:rsidRPr="004F3212">
        <w:t>Our commitment to Māori</w:t>
      </w:r>
    </w:p>
    <w:p w14:paraId="1B0404EF" w14:textId="77777777" w:rsidR="005C0C81" w:rsidRPr="004F3212" w:rsidRDefault="005C0C81" w:rsidP="005C0C81">
      <w:pPr>
        <w:spacing w:line="240" w:lineRule="auto"/>
      </w:pPr>
      <w:r w:rsidRPr="004F3212">
        <w:t xml:space="preserve">As a Te Tiriti o Waitangi </w:t>
      </w:r>
      <w:proofErr w:type="gramStart"/>
      <w:r w:rsidRPr="004F3212">
        <w:t>partner</w:t>
      </w:r>
      <w:proofErr w:type="gramEnd"/>
      <w:r w:rsidRPr="004F3212">
        <w:t xml:space="preserve"> we are committed to supporting and enabling Māori, whānau, hapū, Iwi and communities to realise their own potential and aspirations.</w:t>
      </w:r>
    </w:p>
    <w:p w14:paraId="043DF8FA" w14:textId="77777777" w:rsidR="00353CA5" w:rsidRDefault="005C0C81" w:rsidP="00353CA5">
      <w:pPr>
        <w:pStyle w:val="Heading2"/>
        <w:rPr>
          <w:szCs w:val="26"/>
        </w:rPr>
      </w:pPr>
      <w:r w:rsidRPr="00ED7955">
        <w:rPr>
          <w:szCs w:val="26"/>
        </w:rPr>
        <w:t xml:space="preserve">He </w:t>
      </w:r>
      <w:proofErr w:type="spellStart"/>
      <w:r w:rsidRPr="00ED7955">
        <w:rPr>
          <w:szCs w:val="26"/>
        </w:rPr>
        <w:t>whakataukī</w:t>
      </w:r>
      <w:proofErr w:type="spellEnd"/>
      <w:r w:rsidRPr="00ED7955">
        <w:rPr>
          <w:szCs w:val="26"/>
        </w:rPr>
        <w:t>*</w:t>
      </w:r>
    </w:p>
    <w:p w14:paraId="5885527B" w14:textId="77777777" w:rsidR="00353CA5" w:rsidRPr="00353CA5" w:rsidRDefault="00353CA5" w:rsidP="00353CA5">
      <w:pPr>
        <w:spacing w:after="0"/>
        <w:rPr>
          <w:b/>
          <w:bCs/>
          <w:lang w:eastAsia="en-NZ"/>
        </w:rPr>
      </w:pPr>
      <w:proofErr w:type="spellStart"/>
      <w:r w:rsidRPr="00353CA5">
        <w:rPr>
          <w:b/>
          <w:bCs/>
          <w:lang w:eastAsia="en-NZ"/>
        </w:rPr>
        <w:t>Unuhia</w:t>
      </w:r>
      <w:proofErr w:type="spellEnd"/>
      <w:r w:rsidRPr="00353CA5">
        <w:rPr>
          <w:b/>
          <w:bCs/>
          <w:lang w:eastAsia="en-NZ"/>
        </w:rPr>
        <w:t xml:space="preserve"> te </w:t>
      </w:r>
      <w:proofErr w:type="spellStart"/>
      <w:r w:rsidRPr="00353CA5">
        <w:rPr>
          <w:b/>
          <w:bCs/>
          <w:lang w:eastAsia="en-NZ"/>
        </w:rPr>
        <w:t>rito</w:t>
      </w:r>
      <w:proofErr w:type="spellEnd"/>
      <w:r w:rsidRPr="00353CA5">
        <w:rPr>
          <w:b/>
          <w:bCs/>
          <w:lang w:eastAsia="en-NZ"/>
        </w:rPr>
        <w:t xml:space="preserve"> o te harakeke</w:t>
      </w:r>
    </w:p>
    <w:p w14:paraId="0DBA135A" w14:textId="77777777" w:rsidR="00353CA5" w:rsidRPr="00353CA5" w:rsidRDefault="00353CA5" w:rsidP="00353CA5">
      <w:pPr>
        <w:spacing w:after="0"/>
        <w:rPr>
          <w:b/>
          <w:bCs/>
          <w:lang w:eastAsia="en-NZ"/>
        </w:rPr>
      </w:pPr>
      <w:r w:rsidRPr="00353CA5">
        <w:rPr>
          <w:b/>
          <w:bCs/>
          <w:lang w:eastAsia="en-NZ"/>
        </w:rPr>
        <w:t xml:space="preserve">Kei </w:t>
      </w:r>
      <w:proofErr w:type="spellStart"/>
      <w:r w:rsidRPr="00353CA5">
        <w:rPr>
          <w:b/>
          <w:bCs/>
          <w:lang w:eastAsia="en-NZ"/>
        </w:rPr>
        <w:t>hea</w:t>
      </w:r>
      <w:proofErr w:type="spellEnd"/>
      <w:r w:rsidRPr="00353CA5">
        <w:rPr>
          <w:b/>
          <w:bCs/>
          <w:lang w:eastAsia="en-NZ"/>
        </w:rPr>
        <w:t xml:space="preserve"> te </w:t>
      </w:r>
      <w:proofErr w:type="spellStart"/>
      <w:r w:rsidRPr="00353CA5">
        <w:rPr>
          <w:b/>
          <w:bCs/>
          <w:lang w:eastAsia="en-NZ"/>
        </w:rPr>
        <w:t>kōmako</w:t>
      </w:r>
      <w:proofErr w:type="spellEnd"/>
      <w:r w:rsidRPr="00353CA5">
        <w:rPr>
          <w:b/>
          <w:bCs/>
          <w:lang w:eastAsia="en-NZ"/>
        </w:rPr>
        <w:t xml:space="preserve"> e kō?</w:t>
      </w:r>
    </w:p>
    <w:p w14:paraId="36850EEE" w14:textId="77777777" w:rsidR="00353CA5" w:rsidRPr="00353CA5" w:rsidRDefault="00353CA5" w:rsidP="00353CA5">
      <w:pPr>
        <w:spacing w:after="0"/>
        <w:rPr>
          <w:b/>
          <w:bCs/>
          <w:lang w:eastAsia="en-NZ"/>
        </w:rPr>
      </w:pPr>
      <w:r w:rsidRPr="00353CA5">
        <w:rPr>
          <w:b/>
          <w:bCs/>
          <w:lang w:eastAsia="en-NZ"/>
        </w:rPr>
        <w:t>Whakatairangitia, rere ki uta, rere ki tai;</w:t>
      </w:r>
    </w:p>
    <w:p w14:paraId="299A92E2" w14:textId="77777777" w:rsidR="00353CA5" w:rsidRPr="00353CA5" w:rsidRDefault="00353CA5" w:rsidP="00353CA5">
      <w:pPr>
        <w:spacing w:after="0"/>
        <w:rPr>
          <w:b/>
          <w:bCs/>
          <w:lang w:eastAsia="en-NZ"/>
        </w:rPr>
      </w:pPr>
      <w:r w:rsidRPr="00353CA5">
        <w:rPr>
          <w:b/>
          <w:bCs/>
          <w:lang w:eastAsia="en-NZ"/>
        </w:rPr>
        <w:t xml:space="preserve">Ui </w:t>
      </w:r>
      <w:proofErr w:type="spellStart"/>
      <w:r w:rsidRPr="00353CA5">
        <w:rPr>
          <w:b/>
          <w:bCs/>
          <w:lang w:eastAsia="en-NZ"/>
        </w:rPr>
        <w:t>mai</w:t>
      </w:r>
      <w:proofErr w:type="spellEnd"/>
      <w:r w:rsidRPr="00353CA5">
        <w:rPr>
          <w:b/>
          <w:bCs/>
          <w:lang w:eastAsia="en-NZ"/>
        </w:rPr>
        <w:t xml:space="preserve"> ki ahau,</w:t>
      </w:r>
    </w:p>
    <w:p w14:paraId="2A01BA73" w14:textId="77777777" w:rsidR="00353CA5" w:rsidRPr="00353CA5" w:rsidRDefault="00353CA5" w:rsidP="00353CA5">
      <w:pPr>
        <w:spacing w:after="0"/>
        <w:rPr>
          <w:b/>
          <w:bCs/>
          <w:lang w:eastAsia="en-NZ"/>
        </w:rPr>
      </w:pPr>
      <w:r w:rsidRPr="00353CA5">
        <w:rPr>
          <w:b/>
          <w:bCs/>
          <w:lang w:eastAsia="en-NZ"/>
        </w:rPr>
        <w:t xml:space="preserve">He aha te </w:t>
      </w:r>
      <w:proofErr w:type="spellStart"/>
      <w:r w:rsidRPr="00353CA5">
        <w:rPr>
          <w:b/>
          <w:bCs/>
          <w:lang w:eastAsia="en-NZ"/>
        </w:rPr>
        <w:t>mea</w:t>
      </w:r>
      <w:proofErr w:type="spellEnd"/>
      <w:r w:rsidRPr="00353CA5">
        <w:rPr>
          <w:b/>
          <w:bCs/>
          <w:lang w:eastAsia="en-NZ"/>
        </w:rPr>
        <w:t xml:space="preserve"> </w:t>
      </w:r>
      <w:proofErr w:type="spellStart"/>
      <w:r w:rsidRPr="00353CA5">
        <w:rPr>
          <w:b/>
          <w:bCs/>
          <w:lang w:eastAsia="en-NZ"/>
        </w:rPr>
        <w:t>nui</w:t>
      </w:r>
      <w:proofErr w:type="spellEnd"/>
      <w:r w:rsidRPr="00353CA5">
        <w:rPr>
          <w:b/>
          <w:bCs/>
          <w:lang w:eastAsia="en-NZ"/>
        </w:rPr>
        <w:t xml:space="preserve"> o te </w:t>
      </w:r>
      <w:proofErr w:type="spellStart"/>
      <w:r w:rsidRPr="00353CA5">
        <w:rPr>
          <w:b/>
          <w:bCs/>
          <w:lang w:eastAsia="en-NZ"/>
        </w:rPr>
        <w:t>ao</w:t>
      </w:r>
      <w:proofErr w:type="spellEnd"/>
      <w:r w:rsidRPr="00353CA5">
        <w:rPr>
          <w:b/>
          <w:bCs/>
          <w:lang w:eastAsia="en-NZ"/>
        </w:rPr>
        <w:t>?</w:t>
      </w:r>
    </w:p>
    <w:p w14:paraId="1F5A9928" w14:textId="77777777" w:rsidR="00353CA5" w:rsidRPr="00353CA5" w:rsidRDefault="00353CA5" w:rsidP="00353CA5">
      <w:pPr>
        <w:spacing w:after="0"/>
        <w:rPr>
          <w:b/>
          <w:bCs/>
          <w:lang w:eastAsia="en-NZ"/>
        </w:rPr>
      </w:pPr>
      <w:proofErr w:type="spellStart"/>
      <w:r w:rsidRPr="00353CA5">
        <w:rPr>
          <w:b/>
          <w:bCs/>
          <w:lang w:eastAsia="en-NZ"/>
        </w:rPr>
        <w:t>Māku</w:t>
      </w:r>
      <w:proofErr w:type="spellEnd"/>
      <w:r w:rsidRPr="00353CA5">
        <w:rPr>
          <w:b/>
          <w:bCs/>
          <w:lang w:eastAsia="en-NZ"/>
        </w:rPr>
        <w:t xml:space="preserve"> e </w:t>
      </w:r>
      <w:proofErr w:type="spellStart"/>
      <w:r w:rsidRPr="00353CA5">
        <w:rPr>
          <w:b/>
          <w:bCs/>
          <w:lang w:eastAsia="en-NZ"/>
        </w:rPr>
        <w:t>kī</w:t>
      </w:r>
      <w:proofErr w:type="spellEnd"/>
      <w:r w:rsidRPr="00353CA5">
        <w:rPr>
          <w:b/>
          <w:bCs/>
          <w:lang w:eastAsia="en-NZ"/>
        </w:rPr>
        <w:t xml:space="preserve"> </w:t>
      </w:r>
      <w:proofErr w:type="spellStart"/>
      <w:r w:rsidRPr="00353CA5">
        <w:rPr>
          <w:b/>
          <w:bCs/>
          <w:lang w:eastAsia="en-NZ"/>
        </w:rPr>
        <w:t>atu</w:t>
      </w:r>
      <w:proofErr w:type="spellEnd"/>
      <w:r w:rsidRPr="00353CA5">
        <w:rPr>
          <w:b/>
          <w:bCs/>
          <w:lang w:eastAsia="en-NZ"/>
        </w:rPr>
        <w:t>,</w:t>
      </w:r>
    </w:p>
    <w:p w14:paraId="71B26307" w14:textId="77777777" w:rsidR="00353CA5" w:rsidRPr="00353CA5" w:rsidRDefault="00353CA5" w:rsidP="00353CA5">
      <w:pPr>
        <w:spacing w:after="0"/>
        <w:rPr>
          <w:b/>
          <w:bCs/>
          <w:lang w:eastAsia="en-NZ"/>
        </w:rPr>
      </w:pPr>
      <w:r w:rsidRPr="00353CA5">
        <w:rPr>
          <w:b/>
          <w:bCs/>
          <w:lang w:eastAsia="en-NZ"/>
        </w:rPr>
        <w:t xml:space="preserve">He </w:t>
      </w:r>
      <w:proofErr w:type="spellStart"/>
      <w:r w:rsidRPr="00353CA5">
        <w:rPr>
          <w:b/>
          <w:bCs/>
          <w:lang w:eastAsia="en-NZ"/>
        </w:rPr>
        <w:t>tangata</w:t>
      </w:r>
      <w:proofErr w:type="spellEnd"/>
      <w:r w:rsidRPr="00353CA5">
        <w:rPr>
          <w:b/>
          <w:bCs/>
          <w:lang w:eastAsia="en-NZ"/>
        </w:rPr>
        <w:t xml:space="preserve">, he </w:t>
      </w:r>
      <w:proofErr w:type="spellStart"/>
      <w:r w:rsidRPr="00353CA5">
        <w:rPr>
          <w:b/>
          <w:bCs/>
          <w:lang w:eastAsia="en-NZ"/>
        </w:rPr>
        <w:t>tangata</w:t>
      </w:r>
      <w:proofErr w:type="spellEnd"/>
      <w:r w:rsidRPr="00353CA5">
        <w:rPr>
          <w:b/>
          <w:bCs/>
          <w:lang w:eastAsia="en-NZ"/>
        </w:rPr>
        <w:t xml:space="preserve">, he </w:t>
      </w:r>
      <w:proofErr w:type="spellStart"/>
      <w:r w:rsidRPr="00353CA5">
        <w:rPr>
          <w:b/>
          <w:bCs/>
          <w:lang w:eastAsia="en-NZ"/>
        </w:rPr>
        <w:t>tangata</w:t>
      </w:r>
      <w:proofErr w:type="spellEnd"/>
      <w:r w:rsidRPr="00353CA5">
        <w:rPr>
          <w:b/>
          <w:bCs/>
          <w:lang w:eastAsia="en-NZ"/>
        </w:rPr>
        <w:t>*</w:t>
      </w:r>
    </w:p>
    <w:p w14:paraId="638DF907" w14:textId="77777777" w:rsidR="00353CA5" w:rsidRPr="004F3212" w:rsidRDefault="00353CA5" w:rsidP="00353CA5">
      <w:pPr>
        <w:spacing w:after="0"/>
        <w:rPr>
          <w:lang w:eastAsia="en-NZ"/>
        </w:rPr>
      </w:pPr>
      <w:r w:rsidRPr="004F3212">
        <w:rPr>
          <w:lang w:eastAsia="en-NZ"/>
        </w:rPr>
        <w:t xml:space="preserve">If you remove the central shoot of the </w:t>
      </w:r>
      <w:proofErr w:type="spellStart"/>
      <w:r w:rsidRPr="004F3212">
        <w:rPr>
          <w:lang w:eastAsia="en-NZ"/>
        </w:rPr>
        <w:t>flaxbush</w:t>
      </w:r>
      <w:proofErr w:type="spellEnd"/>
    </w:p>
    <w:p w14:paraId="58977A8D" w14:textId="77777777" w:rsidR="00353CA5" w:rsidRPr="004F3212" w:rsidRDefault="00353CA5" w:rsidP="00353CA5">
      <w:pPr>
        <w:spacing w:after="0"/>
        <w:rPr>
          <w:lang w:eastAsia="en-NZ"/>
        </w:rPr>
      </w:pPr>
      <w:r w:rsidRPr="004F3212">
        <w:rPr>
          <w:lang w:eastAsia="en-NZ"/>
        </w:rPr>
        <w:t>Where will the bellbird find rest?</w:t>
      </w:r>
    </w:p>
    <w:p w14:paraId="46455A79" w14:textId="77777777" w:rsidR="00353CA5" w:rsidRPr="004F3212" w:rsidRDefault="00353CA5" w:rsidP="00353CA5">
      <w:pPr>
        <w:spacing w:after="0"/>
        <w:rPr>
          <w:lang w:eastAsia="en-NZ"/>
        </w:rPr>
      </w:pPr>
      <w:r w:rsidRPr="004F3212">
        <w:rPr>
          <w:lang w:eastAsia="en-NZ"/>
        </w:rPr>
        <w:t>Will it fly inland, fly out to sea, or fly aimlessly;</w:t>
      </w:r>
    </w:p>
    <w:p w14:paraId="6DACB955" w14:textId="77777777" w:rsidR="00353CA5" w:rsidRPr="004F3212" w:rsidRDefault="00353CA5" w:rsidP="00353CA5">
      <w:pPr>
        <w:spacing w:after="0"/>
        <w:rPr>
          <w:lang w:eastAsia="en-NZ"/>
        </w:rPr>
      </w:pPr>
      <w:r w:rsidRPr="004F3212">
        <w:rPr>
          <w:lang w:eastAsia="en-NZ"/>
        </w:rPr>
        <w:t>If you were to ask me,</w:t>
      </w:r>
    </w:p>
    <w:p w14:paraId="164EE8DE" w14:textId="77777777" w:rsidR="00353CA5" w:rsidRPr="004F3212" w:rsidRDefault="00353CA5" w:rsidP="00353CA5">
      <w:pPr>
        <w:spacing w:after="0"/>
        <w:rPr>
          <w:lang w:eastAsia="en-NZ"/>
        </w:rPr>
      </w:pPr>
      <w:r w:rsidRPr="004F3212">
        <w:rPr>
          <w:lang w:eastAsia="en-NZ"/>
        </w:rPr>
        <w:t>What is the most important thing in the world?</w:t>
      </w:r>
    </w:p>
    <w:p w14:paraId="6C485135" w14:textId="77777777" w:rsidR="00353CA5" w:rsidRPr="004F3212" w:rsidRDefault="00353CA5" w:rsidP="00353CA5">
      <w:pPr>
        <w:spacing w:after="0"/>
        <w:rPr>
          <w:lang w:eastAsia="en-NZ"/>
        </w:rPr>
      </w:pPr>
      <w:r w:rsidRPr="004F3212">
        <w:rPr>
          <w:lang w:eastAsia="en-NZ"/>
        </w:rPr>
        <w:t>I will tell you,</w:t>
      </w:r>
    </w:p>
    <w:p w14:paraId="2D603FD0" w14:textId="77777777" w:rsidR="00353CA5" w:rsidRPr="004F3212" w:rsidRDefault="00353CA5" w:rsidP="00353CA5">
      <w:pPr>
        <w:spacing w:after="0"/>
        <w:rPr>
          <w:lang w:eastAsia="en-NZ"/>
        </w:rPr>
      </w:pPr>
      <w:r w:rsidRPr="004F3212">
        <w:rPr>
          <w:lang w:eastAsia="en-NZ"/>
        </w:rPr>
        <w:t>It is people, it is people, it is people</w:t>
      </w:r>
    </w:p>
    <w:p w14:paraId="607CD538" w14:textId="77777777" w:rsidR="00353CA5" w:rsidRPr="00353CA5" w:rsidRDefault="00353CA5" w:rsidP="00353CA5"/>
    <w:p w14:paraId="300CAA33" w14:textId="77777777" w:rsidR="005C0C81" w:rsidRPr="00353CA5" w:rsidRDefault="005C0C81" w:rsidP="00353CA5">
      <w:pPr>
        <w:rPr>
          <w:b/>
          <w:bCs/>
          <w:lang w:eastAsia="en-NZ"/>
        </w:rPr>
      </w:pPr>
      <w:r w:rsidRPr="004F3212">
        <w:rPr>
          <w:lang w:eastAsia="en-NZ"/>
        </w:rPr>
        <w:t>*</w:t>
      </w:r>
      <w:r w:rsidR="00353CA5">
        <w:rPr>
          <w:lang w:eastAsia="en-NZ"/>
        </w:rPr>
        <w:t xml:space="preserve"> </w:t>
      </w:r>
      <w:r w:rsidRPr="004F3212">
        <w:rPr>
          <w:lang w:eastAsia="en-NZ"/>
        </w:rPr>
        <w:t xml:space="preserve">We would like to acknowledge Te </w:t>
      </w:r>
      <w:proofErr w:type="spellStart"/>
      <w:r w:rsidRPr="004F3212">
        <w:rPr>
          <w:lang w:eastAsia="en-NZ"/>
        </w:rPr>
        <w:t>Rūnanga</w:t>
      </w:r>
      <w:proofErr w:type="spellEnd"/>
      <w:r w:rsidRPr="004F3212">
        <w:rPr>
          <w:lang w:eastAsia="en-NZ"/>
        </w:rPr>
        <w:t xml:space="preserve"> Nui o Te </w:t>
      </w:r>
      <w:proofErr w:type="spellStart"/>
      <w:r w:rsidRPr="004F3212">
        <w:rPr>
          <w:lang w:eastAsia="en-NZ"/>
        </w:rPr>
        <w:t>Aupōuri</w:t>
      </w:r>
      <w:proofErr w:type="spellEnd"/>
      <w:r w:rsidRPr="004F3212">
        <w:rPr>
          <w:lang w:eastAsia="en-NZ"/>
        </w:rPr>
        <w:t xml:space="preserve"> Trust for their permission to use this </w:t>
      </w:r>
      <w:proofErr w:type="spellStart"/>
      <w:r w:rsidRPr="004F3212">
        <w:rPr>
          <w:lang w:eastAsia="en-NZ"/>
        </w:rPr>
        <w:t>whakataukī</w:t>
      </w:r>
      <w:proofErr w:type="spellEnd"/>
      <w:r w:rsidRPr="004F3212">
        <w:rPr>
          <w:lang w:eastAsia="en-NZ"/>
        </w:rPr>
        <w:t xml:space="preserve"> </w:t>
      </w:r>
    </w:p>
    <w:p w14:paraId="70EA2CBC" w14:textId="77777777" w:rsidR="00BC35AE" w:rsidRDefault="00241016" w:rsidP="00C4259B">
      <w:pPr>
        <w:pStyle w:val="Heading2"/>
      </w:pPr>
      <w:r>
        <w:lastRenderedPageBreak/>
        <w:t>Position Detail</w:t>
      </w:r>
    </w:p>
    <w:p w14:paraId="62C309B4" w14:textId="77777777" w:rsidR="00241016" w:rsidRDefault="00241016" w:rsidP="002A6600">
      <w:pPr>
        <w:pStyle w:val="Heading3"/>
      </w:pPr>
      <w:r>
        <w:t>Overview of position</w:t>
      </w:r>
    </w:p>
    <w:p w14:paraId="1AC77B86" w14:textId="0741EA51" w:rsidR="00953155" w:rsidRDefault="00953155" w:rsidP="00953155">
      <w:pPr>
        <w:rPr>
          <w:rFonts w:asciiTheme="minorHAnsi" w:hAnsiTheme="minorHAnsi" w:cstheme="minorHAnsi"/>
          <w:szCs w:val="18"/>
        </w:rPr>
      </w:pPr>
      <w:r w:rsidRPr="00266EE1">
        <w:rPr>
          <w:rFonts w:asciiTheme="minorHAnsi" w:hAnsiTheme="minorHAnsi" w:cstheme="minorHAnsi"/>
          <w:szCs w:val="18"/>
        </w:rPr>
        <w:t xml:space="preserve">The Manager Communications Channels and Content </w:t>
      </w:r>
      <w:proofErr w:type="gramStart"/>
      <w:r w:rsidRPr="00266EE1">
        <w:rPr>
          <w:rFonts w:asciiTheme="minorHAnsi" w:hAnsiTheme="minorHAnsi" w:cstheme="minorHAnsi"/>
          <w:szCs w:val="18"/>
        </w:rPr>
        <w:t>leads</w:t>
      </w:r>
      <w:proofErr w:type="gramEnd"/>
      <w:r w:rsidRPr="00266EE1">
        <w:rPr>
          <w:rFonts w:asciiTheme="minorHAnsi" w:hAnsiTheme="minorHAnsi" w:cstheme="minorHAnsi"/>
          <w:szCs w:val="18"/>
        </w:rPr>
        <w:t xml:space="preserve"> the channels and content function for Service Delivery Communications.</w:t>
      </w:r>
      <w:r>
        <w:rPr>
          <w:rFonts w:asciiTheme="minorHAnsi" w:hAnsiTheme="minorHAnsi" w:cstheme="minorHAnsi"/>
          <w:szCs w:val="18"/>
        </w:rPr>
        <w:t xml:space="preserve"> </w:t>
      </w:r>
      <w:r w:rsidRPr="00266EE1">
        <w:rPr>
          <w:rFonts w:asciiTheme="minorHAnsi" w:hAnsiTheme="minorHAnsi" w:cstheme="minorHAnsi"/>
          <w:szCs w:val="18"/>
        </w:rPr>
        <w:t xml:space="preserve">This role provides strategic and operational leadership to the team responsible for communications channels, advice, and content delivery. </w:t>
      </w:r>
    </w:p>
    <w:p w14:paraId="71DA85D7" w14:textId="77777777" w:rsidR="00953155" w:rsidRPr="00266EE1" w:rsidRDefault="00953155" w:rsidP="00953155">
      <w:pPr>
        <w:rPr>
          <w:rFonts w:asciiTheme="minorHAnsi" w:hAnsiTheme="minorHAnsi" w:cstheme="minorHAnsi"/>
          <w:szCs w:val="18"/>
        </w:rPr>
      </w:pPr>
      <w:r w:rsidRPr="00266EE1">
        <w:rPr>
          <w:rFonts w:asciiTheme="minorHAnsi" w:hAnsiTheme="minorHAnsi" w:cstheme="minorHAnsi"/>
          <w:szCs w:val="18"/>
        </w:rPr>
        <w:t>It ensures our channels support the day-to-day delivery of services to New Zealanders, while continuing to evolve in response to changing audience needs, service priorities, and the wider communications environment.</w:t>
      </w:r>
    </w:p>
    <w:p w14:paraId="2115B601" w14:textId="661F8296" w:rsidR="00953155" w:rsidRPr="00266EE1" w:rsidRDefault="00953155" w:rsidP="00953155">
      <w:pPr>
        <w:rPr>
          <w:rFonts w:asciiTheme="minorHAnsi" w:hAnsiTheme="minorHAnsi" w:cstheme="minorHAnsi"/>
          <w:szCs w:val="18"/>
        </w:rPr>
      </w:pPr>
      <w:r w:rsidRPr="00266EE1">
        <w:rPr>
          <w:rFonts w:asciiTheme="minorHAnsi" w:hAnsiTheme="minorHAnsi" w:cstheme="minorHAnsi"/>
          <w:szCs w:val="18"/>
        </w:rPr>
        <w:t>The role is responsible for ensuring high-quality, consistent, and audience-focused content is delivered across a wide range of communications channels</w:t>
      </w:r>
      <w:r>
        <w:rPr>
          <w:rFonts w:asciiTheme="minorHAnsi" w:hAnsiTheme="minorHAnsi" w:cstheme="minorHAnsi"/>
          <w:szCs w:val="18"/>
        </w:rPr>
        <w:t xml:space="preserve"> and formats</w:t>
      </w:r>
      <w:r w:rsidRPr="00266EE1">
        <w:rPr>
          <w:rFonts w:asciiTheme="minorHAnsi" w:hAnsiTheme="minorHAnsi" w:cstheme="minorHAnsi"/>
          <w:szCs w:val="18"/>
        </w:rPr>
        <w:t xml:space="preserve">, including websites, printed materials, </w:t>
      </w:r>
      <w:r w:rsidR="00A42F35">
        <w:rPr>
          <w:rFonts w:asciiTheme="minorHAnsi" w:hAnsiTheme="minorHAnsi" w:cstheme="minorHAnsi"/>
          <w:szCs w:val="18"/>
        </w:rPr>
        <w:t>notifications/</w:t>
      </w:r>
      <w:r w:rsidRPr="00266EE1">
        <w:rPr>
          <w:rFonts w:asciiTheme="minorHAnsi" w:hAnsiTheme="minorHAnsi" w:cstheme="minorHAnsi"/>
          <w:szCs w:val="18"/>
        </w:rPr>
        <w:t xml:space="preserve">letters, emails, digital signage, </w:t>
      </w:r>
      <w:r w:rsidR="00D84FF5">
        <w:rPr>
          <w:rFonts w:asciiTheme="minorHAnsi" w:hAnsiTheme="minorHAnsi" w:cstheme="minorHAnsi"/>
          <w:szCs w:val="18"/>
        </w:rPr>
        <w:t xml:space="preserve">video </w:t>
      </w:r>
      <w:r w:rsidRPr="00266EE1">
        <w:rPr>
          <w:rFonts w:asciiTheme="minorHAnsi" w:hAnsiTheme="minorHAnsi" w:cstheme="minorHAnsi"/>
          <w:szCs w:val="18"/>
        </w:rPr>
        <w:t xml:space="preserve">and </w:t>
      </w:r>
      <w:r>
        <w:rPr>
          <w:rFonts w:asciiTheme="minorHAnsi" w:hAnsiTheme="minorHAnsi" w:cstheme="minorHAnsi"/>
          <w:szCs w:val="18"/>
        </w:rPr>
        <w:t>presentations.</w:t>
      </w:r>
      <w:r w:rsidRPr="00266EE1">
        <w:rPr>
          <w:rFonts w:asciiTheme="minorHAnsi" w:hAnsiTheme="minorHAnsi" w:cstheme="minorHAnsi"/>
          <w:szCs w:val="18"/>
        </w:rPr>
        <w:t xml:space="preserve"> It also drives innovation in how channels and content are designed, managed, and improved, so communications remain effective, accessible, and relevant for different audiences.</w:t>
      </w:r>
    </w:p>
    <w:p w14:paraId="58F3F6DD" w14:textId="77777777" w:rsidR="00953155" w:rsidRPr="00266EE1" w:rsidRDefault="00953155" w:rsidP="00953155">
      <w:pPr>
        <w:rPr>
          <w:rFonts w:asciiTheme="minorHAnsi" w:hAnsiTheme="minorHAnsi" w:cstheme="minorHAnsi"/>
          <w:szCs w:val="18"/>
        </w:rPr>
      </w:pPr>
      <w:r w:rsidRPr="00266EE1">
        <w:rPr>
          <w:rFonts w:asciiTheme="minorHAnsi" w:hAnsiTheme="minorHAnsi" w:cstheme="minorHAnsi"/>
          <w:szCs w:val="18"/>
        </w:rPr>
        <w:t>As a manager within MSD, this role builds strong relationships across the organisation and with key stakeholders. It fosters a collaborative, audience-centred culture and supports the systems, standards, and ways of working needed for sustainable, adaptable, and effective communications delivery.</w:t>
      </w:r>
    </w:p>
    <w:p w14:paraId="2269D850" w14:textId="35DAFFF3" w:rsidR="005C0C81" w:rsidRPr="00015D5E" w:rsidRDefault="005C0C81" w:rsidP="00353CA5">
      <w:pPr>
        <w:pStyle w:val="Heading4"/>
      </w:pPr>
      <w:r w:rsidRPr="00015D5E">
        <w:t>Location</w:t>
      </w:r>
    </w:p>
    <w:p w14:paraId="519C42EA" w14:textId="1B54C345" w:rsidR="005C0C81" w:rsidRDefault="00FF45D3" w:rsidP="005C0C81">
      <w:pPr>
        <w:spacing w:line="240" w:lineRule="auto"/>
      </w:pPr>
      <w:r>
        <w:t>National Office, Wellington</w:t>
      </w:r>
    </w:p>
    <w:p w14:paraId="72BFDA47" w14:textId="52D321E7" w:rsidR="005C0C81" w:rsidRPr="00015D5E" w:rsidRDefault="005C0C81" w:rsidP="006D6A2B">
      <w:pPr>
        <w:pStyle w:val="Heading4"/>
        <w:tabs>
          <w:tab w:val="center" w:pos="4513"/>
        </w:tabs>
      </w:pPr>
      <w:r w:rsidRPr="00015D5E">
        <w:t>Reports to</w:t>
      </w:r>
      <w:r w:rsidR="006D6A2B">
        <w:tab/>
      </w:r>
    </w:p>
    <w:p w14:paraId="4525DCBD" w14:textId="103AD5ED" w:rsidR="005C0C81" w:rsidRPr="00ED7955" w:rsidRDefault="00FF45D3" w:rsidP="005C0C81">
      <w:pPr>
        <w:spacing w:line="240" w:lineRule="auto"/>
      </w:pPr>
      <w:r>
        <w:t>General Manager Service Delivery Communications</w:t>
      </w:r>
    </w:p>
    <w:p w14:paraId="58921DBE" w14:textId="77777777" w:rsidR="009357ED" w:rsidRDefault="00CB3BB8" w:rsidP="002A6600">
      <w:pPr>
        <w:pStyle w:val="Heading3"/>
      </w:pPr>
      <w:r>
        <w:t>R</w:t>
      </w:r>
      <w:r w:rsidR="009357ED">
        <w:t>esponsibilities</w:t>
      </w:r>
    </w:p>
    <w:p w14:paraId="137E0CE4" w14:textId="77777777" w:rsidR="00564538" w:rsidRDefault="00564538" w:rsidP="00564538">
      <w:pPr>
        <w:pStyle w:val="Heading4"/>
      </w:pPr>
      <w:r w:rsidRPr="00C24D80">
        <w:t>Enterprise Leadership</w:t>
      </w:r>
    </w:p>
    <w:p w14:paraId="65C1398D" w14:textId="77777777" w:rsidR="00564538" w:rsidRPr="00B639BB"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B639BB">
        <w:rPr>
          <w:rFonts w:eastAsia="Times New Roman"/>
          <w:kern w:val="28"/>
          <w:szCs w:val="20"/>
          <w:lang w:val="en-US"/>
        </w:rPr>
        <w:t xml:space="preserve">Champion MSD’s purpose and values by building strong relationships within your function and across related areas, modelling positive leadership </w:t>
      </w:r>
      <w:proofErr w:type="spellStart"/>
      <w:r w:rsidRPr="00B639BB">
        <w:rPr>
          <w:rFonts w:eastAsia="Times New Roman"/>
          <w:kern w:val="28"/>
          <w:szCs w:val="20"/>
          <w:lang w:val="en-US"/>
        </w:rPr>
        <w:t>behaviours</w:t>
      </w:r>
      <w:proofErr w:type="spellEnd"/>
      <w:r w:rsidRPr="00B639BB">
        <w:rPr>
          <w:rFonts w:eastAsia="Times New Roman"/>
          <w:kern w:val="28"/>
          <w:szCs w:val="20"/>
          <w:lang w:val="en-US"/>
        </w:rPr>
        <w:t xml:space="preserve">, and contributing to initiatives that support </w:t>
      </w:r>
      <w:proofErr w:type="spellStart"/>
      <w:r w:rsidRPr="00B639BB">
        <w:rPr>
          <w:rFonts w:eastAsia="Times New Roman"/>
          <w:kern w:val="28"/>
          <w:szCs w:val="20"/>
          <w:lang w:val="en-US"/>
        </w:rPr>
        <w:t>organisational</w:t>
      </w:r>
      <w:proofErr w:type="spellEnd"/>
      <w:r w:rsidRPr="00B639BB">
        <w:rPr>
          <w:rFonts w:eastAsia="Times New Roman"/>
          <w:kern w:val="28"/>
          <w:szCs w:val="20"/>
          <w:lang w:val="en-US"/>
        </w:rPr>
        <w:t xml:space="preserve"> priorities.</w:t>
      </w:r>
    </w:p>
    <w:p w14:paraId="40C9D54D" w14:textId="77777777" w:rsidR="00564538" w:rsidRPr="00B639BB"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B639BB">
        <w:rPr>
          <w:rFonts w:eastAsia="Times New Roman"/>
          <w:kern w:val="28"/>
          <w:szCs w:val="20"/>
          <w:lang w:val="en-US"/>
        </w:rPr>
        <w:t>Work collaboratively to support planning and decision</w:t>
      </w:r>
      <w:r w:rsidRPr="00B639BB">
        <w:rPr>
          <w:rFonts w:ascii="Cambria Math" w:eastAsia="Times New Roman" w:hAnsi="Cambria Math" w:cs="Cambria Math"/>
          <w:kern w:val="28"/>
          <w:szCs w:val="20"/>
          <w:lang w:val="en-US"/>
        </w:rPr>
        <w:t>‑</w:t>
      </w:r>
      <w:r w:rsidRPr="00B639BB">
        <w:rPr>
          <w:rFonts w:eastAsia="Times New Roman"/>
          <w:kern w:val="28"/>
          <w:szCs w:val="20"/>
          <w:lang w:val="en-US"/>
        </w:rPr>
        <w:t>making by providing insights from your area, ensuring issues, risks, and opportunities are clearly identified and escalated as needed.</w:t>
      </w:r>
    </w:p>
    <w:p w14:paraId="1A08C736" w14:textId="77777777" w:rsidR="00564538" w:rsidRDefault="00564538" w:rsidP="00564027">
      <w:pPr>
        <w:pStyle w:val="ListParagraph"/>
        <w:suppressAutoHyphens/>
        <w:autoSpaceDE w:val="0"/>
        <w:autoSpaceDN w:val="0"/>
        <w:adjustRightInd w:val="0"/>
        <w:spacing w:before="60" w:after="60" w:line="288" w:lineRule="auto"/>
        <w:ind w:left="357" w:hanging="357"/>
        <w:contextualSpacing w:val="0"/>
        <w:textAlignment w:val="center"/>
        <w:rPr>
          <w:rFonts w:eastAsia="Times New Roman"/>
          <w:kern w:val="28"/>
          <w:lang w:val="en-US"/>
        </w:rPr>
      </w:pPr>
      <w:r w:rsidRPr="40E6916C">
        <w:rPr>
          <w:rFonts w:eastAsia="Times New Roman"/>
          <w:kern w:val="28"/>
          <w:lang w:val="en-US"/>
        </w:rPr>
        <w:t xml:space="preserve">Lead the delivery of services, projects, or improvements within your area, ensuring your team is engaged, supported, and prepared for change, and </w:t>
      </w:r>
      <w:r w:rsidRPr="001D6085">
        <w:rPr>
          <w:rFonts w:eastAsia="Times New Roman"/>
          <w:kern w:val="28"/>
          <w:lang w:val="en-US"/>
        </w:rPr>
        <w:t>that your work contributes effectively to the delivery of MSD – services for the future.</w:t>
      </w:r>
    </w:p>
    <w:p w14:paraId="534C2AA4" w14:textId="77777777" w:rsidR="00564538" w:rsidRDefault="00564538" w:rsidP="00564538">
      <w:pPr>
        <w:suppressAutoHyphens/>
        <w:autoSpaceDE w:val="0"/>
        <w:autoSpaceDN w:val="0"/>
        <w:adjustRightInd w:val="0"/>
        <w:spacing w:before="60" w:after="60" w:line="288" w:lineRule="auto"/>
        <w:textAlignment w:val="center"/>
        <w:rPr>
          <w:rFonts w:eastAsia="Times New Roman"/>
          <w:kern w:val="28"/>
          <w:lang w:val="en-US"/>
        </w:rPr>
      </w:pPr>
    </w:p>
    <w:p w14:paraId="5A3852A4" w14:textId="77777777" w:rsidR="00564538" w:rsidRDefault="00564538" w:rsidP="00564538">
      <w:pPr>
        <w:pStyle w:val="Heading4"/>
      </w:pPr>
      <w:r>
        <w:lastRenderedPageBreak/>
        <w:t>Team</w:t>
      </w:r>
      <w:r w:rsidRPr="006F5503">
        <w:t xml:space="preserve"> Leadership</w:t>
      </w:r>
    </w:p>
    <w:p w14:paraId="3DC75158" w14:textId="77777777" w:rsidR="00564538" w:rsidRPr="00564027"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Lead the development and implementation of channels and content, contributing to the broader Service Delivery Communications strategy. Anticipate challenges and opportunities, ensuring alignment with wider organisational priorities.</w:t>
      </w:r>
    </w:p>
    <w:p w14:paraId="228868CC" w14:textId="77777777" w:rsidR="00564538" w:rsidRPr="00564027"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Set out the actions needed to deliver the Service Delivery Communications strategy and business plan within the team. Explain how these connect to MSD's purpose, vision, and values and motivate people to deliver successful business outcomes.</w:t>
      </w:r>
    </w:p>
    <w:p w14:paraId="54B24ED9" w14:textId="77777777" w:rsidR="00564538" w:rsidRPr="00564027"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Manage a team so that team members are supported and enabled to deliver in their roles. Oversee all areas of recruitment and performance management, coaching team members, and identifying development needs.</w:t>
      </w:r>
    </w:p>
    <w:p w14:paraId="0B6D44B2" w14:textId="77777777" w:rsidR="00564538" w:rsidRPr="00564027"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Positively represent MSD in engagements related Service Delivery Communications. Prepare presentations and materials for meetings, seminars, and conferences as required.</w:t>
      </w:r>
    </w:p>
    <w:p w14:paraId="79F11722" w14:textId="77777777" w:rsidR="00564538" w:rsidRPr="00564027"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Oversee and report on the performance of Channel and Content communications. Set clear performance goals and support your people to achieve these. Take proactive steps to address challenges early, minimising impacts on our people and the services we provide, to ensure business objectives are met.</w:t>
      </w:r>
    </w:p>
    <w:p w14:paraId="31117594" w14:textId="77777777" w:rsidR="00564538" w:rsidRPr="00564027" w:rsidRDefault="0056453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Evaluate the capabilities required of your team and identify gaps and development priorities. Implement MSD’s formal development frameworks and support professional growth through coaching and mentoring.</w:t>
      </w:r>
    </w:p>
    <w:p w14:paraId="54973D9D" w14:textId="39297DC6" w:rsidR="00FF45D3" w:rsidRPr="008A41BA" w:rsidRDefault="00564538" w:rsidP="00564027">
      <w:pPr>
        <w:spacing w:before="240" w:line="240" w:lineRule="auto"/>
        <w:rPr>
          <w:b/>
          <w:bCs/>
          <w:sz w:val="24"/>
          <w:szCs w:val="24"/>
        </w:rPr>
      </w:pPr>
      <w:r>
        <w:rPr>
          <w:b/>
          <w:bCs/>
          <w:sz w:val="24"/>
          <w:szCs w:val="24"/>
        </w:rPr>
        <w:t xml:space="preserve">Technical </w:t>
      </w:r>
      <w:r w:rsidR="00FF45D3" w:rsidRPr="16A389DE">
        <w:rPr>
          <w:b/>
          <w:bCs/>
          <w:sz w:val="24"/>
          <w:szCs w:val="24"/>
        </w:rPr>
        <w:t>Leadership</w:t>
      </w:r>
      <w:r>
        <w:rPr>
          <w:b/>
          <w:bCs/>
          <w:sz w:val="24"/>
          <w:szCs w:val="24"/>
        </w:rPr>
        <w:t xml:space="preserve"> - </w:t>
      </w:r>
      <w:r w:rsidRPr="16A389DE">
        <w:rPr>
          <w:b/>
          <w:bCs/>
          <w:sz w:val="24"/>
          <w:szCs w:val="24"/>
        </w:rPr>
        <w:t>Channels and Content</w:t>
      </w:r>
    </w:p>
    <w:p w14:paraId="00603C5A" w14:textId="2421C27E" w:rsidR="66CA7B28" w:rsidRPr="00564027" w:rsidRDefault="66CA7B2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Lead channels and content services for Service Delivery, ensuring communications are high quality, consistent, and audience-focused</w:t>
      </w:r>
      <w:r w:rsidR="00053ECA" w:rsidRPr="00564027">
        <w:rPr>
          <w:rFonts w:eastAsia="Times New Roman"/>
          <w:kern w:val="28"/>
          <w:szCs w:val="20"/>
          <w:lang w:val="en-US"/>
        </w:rPr>
        <w:t xml:space="preserve"> and delivered in ways that maximise engagement, influence understanding and behaviour, and improve effectiveness.</w:t>
      </w:r>
    </w:p>
    <w:p w14:paraId="1CE489F0" w14:textId="08E15E6D" w:rsidR="66CA7B28" w:rsidRPr="00564027" w:rsidRDefault="00E70C36"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Build strong relationships and p</w:t>
      </w:r>
      <w:r w:rsidR="66CA7B28" w:rsidRPr="00564027">
        <w:rPr>
          <w:rFonts w:eastAsia="Times New Roman"/>
          <w:kern w:val="28"/>
          <w:szCs w:val="20"/>
          <w:lang w:val="en-US"/>
        </w:rPr>
        <w:t>rovide expert advice to senior leaders, stakeholders, programme leads, and business partners on channel and content opportunities, risks, priorities, and delivery approaches</w:t>
      </w:r>
      <w:r w:rsidR="00053ECA" w:rsidRPr="00564027">
        <w:rPr>
          <w:rFonts w:eastAsia="Times New Roman"/>
          <w:kern w:val="28"/>
          <w:szCs w:val="20"/>
          <w:lang w:val="en-US"/>
        </w:rPr>
        <w:t>, including how different content formats and channels can be used to achieve desired outcomes.</w:t>
      </w:r>
    </w:p>
    <w:p w14:paraId="376D10B6" w14:textId="77777777" w:rsidR="00DF3CE9" w:rsidRPr="00564027" w:rsidRDefault="66CA7B2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Set and maintain channel and content approaches, standards, frameworks, and ways of working that align with organisational priorities, audience needs, and good communications practice</w:t>
      </w:r>
      <w:r w:rsidR="00DF3CE9" w:rsidRPr="00564027">
        <w:rPr>
          <w:rFonts w:eastAsia="Times New Roman"/>
          <w:kern w:val="28"/>
          <w:szCs w:val="20"/>
          <w:lang w:val="en-US"/>
        </w:rPr>
        <w:t xml:space="preserve"> while encouraging innovation and continuous improvement in channels, formats, and delivery.</w:t>
      </w:r>
    </w:p>
    <w:p w14:paraId="5B8152B3" w14:textId="240BEF48" w:rsidR="66CA7B28" w:rsidRPr="00564027" w:rsidRDefault="66CA7B2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Oversee the development and delivery of content across a range of formats and channels, including digital, print, and visual content, ensuring it is audience-appropriate and fit for purpose.</w:t>
      </w:r>
    </w:p>
    <w:p w14:paraId="69794DA1" w14:textId="6B610541" w:rsidR="16A389DE" w:rsidRPr="00564027" w:rsidRDefault="66CA7B28"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lastRenderedPageBreak/>
        <w:t>Maintain visibility of channels and content activity, including delivery, dependencies, risks, and sequencing across the forward work programme.</w:t>
      </w:r>
    </w:p>
    <w:p w14:paraId="5F48CA23" w14:textId="43D9E4E3" w:rsidR="00FF45D3" w:rsidRPr="00564027" w:rsidRDefault="008A41BA"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 xml:space="preserve">Lead continuous improvement of systems, tools, </w:t>
      </w:r>
      <w:r w:rsidR="002B45E4" w:rsidRPr="00564027">
        <w:rPr>
          <w:rFonts w:eastAsia="Times New Roman"/>
          <w:kern w:val="28"/>
          <w:szCs w:val="20"/>
          <w:lang w:val="en-US"/>
        </w:rPr>
        <w:t>publishing standards, and practices</w:t>
      </w:r>
      <w:r w:rsidRPr="00564027">
        <w:rPr>
          <w:rFonts w:eastAsia="Times New Roman"/>
          <w:kern w:val="28"/>
          <w:szCs w:val="20"/>
          <w:lang w:val="en-US"/>
        </w:rPr>
        <w:t>, enabling innovation and efficiency in how communications are planned, produced, and delivered.</w:t>
      </w:r>
    </w:p>
    <w:p w14:paraId="2765AB78" w14:textId="524891D2" w:rsidR="04606FE0" w:rsidRPr="00564027" w:rsidRDefault="04606FE0"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Oversee work planning, prioritisation, and resource allocation across the team to support effective and timely delivery.</w:t>
      </w:r>
    </w:p>
    <w:p w14:paraId="62428C71" w14:textId="77EF2725" w:rsidR="04606FE0" w:rsidRPr="00564027" w:rsidRDefault="04606FE0"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Ensure channels and content delivery is coordinated, sustainable, and responsive to changing operational priorities</w:t>
      </w:r>
      <w:r w:rsidR="00E70C36" w:rsidRPr="00564027">
        <w:rPr>
          <w:rFonts w:eastAsia="Times New Roman"/>
          <w:kern w:val="28"/>
          <w:szCs w:val="20"/>
          <w:lang w:val="en-US"/>
        </w:rPr>
        <w:t xml:space="preserve"> and </w:t>
      </w:r>
      <w:r w:rsidRPr="00564027">
        <w:rPr>
          <w:rFonts w:eastAsia="Times New Roman"/>
          <w:kern w:val="28"/>
          <w:szCs w:val="20"/>
          <w:lang w:val="en-US"/>
        </w:rPr>
        <w:t>meet agreed standards for accuracy, consistency, accessibility, and audience suitability.</w:t>
      </w:r>
    </w:p>
    <w:p w14:paraId="164DFF70" w14:textId="5F63570E" w:rsidR="04606FE0" w:rsidRPr="00564027" w:rsidRDefault="04606FE0"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Oversee performance across channels and content, including standards, priorities, quality, accessibility, governance, and delivery expectations.</w:t>
      </w:r>
    </w:p>
    <w:p w14:paraId="632E22EC" w14:textId="13759BAC" w:rsidR="04606FE0" w:rsidRPr="00564027" w:rsidRDefault="04606FE0"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Work closely with the Communications Planning and Delivery and Internal Communications managers to ensure joined-up planning and coordinated delivery across the function.</w:t>
      </w:r>
    </w:p>
    <w:p w14:paraId="27D9EA6F" w14:textId="3748F9C3" w:rsidR="04606FE0" w:rsidRPr="00564027" w:rsidRDefault="04606FE0"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Use insights, analytics, audience feedback, and performance information to guide decisions and improve effectiveness.</w:t>
      </w:r>
    </w:p>
    <w:p w14:paraId="1C71CABF" w14:textId="41FDDD2A" w:rsidR="04606FE0" w:rsidRPr="00564027" w:rsidRDefault="04606FE0"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Contribute to continuous improvement across Service Delivery Communications systems, practices, and capability. This includes strengthening intake, prioritisation, workflow, and quality assurance so delivery is well managed and transparent.</w:t>
      </w:r>
    </w:p>
    <w:p w14:paraId="0E48B73C" w14:textId="77777777" w:rsidR="005C0C81" w:rsidRDefault="005C0C81" w:rsidP="005C0C81">
      <w:pPr>
        <w:pStyle w:val="Heading3"/>
      </w:pPr>
      <w:r>
        <w:t>Additional Responsibilities</w:t>
      </w:r>
    </w:p>
    <w:p w14:paraId="16AA22AF" w14:textId="77777777" w:rsidR="005C0C81" w:rsidRPr="00ED7955" w:rsidRDefault="005C0C81" w:rsidP="002A6600">
      <w:pPr>
        <w:pStyle w:val="Heading4"/>
      </w:pPr>
      <w:r w:rsidRPr="00ED7955">
        <w:t xml:space="preserve">Embedding te </w:t>
      </w:r>
      <w:proofErr w:type="spellStart"/>
      <w:r w:rsidRPr="00ED7955">
        <w:t>ao</w:t>
      </w:r>
      <w:proofErr w:type="spellEnd"/>
      <w:r w:rsidRPr="00ED7955">
        <w:t xml:space="preserve"> Māori </w:t>
      </w:r>
    </w:p>
    <w:p w14:paraId="3E4B190A" w14:textId="77777777" w:rsidR="00042A74" w:rsidRPr="00384E31" w:rsidRDefault="00042A74"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0" w:name="_Hlk213060737"/>
      <w:r w:rsidRPr="00384E31">
        <w:rPr>
          <w:rFonts w:eastAsia="Times New Roman"/>
          <w:kern w:val="28"/>
          <w:szCs w:val="20"/>
          <w:lang w:val="en-US"/>
        </w:rPr>
        <w:t>Embedding and building on Te Ao Māori within their leadership role.</w:t>
      </w:r>
    </w:p>
    <w:p w14:paraId="620C69C0" w14:textId="77777777" w:rsidR="00042A74" w:rsidRPr="00384E31" w:rsidRDefault="00042A74"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384E31">
        <w:rPr>
          <w:rFonts w:eastAsia="Times New Roman"/>
          <w:kern w:val="28"/>
          <w:szCs w:val="20"/>
          <w:lang w:val="en-US"/>
        </w:rPr>
        <w:t>Create the conditions for Te Ao Māori and Te Tiriti o Waitangi in all decisions to ensure Te Pae Tata is delivered and embedded in your business group.</w:t>
      </w:r>
    </w:p>
    <w:bookmarkEnd w:id="0"/>
    <w:p w14:paraId="59A0AF03" w14:textId="77777777" w:rsidR="005C0C81" w:rsidRPr="00ED7955" w:rsidRDefault="005C0C81" w:rsidP="002A6600">
      <w:pPr>
        <w:pStyle w:val="Heading4"/>
      </w:pPr>
      <w:r w:rsidRPr="00ED7955">
        <w:t>Health, safety, and security</w:t>
      </w:r>
    </w:p>
    <w:p w14:paraId="3F88EA1A" w14:textId="77777777" w:rsidR="00905B53" w:rsidRPr="00E00D28" w:rsidRDefault="00905B53"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1" w:name="_Hlk213060727"/>
      <w:r w:rsidRPr="00E00D28">
        <w:rPr>
          <w:rFonts w:eastAsia="Times New Roman"/>
          <w:kern w:val="28"/>
          <w:szCs w:val="20"/>
          <w:lang w:val="en-US"/>
        </w:rPr>
        <w:t xml:space="preserve">Understand and implement your </w:t>
      </w:r>
      <w:proofErr w:type="gramStart"/>
      <w:r w:rsidRPr="00E00D28">
        <w:rPr>
          <w:rFonts w:eastAsia="Times New Roman"/>
          <w:kern w:val="28"/>
          <w:szCs w:val="20"/>
          <w:lang w:val="en-US"/>
        </w:rPr>
        <w:t>manager</w:t>
      </w:r>
      <w:proofErr w:type="gramEnd"/>
      <w:r w:rsidRPr="00E00D28">
        <w:rPr>
          <w:rFonts w:eastAsia="Times New Roman"/>
          <w:kern w:val="28"/>
          <w:szCs w:val="20"/>
          <w:lang w:val="en-US"/>
        </w:rPr>
        <w:t xml:space="preserve"> accountabilities as outlined in the HSS Accountability Framework.</w:t>
      </w:r>
    </w:p>
    <w:p w14:paraId="0289CF86" w14:textId="77777777" w:rsidR="00905B53" w:rsidRPr="00E00D28" w:rsidRDefault="00905B53"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E00D28">
        <w:rPr>
          <w:rFonts w:eastAsia="Times New Roman"/>
          <w:kern w:val="28"/>
          <w:szCs w:val="20"/>
          <w:lang w:val="en-US"/>
        </w:rPr>
        <w:t>Ensure health, safety, security and wellbeing policies and procedures are understood, followed and implemented by all employees.</w:t>
      </w:r>
    </w:p>
    <w:bookmarkEnd w:id="1"/>
    <w:p w14:paraId="1EE89DDF" w14:textId="77777777" w:rsidR="00564027" w:rsidRDefault="00564027">
      <w:pPr>
        <w:spacing w:after="160"/>
        <w:rPr>
          <w:rFonts w:eastAsiaTheme="majorEastAsia" w:cstheme="majorBidi"/>
          <w:b/>
          <w:bCs/>
          <w:iCs/>
          <w:color w:val="000000" w:themeColor="text1"/>
          <w:sz w:val="24"/>
        </w:rPr>
      </w:pPr>
      <w:r>
        <w:br w:type="page"/>
      </w:r>
    </w:p>
    <w:p w14:paraId="6468274F" w14:textId="2DD9FDC1" w:rsidR="005C0C81" w:rsidRPr="00ED7955" w:rsidRDefault="005C0C81" w:rsidP="002A6600">
      <w:pPr>
        <w:pStyle w:val="Heading4"/>
      </w:pPr>
      <w:r w:rsidRPr="00ED7955">
        <w:lastRenderedPageBreak/>
        <w:t>Emergency management and business continuity</w:t>
      </w:r>
    </w:p>
    <w:p w14:paraId="279D0489" w14:textId="77777777" w:rsidR="00924ED5" w:rsidRPr="00E00D28" w:rsidRDefault="00924ED5"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bookmarkStart w:id="2" w:name="_Hlk213060732"/>
      <w:r w:rsidRPr="00E00D28">
        <w:rPr>
          <w:rFonts w:eastAsia="Times New Roman"/>
          <w:kern w:val="28"/>
          <w:szCs w:val="20"/>
          <w:lang w:val="en-US"/>
        </w:rPr>
        <w:t>Take responsibility for emergency management and business continuity confirming management of the critical functions that satisfy legislative, regulatory and client obligations are in place during and after a disruptive event.</w:t>
      </w:r>
    </w:p>
    <w:p w14:paraId="4DC3BE15" w14:textId="77777777" w:rsidR="00924ED5" w:rsidRPr="00E00D28" w:rsidRDefault="00924ED5"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E00D28">
        <w:rPr>
          <w:rFonts w:eastAsia="Times New Roman"/>
          <w:kern w:val="28"/>
          <w:szCs w:val="20"/>
          <w:lang w:val="en-US"/>
        </w:rPr>
        <w:t>Ensure that policies and procedures encompassing emergency management, business continuity and crisis management arrangements are understood, followed and implemented by employees.</w:t>
      </w:r>
    </w:p>
    <w:bookmarkEnd w:id="2"/>
    <w:p w14:paraId="6DA5B509" w14:textId="349A8D74" w:rsidR="005C0C81" w:rsidRPr="00564027" w:rsidRDefault="0064787B" w:rsidP="00564027">
      <w:pPr>
        <w:pStyle w:val="Heading3"/>
      </w:pPr>
      <w:r>
        <w:t>Education</w:t>
      </w:r>
      <w:r w:rsidR="00EF50E3">
        <w:t>,</w:t>
      </w:r>
      <w:r>
        <w:t xml:space="preserve"> Experience</w:t>
      </w:r>
      <w:r w:rsidR="00EF50E3">
        <w:t xml:space="preserve"> and Skills</w:t>
      </w:r>
    </w:p>
    <w:p w14:paraId="5684B026" w14:textId="4844B353"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Strong experience in senior communications leadership roles, with responsibility for communications channels and content in the public sector or other large, operationally focused organisations.</w:t>
      </w:r>
    </w:p>
    <w:p w14:paraId="0AFD9563" w14:textId="0F6F026E"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Strong experience in channels management, content development, and audience-focused communication practice.</w:t>
      </w:r>
    </w:p>
    <w:p w14:paraId="2BEED315" w14:textId="0B38C291"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Demonstrated experience establishing standards, governance, and improvement approaches across channels and content functions.</w:t>
      </w:r>
    </w:p>
    <w:p w14:paraId="14C25350" w14:textId="55D97008"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Strong expertise in using performance data, audience insights, and feedback to shape strategy and improve outcomes.</w:t>
      </w:r>
    </w:p>
    <w:p w14:paraId="7AC512F4" w14:textId="473BE957"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Proven people leadership experience, including building capability, supporting high performance, and creating alignment across teams or functions.</w:t>
      </w:r>
    </w:p>
    <w:p w14:paraId="6A0D184D" w14:textId="5CE2308B"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Sound experience in strategic planning, operational management, project management, financial management, and performance monitoring.</w:t>
      </w:r>
    </w:p>
    <w:p w14:paraId="093CF4EE" w14:textId="35934BE7" w:rsidR="001D6085" w:rsidRPr="00564027" w:rsidRDefault="001D6085"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Proven ability to deliver a range of content formats across multiple channels and methods, including written,</w:t>
      </w:r>
      <w:r w:rsidR="006572D0" w:rsidRPr="00564027">
        <w:rPr>
          <w:rFonts w:eastAsia="Times New Roman"/>
          <w:kern w:val="28"/>
          <w:szCs w:val="20"/>
          <w:lang w:val="en-US"/>
        </w:rPr>
        <w:t xml:space="preserve"> print</w:t>
      </w:r>
      <w:r w:rsidRPr="00564027">
        <w:rPr>
          <w:rFonts w:eastAsia="Times New Roman"/>
          <w:kern w:val="28"/>
          <w:szCs w:val="20"/>
          <w:lang w:val="en-US"/>
        </w:rPr>
        <w:t xml:space="preserve"> visual, video and digital content, designed to be clear, accessible and engaging.</w:t>
      </w:r>
    </w:p>
    <w:p w14:paraId="28DA1A2B" w14:textId="77777777" w:rsidR="001D6085" w:rsidRPr="00564027" w:rsidRDefault="001D6085"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Experience working with communications and publishing platforms (e.g. web, intranet, social and digital channels), including managing, optimising and delivering content effectively.</w:t>
      </w:r>
    </w:p>
    <w:p w14:paraId="3381CA89" w14:textId="26305FDB"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Ability to lead teams through change while maintaining delivery quality and momentum.</w:t>
      </w:r>
    </w:p>
    <w:p w14:paraId="5FFA2B58" w14:textId="1140B9EA"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Good understanding of the public sector environment, government processes, and the context Service Delivery operates in.</w:t>
      </w:r>
    </w:p>
    <w:p w14:paraId="62C88D35" w14:textId="4AB6B339" w:rsidR="00AA743C" w:rsidRPr="00564027" w:rsidRDefault="7FC2CD0D" w:rsidP="00377397">
      <w:pPr>
        <w:pStyle w:val="ListParagraph"/>
        <w:numPr>
          <w:ilvl w:val="0"/>
          <w:numId w:val="3"/>
        </w:numPr>
        <w:suppressAutoHyphens/>
        <w:autoSpaceDE w:val="0"/>
        <w:autoSpaceDN w:val="0"/>
        <w:adjustRightInd w:val="0"/>
        <w:spacing w:before="60" w:after="60" w:line="288" w:lineRule="auto"/>
        <w:ind w:left="357" w:hanging="357"/>
        <w:contextualSpacing w:val="0"/>
        <w:textAlignment w:val="center"/>
        <w:rPr>
          <w:rFonts w:eastAsia="Times New Roman"/>
          <w:kern w:val="28"/>
          <w:szCs w:val="20"/>
          <w:lang w:val="en-US"/>
        </w:rPr>
      </w:pPr>
      <w:r w:rsidRPr="00564027">
        <w:rPr>
          <w:rFonts w:eastAsia="Times New Roman"/>
          <w:kern w:val="28"/>
          <w:szCs w:val="20"/>
          <w:lang w:val="en-US"/>
        </w:rPr>
        <w:t>A relevant tertiary qualification in communications, marketing, public relations, or a related discipline is desirable, or equivalent experience.</w:t>
      </w:r>
    </w:p>
    <w:p w14:paraId="7905BF61" w14:textId="77777777" w:rsidR="00564027" w:rsidRDefault="00564027">
      <w:pPr>
        <w:spacing w:after="160"/>
        <w:rPr>
          <w:rFonts w:eastAsiaTheme="majorEastAsia" w:cstheme="majorBidi"/>
          <w:b/>
          <w:bCs/>
          <w:color w:val="002060"/>
          <w:sz w:val="28"/>
        </w:rPr>
      </w:pPr>
      <w:r>
        <w:br w:type="page"/>
      </w:r>
    </w:p>
    <w:p w14:paraId="50B2F577" w14:textId="5CFD35CC" w:rsidR="008E3B02" w:rsidRPr="00564027" w:rsidRDefault="008E3B02" w:rsidP="008E3B02">
      <w:pPr>
        <w:pStyle w:val="Heading3"/>
      </w:pPr>
      <w:r w:rsidRPr="00564027">
        <w:lastRenderedPageBreak/>
        <w:t>Behavioural Competencies</w:t>
      </w:r>
    </w:p>
    <w:p w14:paraId="72ECEB52" w14:textId="654D227C" w:rsidR="005E0364" w:rsidRPr="00564027" w:rsidRDefault="005E0364" w:rsidP="00377397">
      <w:pPr>
        <w:pStyle w:val="ListParagraph"/>
        <w:numPr>
          <w:ilvl w:val="0"/>
          <w:numId w:val="4"/>
        </w:numPr>
        <w:suppressAutoHyphens/>
        <w:autoSpaceDE w:val="0"/>
        <w:autoSpaceDN w:val="0"/>
        <w:adjustRightInd w:val="0"/>
        <w:spacing w:before="240" w:after="60" w:line="288" w:lineRule="auto"/>
        <w:ind w:left="357" w:hanging="357"/>
        <w:contextualSpacing w:val="0"/>
        <w:textAlignment w:val="center"/>
        <w:rPr>
          <w:lang w:val="en-NZ"/>
        </w:rPr>
      </w:pPr>
      <w:bookmarkStart w:id="3" w:name="_Hlk213054284"/>
      <w:bookmarkStart w:id="4" w:name="_Hlk213054325"/>
      <w:r w:rsidRPr="00564027">
        <w:rPr>
          <w:b/>
          <w:bCs/>
          <w:lang w:val="en-NZ"/>
        </w:rPr>
        <w:t>Builds Rapport:</w:t>
      </w:r>
      <w:r w:rsidRPr="00564027">
        <w:rPr>
          <w:lang w:val="en-NZ"/>
        </w:rPr>
        <w:t xml:space="preserve"> </w:t>
      </w:r>
      <w:r w:rsidR="00CF59BC" w:rsidRPr="00CF59BC">
        <w:rPr>
          <w:lang w:val="en-NZ"/>
        </w:rPr>
        <w:t>Relates openly and comfortably with diverse groups of people. For example, recogni</w:t>
      </w:r>
      <w:r w:rsidR="00CF59BC">
        <w:rPr>
          <w:lang w:val="en-NZ"/>
        </w:rPr>
        <w:t>s</w:t>
      </w:r>
      <w:r w:rsidR="00CF59BC" w:rsidRPr="00CF59BC">
        <w:rPr>
          <w:lang w:val="en-NZ"/>
        </w:rPr>
        <w:t>es even subtle social cues and nimbly responds to others' needs and preferences. Helps to defuse difficult interpersonal situations by showing high levels of tact, sensitivity, and consideration. Builds rapport with eas</w:t>
      </w:r>
      <w:r w:rsidR="00CF59BC">
        <w:rPr>
          <w:lang w:val="en-NZ"/>
        </w:rPr>
        <w:t>e</w:t>
      </w:r>
    </w:p>
    <w:p w14:paraId="060C9417" w14:textId="60B9AE72" w:rsidR="005E0364" w:rsidRDefault="005E0364" w:rsidP="00377397">
      <w:pPr>
        <w:pStyle w:val="ListParagraph"/>
        <w:numPr>
          <w:ilvl w:val="0"/>
          <w:numId w:val="4"/>
        </w:numPr>
        <w:suppressAutoHyphens/>
        <w:autoSpaceDE w:val="0"/>
        <w:autoSpaceDN w:val="0"/>
        <w:adjustRightInd w:val="0"/>
        <w:spacing w:before="60" w:after="60" w:line="288" w:lineRule="auto"/>
        <w:contextualSpacing w:val="0"/>
        <w:textAlignment w:val="center"/>
      </w:pPr>
      <w:r w:rsidRPr="005A797F">
        <w:rPr>
          <w:b/>
          <w:bCs/>
        </w:rPr>
        <w:t>Values Difference:</w:t>
      </w:r>
      <w:r>
        <w:t xml:space="preserve"> </w:t>
      </w:r>
      <w:r w:rsidR="00C319E9" w:rsidRPr="00C319E9">
        <w:rPr>
          <w:lang w:val="en-NZ"/>
        </w:rPr>
        <w:t>Recogni</w:t>
      </w:r>
      <w:r w:rsidR="00C319E9">
        <w:rPr>
          <w:lang w:val="en-NZ"/>
        </w:rPr>
        <w:t>s</w:t>
      </w:r>
      <w:r w:rsidR="00C319E9" w:rsidRPr="00C319E9">
        <w:rPr>
          <w:lang w:val="en-NZ"/>
        </w:rPr>
        <w:t xml:space="preserve">es the value that different perspectives and cultures bring to </w:t>
      </w:r>
      <w:r w:rsidR="00C319E9">
        <w:rPr>
          <w:lang w:val="en-NZ"/>
        </w:rPr>
        <w:t>MSD</w:t>
      </w:r>
      <w:r w:rsidR="00C319E9" w:rsidRPr="00C319E9">
        <w:rPr>
          <w:lang w:val="en-NZ"/>
        </w:rPr>
        <w:t>. For example, provides clear messages about the business value of diversity; urges people to learn from diverse perspectives. Is sensitive to differences in norms, expectations, and ways of communicating.</w:t>
      </w:r>
    </w:p>
    <w:p w14:paraId="2B99EE07" w14:textId="2233D764" w:rsidR="005E0364" w:rsidRDefault="005E0364" w:rsidP="00377397">
      <w:pPr>
        <w:pStyle w:val="ListParagraph"/>
        <w:numPr>
          <w:ilvl w:val="0"/>
          <w:numId w:val="4"/>
        </w:numPr>
        <w:spacing w:line="240" w:lineRule="auto"/>
        <w:contextualSpacing w:val="0"/>
      </w:pPr>
      <w:r w:rsidRPr="005A797F">
        <w:rPr>
          <w:b/>
          <w:bCs/>
        </w:rPr>
        <w:t>Collaborates:</w:t>
      </w:r>
      <w:r>
        <w:t xml:space="preserve"> </w:t>
      </w:r>
      <w:r w:rsidR="00C319E9" w:rsidRPr="00C319E9">
        <w:rPr>
          <w:lang w:val="en-NZ"/>
        </w:rPr>
        <w:t>Builds partnerships and works collaboratively with others to meet shared objectives. For example, readily involves others to accomplish goals; stays in touch and shares information; discourages "us versus them" thinking; shows appreciation for others' ideas and input.</w:t>
      </w:r>
    </w:p>
    <w:p w14:paraId="4B4D5ACF" w14:textId="44EBA8A7" w:rsidR="005E0364" w:rsidRPr="008E03AB" w:rsidRDefault="005E0364" w:rsidP="00377397">
      <w:pPr>
        <w:pStyle w:val="ListParagraph"/>
        <w:numPr>
          <w:ilvl w:val="0"/>
          <w:numId w:val="4"/>
        </w:numPr>
        <w:spacing w:line="240" w:lineRule="auto"/>
        <w:contextualSpacing w:val="0"/>
      </w:pPr>
      <w:r w:rsidRPr="00E132FD">
        <w:rPr>
          <w:b/>
          <w:bCs/>
        </w:rPr>
        <w:t>Instils Trust:</w:t>
      </w:r>
      <w:r w:rsidRPr="00E132FD">
        <w:rPr>
          <w:rFonts w:ascii="Helvetica" w:hAnsi="Helvetica" w:cs="Helvetica"/>
          <w:color w:val="000000"/>
          <w:spacing w:val="6"/>
          <w:sz w:val="21"/>
          <w:szCs w:val="21"/>
          <w:lang w:val="en-NZ"/>
        </w:rPr>
        <w:t xml:space="preserve"> </w:t>
      </w:r>
      <w:r w:rsidR="005A28E3" w:rsidRPr="005A28E3">
        <w:rPr>
          <w:lang w:val="en-NZ"/>
        </w:rPr>
        <w:t>Gains the confidence and trust of others through honesty, integrity, and authenticity. For example, is consistently honest and straightforward; shares uncomfortable information in a clear and helpful manner. Maintains high ethical standards and professional codes of conduct.</w:t>
      </w:r>
    </w:p>
    <w:p w14:paraId="71A18FFD" w14:textId="637DA9CB" w:rsidR="005E0364" w:rsidRPr="00F62708" w:rsidRDefault="005E0364" w:rsidP="00377397">
      <w:pPr>
        <w:pStyle w:val="ListParagraph"/>
        <w:numPr>
          <w:ilvl w:val="0"/>
          <w:numId w:val="4"/>
        </w:numPr>
        <w:spacing w:line="240" w:lineRule="auto"/>
        <w:contextualSpacing w:val="0"/>
      </w:pPr>
      <w:r w:rsidRPr="00B81B46">
        <w:rPr>
          <w:b/>
          <w:bCs/>
          <w:lang w:val="en-NZ"/>
        </w:rPr>
        <w:t>Strategic Mindset:</w:t>
      </w:r>
      <w:r>
        <w:rPr>
          <w:lang w:val="en-NZ"/>
        </w:rPr>
        <w:t xml:space="preserve"> </w:t>
      </w:r>
      <w:r w:rsidR="005A28E3" w:rsidRPr="005A28E3">
        <w:rPr>
          <w:lang w:val="en-NZ"/>
        </w:rPr>
        <w:t xml:space="preserve">Sees ahead to future possibilities and translates them into strategies. For example, keeps up to date on current and future </w:t>
      </w:r>
      <w:r w:rsidR="005A28E3">
        <w:rPr>
          <w:lang w:val="en-NZ"/>
        </w:rPr>
        <w:t>thinking</w:t>
      </w:r>
      <w:r w:rsidR="005A28E3" w:rsidRPr="005A28E3">
        <w:rPr>
          <w:lang w:val="en-NZ"/>
        </w:rPr>
        <w:t xml:space="preserve"> and considers these when making decisions. Clearly identifies and prioriti</w:t>
      </w:r>
      <w:r w:rsidR="005A28E3">
        <w:rPr>
          <w:lang w:val="en-NZ"/>
        </w:rPr>
        <w:t>s</w:t>
      </w:r>
      <w:r w:rsidR="005A28E3" w:rsidRPr="005A28E3">
        <w:rPr>
          <w:lang w:val="en-NZ"/>
        </w:rPr>
        <w:t xml:space="preserve">es efforts and initiatives to have the greatest strategic impact on </w:t>
      </w:r>
      <w:r w:rsidR="00B43E97">
        <w:rPr>
          <w:lang w:val="en-NZ"/>
        </w:rPr>
        <w:t>MSD</w:t>
      </w:r>
    </w:p>
    <w:bookmarkEnd w:id="3"/>
    <w:p w14:paraId="5E1DC01D" w14:textId="6CE10240" w:rsidR="005E0364" w:rsidRPr="00087DAB" w:rsidRDefault="00D2402E" w:rsidP="00377397">
      <w:pPr>
        <w:pStyle w:val="ListParagraph"/>
        <w:numPr>
          <w:ilvl w:val="0"/>
          <w:numId w:val="4"/>
        </w:numPr>
        <w:spacing w:line="240" w:lineRule="auto"/>
        <w:contextualSpacing w:val="0"/>
      </w:pPr>
      <w:r w:rsidRPr="00D2402E">
        <w:rPr>
          <w:b/>
          <w:bCs/>
          <w:lang w:val="en-NZ"/>
        </w:rPr>
        <w:t>Develops Talent</w:t>
      </w:r>
      <w:r w:rsidR="005E0364" w:rsidRPr="00DC0E93">
        <w:rPr>
          <w:b/>
          <w:bCs/>
          <w:lang w:val="en-NZ"/>
        </w:rPr>
        <w:t>:</w:t>
      </w:r>
      <w:r w:rsidR="005E0364">
        <w:rPr>
          <w:lang w:val="en-NZ"/>
        </w:rPr>
        <w:t xml:space="preserve"> </w:t>
      </w:r>
      <w:r w:rsidRPr="00D2402E">
        <w:rPr>
          <w:lang w:val="en-NZ"/>
        </w:rPr>
        <w:t xml:space="preserve">Develops people to meet both their career goals and </w:t>
      </w:r>
      <w:r>
        <w:rPr>
          <w:lang w:val="en-NZ"/>
        </w:rPr>
        <w:t>MSD’s</w:t>
      </w:r>
      <w:r w:rsidRPr="00D2402E">
        <w:rPr>
          <w:lang w:val="en-NZ"/>
        </w:rPr>
        <w:t xml:space="preserve"> goals. For example, emphasi</w:t>
      </w:r>
      <w:r w:rsidR="004800AC">
        <w:rPr>
          <w:lang w:val="en-NZ"/>
        </w:rPr>
        <w:t>s</w:t>
      </w:r>
      <w:r w:rsidRPr="00D2402E">
        <w:rPr>
          <w:lang w:val="en-NZ"/>
        </w:rPr>
        <w:t>es the importance of learning, urges people to build new skills, and provides opportunities for them to develop their careers. Provides useful real-time coaching, development activities, and stretch assignments.</w:t>
      </w:r>
    </w:p>
    <w:p w14:paraId="36600542" w14:textId="6409818A" w:rsidR="005E0364" w:rsidRPr="00641221" w:rsidRDefault="0084798C" w:rsidP="00377397">
      <w:pPr>
        <w:pStyle w:val="ListParagraph"/>
        <w:numPr>
          <w:ilvl w:val="0"/>
          <w:numId w:val="4"/>
        </w:numPr>
        <w:spacing w:line="240" w:lineRule="auto"/>
        <w:contextualSpacing w:val="0"/>
      </w:pPr>
      <w:bookmarkStart w:id="5" w:name="_Hlk213054300"/>
      <w:r w:rsidRPr="0084798C">
        <w:rPr>
          <w:b/>
          <w:bCs/>
          <w:lang w:val="en-NZ"/>
        </w:rPr>
        <w:t>Builds Effective Teams</w:t>
      </w:r>
      <w:r w:rsidR="005E0364" w:rsidRPr="00DC0E93">
        <w:rPr>
          <w:b/>
          <w:bCs/>
          <w:lang w:val="en-NZ"/>
        </w:rPr>
        <w:t>:</w:t>
      </w:r>
      <w:r w:rsidR="005E0364">
        <w:rPr>
          <w:lang w:val="en-NZ"/>
        </w:rPr>
        <w:t xml:space="preserve"> </w:t>
      </w:r>
      <w:r w:rsidR="004800AC" w:rsidRPr="004800AC">
        <w:rPr>
          <w:lang w:val="en-NZ"/>
        </w:rPr>
        <w:t>Builds strong teams that apply their diverse skills and perspectives to achieve common goals. For example, connects with others on team projects and leverages their strengths and knowledge to deliver the best possible results. Champions the decisions of the team and operates in a way that builds team spirit.</w:t>
      </w:r>
    </w:p>
    <w:bookmarkEnd w:id="5"/>
    <w:p w14:paraId="3AB5948B" w14:textId="717F1E71" w:rsidR="00901968" w:rsidRPr="00CB42D7" w:rsidRDefault="0084798C" w:rsidP="00377397">
      <w:pPr>
        <w:pStyle w:val="ListParagraph"/>
        <w:numPr>
          <w:ilvl w:val="0"/>
          <w:numId w:val="4"/>
        </w:numPr>
        <w:spacing w:line="240" w:lineRule="auto"/>
        <w:contextualSpacing w:val="0"/>
      </w:pPr>
      <w:r w:rsidRPr="0084798C">
        <w:rPr>
          <w:b/>
          <w:bCs/>
          <w:lang w:val="en-NZ"/>
        </w:rPr>
        <w:t>Communicates Effectively</w:t>
      </w:r>
      <w:r w:rsidR="005E0364" w:rsidRPr="0042595E">
        <w:rPr>
          <w:b/>
          <w:bCs/>
          <w:lang w:val="en-NZ"/>
        </w:rPr>
        <w:t>:</w:t>
      </w:r>
      <w:r w:rsidR="005E0364">
        <w:rPr>
          <w:lang w:val="en-NZ"/>
        </w:rPr>
        <w:t xml:space="preserve"> </w:t>
      </w:r>
      <w:r w:rsidRPr="0084798C">
        <w:rPr>
          <w:lang w:val="en-NZ"/>
        </w:rPr>
        <w:t xml:space="preserve">Develops and delivers communications that convey a clear understanding of the unique needs of different audiences. For example, </w:t>
      </w:r>
      <w:proofErr w:type="gramStart"/>
      <w:r w:rsidRPr="0084798C">
        <w:rPr>
          <w:lang w:val="en-NZ"/>
        </w:rPr>
        <w:t>tailors</w:t>
      </w:r>
      <w:proofErr w:type="gramEnd"/>
      <w:r w:rsidRPr="0084798C">
        <w:rPr>
          <w:lang w:val="en-NZ"/>
        </w:rPr>
        <w:t xml:space="preserve"> communication content and style to the needs of others. Pays attention to others' input and perspectives, asks questions, and summari</w:t>
      </w:r>
      <w:r>
        <w:rPr>
          <w:lang w:val="en-NZ"/>
        </w:rPr>
        <w:t>s</w:t>
      </w:r>
      <w:r w:rsidRPr="0084798C">
        <w:rPr>
          <w:lang w:val="en-NZ"/>
        </w:rPr>
        <w:t>es to confirm understanding.</w:t>
      </w:r>
    </w:p>
    <w:bookmarkEnd w:id="4"/>
    <w:p w14:paraId="42DE1EC4" w14:textId="77777777" w:rsidR="005C0C81" w:rsidRPr="00015D5E" w:rsidRDefault="005C0C81" w:rsidP="002A6600">
      <w:pPr>
        <w:pStyle w:val="Heading3"/>
      </w:pPr>
      <w:r w:rsidRPr="00015D5E">
        <w:lastRenderedPageBreak/>
        <w:t xml:space="preserve">Delegations </w:t>
      </w:r>
    </w:p>
    <w:p w14:paraId="5E4F3059" w14:textId="0E8424E8" w:rsidR="005C0C81" w:rsidRPr="002E5124" w:rsidRDefault="005C0C81" w:rsidP="00377397">
      <w:pPr>
        <w:pStyle w:val="Heading3"/>
        <w:numPr>
          <w:ilvl w:val="0"/>
          <w:numId w:val="5"/>
        </w:numPr>
        <w:rPr>
          <w:sz w:val="24"/>
          <w:szCs w:val="20"/>
        </w:rPr>
      </w:pPr>
      <w:r w:rsidRPr="002E5124">
        <w:rPr>
          <w:rFonts w:asciiTheme="minorHAnsi" w:hAnsiTheme="minorHAnsi"/>
          <w:color w:val="000000" w:themeColor="text1"/>
          <w:sz w:val="22"/>
        </w:rPr>
        <w:t xml:space="preserve">Direct reports </w:t>
      </w:r>
      <w:r w:rsidR="00901968" w:rsidRPr="00F16011">
        <w:rPr>
          <w:rFonts w:asciiTheme="minorHAnsi" w:hAnsiTheme="minorHAnsi"/>
          <w:b w:val="0"/>
          <w:bCs w:val="0"/>
          <w:color w:val="000000" w:themeColor="text1"/>
          <w:sz w:val="22"/>
        </w:rPr>
        <w:t xml:space="preserve">- </w:t>
      </w:r>
      <w:r w:rsidR="00183B57" w:rsidRPr="00F16011">
        <w:rPr>
          <w:rFonts w:asciiTheme="minorHAnsi" w:hAnsiTheme="minorHAnsi"/>
          <w:b w:val="0"/>
          <w:bCs w:val="0"/>
          <w:color w:val="000000" w:themeColor="text1"/>
          <w:sz w:val="22"/>
        </w:rPr>
        <w:t>Yes</w:t>
      </w:r>
    </w:p>
    <w:p w14:paraId="1EFEBCCC" w14:textId="6FA064CE" w:rsidR="00AA743C" w:rsidRPr="002E5124" w:rsidRDefault="005C0C81" w:rsidP="00377397">
      <w:pPr>
        <w:pStyle w:val="Heading3"/>
        <w:numPr>
          <w:ilvl w:val="0"/>
          <w:numId w:val="5"/>
        </w:numPr>
        <w:rPr>
          <w:sz w:val="24"/>
          <w:szCs w:val="20"/>
        </w:rPr>
      </w:pPr>
      <w:r w:rsidRPr="002E5124">
        <w:rPr>
          <w:rFonts w:asciiTheme="minorHAnsi" w:hAnsiTheme="minorHAnsi"/>
          <w:color w:val="000000" w:themeColor="text1"/>
          <w:sz w:val="22"/>
        </w:rPr>
        <w:t>Security clearance</w:t>
      </w:r>
      <w:r w:rsidR="00901968" w:rsidRPr="002E5124">
        <w:rPr>
          <w:rFonts w:asciiTheme="minorHAnsi" w:hAnsiTheme="minorHAnsi"/>
          <w:color w:val="000000" w:themeColor="text1"/>
          <w:sz w:val="22"/>
        </w:rPr>
        <w:t xml:space="preserve"> </w:t>
      </w:r>
      <w:r w:rsidR="00901968" w:rsidRPr="00F16011">
        <w:rPr>
          <w:rFonts w:asciiTheme="minorHAnsi" w:hAnsiTheme="minorHAnsi"/>
          <w:b w:val="0"/>
          <w:bCs w:val="0"/>
          <w:color w:val="000000" w:themeColor="text1"/>
          <w:sz w:val="22"/>
        </w:rPr>
        <w:t xml:space="preserve">- </w:t>
      </w:r>
      <w:r w:rsidR="002E5124" w:rsidRPr="00F16011">
        <w:rPr>
          <w:rFonts w:asciiTheme="minorHAnsi" w:hAnsiTheme="minorHAnsi"/>
          <w:b w:val="0"/>
          <w:bCs w:val="0"/>
          <w:color w:val="000000" w:themeColor="text1"/>
          <w:sz w:val="22"/>
        </w:rPr>
        <w:t>No</w:t>
      </w:r>
    </w:p>
    <w:p w14:paraId="2D9D9841" w14:textId="52BBDC67" w:rsidR="005C0C81" w:rsidRPr="002E5124" w:rsidRDefault="005C0C81" w:rsidP="00377397">
      <w:pPr>
        <w:pStyle w:val="Heading3"/>
        <w:numPr>
          <w:ilvl w:val="0"/>
          <w:numId w:val="5"/>
        </w:numPr>
        <w:rPr>
          <w:sz w:val="24"/>
          <w:szCs w:val="20"/>
        </w:rPr>
      </w:pPr>
      <w:r w:rsidRPr="002E5124">
        <w:rPr>
          <w:rFonts w:asciiTheme="minorHAnsi" w:hAnsiTheme="minorHAnsi"/>
          <w:color w:val="000000" w:themeColor="text1"/>
          <w:sz w:val="22"/>
        </w:rPr>
        <w:t>Children’s worker</w:t>
      </w:r>
      <w:r w:rsidR="00901968" w:rsidRPr="002E5124">
        <w:rPr>
          <w:rFonts w:asciiTheme="minorHAnsi" w:hAnsiTheme="minorHAnsi"/>
          <w:color w:val="000000" w:themeColor="text1"/>
          <w:sz w:val="22"/>
        </w:rPr>
        <w:t xml:space="preserve"> </w:t>
      </w:r>
      <w:r w:rsidR="00901968" w:rsidRPr="00F16011">
        <w:rPr>
          <w:rFonts w:asciiTheme="minorHAnsi" w:hAnsiTheme="minorHAnsi"/>
          <w:b w:val="0"/>
          <w:bCs w:val="0"/>
          <w:color w:val="000000" w:themeColor="text1"/>
          <w:sz w:val="22"/>
        </w:rPr>
        <w:t xml:space="preserve">- </w:t>
      </w:r>
      <w:r w:rsidR="002E5124" w:rsidRPr="00F16011">
        <w:rPr>
          <w:rFonts w:asciiTheme="minorHAnsi" w:hAnsiTheme="minorHAnsi"/>
          <w:b w:val="0"/>
          <w:bCs w:val="0"/>
          <w:color w:val="000000" w:themeColor="text1"/>
          <w:sz w:val="22"/>
        </w:rPr>
        <w:t>No</w:t>
      </w:r>
    </w:p>
    <w:p w14:paraId="11E6CDA8" w14:textId="27471C96" w:rsidR="005C0C81" w:rsidRPr="002E5124" w:rsidRDefault="005C0C81" w:rsidP="00377397">
      <w:pPr>
        <w:pStyle w:val="Heading3"/>
        <w:numPr>
          <w:ilvl w:val="0"/>
          <w:numId w:val="5"/>
        </w:numPr>
        <w:rPr>
          <w:sz w:val="24"/>
          <w:szCs w:val="20"/>
        </w:rPr>
      </w:pPr>
      <w:r w:rsidRPr="002E5124">
        <w:rPr>
          <w:rFonts w:asciiTheme="minorHAnsi" w:hAnsiTheme="minorHAnsi"/>
          <w:color w:val="000000" w:themeColor="text1"/>
          <w:sz w:val="22"/>
        </w:rPr>
        <w:t>Travel</w:t>
      </w:r>
      <w:r w:rsidR="00901968" w:rsidRPr="002E5124">
        <w:rPr>
          <w:rFonts w:asciiTheme="minorHAnsi" w:hAnsiTheme="minorHAnsi"/>
          <w:color w:val="000000" w:themeColor="text1"/>
          <w:sz w:val="22"/>
        </w:rPr>
        <w:t xml:space="preserve"> </w:t>
      </w:r>
      <w:r w:rsidR="002E5124" w:rsidRPr="00F16011">
        <w:rPr>
          <w:rFonts w:asciiTheme="minorHAnsi" w:hAnsiTheme="minorHAnsi"/>
          <w:b w:val="0"/>
          <w:bCs w:val="0"/>
          <w:color w:val="000000" w:themeColor="text1"/>
          <w:sz w:val="22"/>
        </w:rPr>
        <w:t>–</w:t>
      </w:r>
      <w:r w:rsidR="00901968" w:rsidRPr="00F16011">
        <w:rPr>
          <w:rFonts w:asciiTheme="minorHAnsi" w:hAnsiTheme="minorHAnsi"/>
          <w:b w:val="0"/>
          <w:bCs w:val="0"/>
          <w:color w:val="000000" w:themeColor="text1"/>
          <w:sz w:val="22"/>
        </w:rPr>
        <w:t xml:space="preserve"> </w:t>
      </w:r>
      <w:r w:rsidR="002E5124" w:rsidRPr="00F16011">
        <w:rPr>
          <w:rFonts w:asciiTheme="minorHAnsi" w:hAnsiTheme="minorHAnsi"/>
          <w:b w:val="0"/>
          <w:bCs w:val="0"/>
          <w:color w:val="000000" w:themeColor="text1"/>
          <w:sz w:val="22"/>
        </w:rPr>
        <w:t xml:space="preserve">Limited </w:t>
      </w:r>
      <w:proofErr w:type="spellStart"/>
      <w:r w:rsidR="002E5124" w:rsidRPr="00F16011">
        <w:rPr>
          <w:rFonts w:asciiTheme="minorHAnsi" w:hAnsiTheme="minorHAnsi"/>
          <w:b w:val="0"/>
          <w:bCs w:val="0"/>
          <w:color w:val="000000" w:themeColor="text1"/>
          <w:sz w:val="22"/>
        </w:rPr>
        <w:t>adhoc</w:t>
      </w:r>
      <w:proofErr w:type="spellEnd"/>
      <w:r w:rsidR="002E5124" w:rsidRPr="00F16011">
        <w:rPr>
          <w:rFonts w:asciiTheme="minorHAnsi" w:hAnsiTheme="minorHAnsi"/>
          <w:b w:val="0"/>
          <w:bCs w:val="0"/>
          <w:color w:val="000000" w:themeColor="text1"/>
          <w:sz w:val="22"/>
        </w:rPr>
        <w:t xml:space="preserve"> travel may be required</w:t>
      </w:r>
    </w:p>
    <w:p w14:paraId="7CE8B5F0" w14:textId="20EB581D" w:rsidR="000911E3" w:rsidRPr="002E5124" w:rsidRDefault="00141ACE" w:rsidP="00377397">
      <w:pPr>
        <w:pStyle w:val="Heading3"/>
        <w:numPr>
          <w:ilvl w:val="0"/>
          <w:numId w:val="5"/>
        </w:numPr>
        <w:rPr>
          <w:b w:val="0"/>
          <w:bCs w:val="0"/>
          <w:sz w:val="24"/>
          <w:szCs w:val="20"/>
        </w:rPr>
      </w:pPr>
      <w:r w:rsidRPr="002E5124">
        <w:rPr>
          <w:rFonts w:asciiTheme="minorHAnsi" w:hAnsiTheme="minorHAnsi"/>
          <w:color w:val="000000" w:themeColor="text1"/>
          <w:sz w:val="22"/>
        </w:rPr>
        <w:t xml:space="preserve">HR </w:t>
      </w:r>
      <w:r w:rsidR="005C6B8C" w:rsidRPr="002E5124">
        <w:rPr>
          <w:rFonts w:asciiTheme="minorHAnsi" w:hAnsiTheme="minorHAnsi"/>
          <w:color w:val="000000" w:themeColor="text1"/>
          <w:sz w:val="22"/>
        </w:rPr>
        <w:t xml:space="preserve">Delegation Level </w:t>
      </w:r>
      <w:r w:rsidR="002E5124" w:rsidRPr="00F16011">
        <w:rPr>
          <w:rFonts w:asciiTheme="minorHAnsi" w:hAnsiTheme="minorHAnsi"/>
          <w:b w:val="0"/>
          <w:bCs w:val="0"/>
          <w:color w:val="000000" w:themeColor="text1"/>
          <w:sz w:val="22"/>
        </w:rPr>
        <w:t>–</w:t>
      </w:r>
      <w:r w:rsidR="00901968" w:rsidRPr="00F16011">
        <w:rPr>
          <w:rFonts w:asciiTheme="minorHAnsi" w:hAnsiTheme="minorHAnsi"/>
          <w:b w:val="0"/>
          <w:bCs w:val="0"/>
          <w:color w:val="000000" w:themeColor="text1"/>
          <w:sz w:val="22"/>
        </w:rPr>
        <w:t xml:space="preserve"> </w:t>
      </w:r>
      <w:r w:rsidR="002E5124" w:rsidRPr="00F16011">
        <w:rPr>
          <w:rFonts w:asciiTheme="minorHAnsi" w:hAnsiTheme="minorHAnsi"/>
          <w:b w:val="0"/>
          <w:bCs w:val="0"/>
          <w:color w:val="000000" w:themeColor="text1"/>
          <w:sz w:val="22"/>
        </w:rPr>
        <w:t>level 4</w:t>
      </w:r>
    </w:p>
    <w:p w14:paraId="2778ADB8" w14:textId="3CBC0ED3" w:rsidR="005C6B8C" w:rsidRPr="002E5124" w:rsidRDefault="005C6B8C" w:rsidP="00377397">
      <w:pPr>
        <w:pStyle w:val="Heading3"/>
        <w:numPr>
          <w:ilvl w:val="0"/>
          <w:numId w:val="5"/>
        </w:numPr>
        <w:rPr>
          <w:sz w:val="24"/>
          <w:szCs w:val="20"/>
        </w:rPr>
      </w:pPr>
      <w:r w:rsidRPr="002E5124">
        <w:rPr>
          <w:rFonts w:asciiTheme="minorHAnsi" w:hAnsiTheme="minorHAnsi"/>
          <w:color w:val="000000" w:themeColor="text1"/>
          <w:sz w:val="22"/>
        </w:rPr>
        <w:t>Financial Delegation level</w:t>
      </w:r>
      <w:r w:rsidR="00901968" w:rsidRPr="002E5124">
        <w:rPr>
          <w:rFonts w:asciiTheme="minorHAnsi" w:hAnsiTheme="minorHAnsi"/>
          <w:color w:val="000000" w:themeColor="text1"/>
          <w:sz w:val="22"/>
        </w:rPr>
        <w:t xml:space="preserve"> </w:t>
      </w:r>
      <w:r w:rsidR="00306CD8">
        <w:rPr>
          <w:rFonts w:asciiTheme="minorHAnsi" w:hAnsiTheme="minorHAnsi"/>
          <w:b w:val="0"/>
          <w:bCs w:val="0"/>
          <w:color w:val="000000" w:themeColor="text1"/>
          <w:sz w:val="22"/>
        </w:rPr>
        <w:t>–</w:t>
      </w:r>
      <w:r w:rsidR="00901968" w:rsidRPr="00F16011">
        <w:rPr>
          <w:rFonts w:asciiTheme="minorHAnsi" w:hAnsiTheme="minorHAnsi"/>
          <w:b w:val="0"/>
          <w:bCs w:val="0"/>
          <w:color w:val="000000" w:themeColor="text1"/>
          <w:sz w:val="22"/>
        </w:rPr>
        <w:t xml:space="preserve"> </w:t>
      </w:r>
      <w:r w:rsidR="00306CD8">
        <w:rPr>
          <w:rFonts w:asciiTheme="minorHAnsi" w:hAnsiTheme="minorHAnsi"/>
          <w:b w:val="0"/>
          <w:bCs w:val="0"/>
          <w:color w:val="000000" w:themeColor="text1"/>
          <w:sz w:val="22"/>
        </w:rPr>
        <w:t>level 4</w:t>
      </w:r>
    </w:p>
    <w:p w14:paraId="1F366400" w14:textId="20B4B42F" w:rsidR="005C0C81" w:rsidRPr="00564027" w:rsidRDefault="005C0C81" w:rsidP="00564027">
      <w:pPr>
        <w:pStyle w:val="Heading3"/>
      </w:pPr>
      <w:r w:rsidRPr="3D34B620">
        <w:t>Working in public service</w:t>
      </w:r>
    </w:p>
    <w:p w14:paraId="04A7278D" w14:textId="77777777" w:rsidR="005C0C81" w:rsidRDefault="005C0C81" w:rsidP="005C0C81">
      <w:r w:rsidRPr="09644348">
        <w:rPr>
          <w:lang w:eastAsia="en-NZ"/>
        </w:rPr>
        <w:t>In the public</w:t>
      </w:r>
      <w:r w:rsidRPr="09644348">
        <w:rPr>
          <w:rFonts w:ascii="Arial" w:hAnsi="Arial"/>
          <w:lang w:eastAsia="en-NZ"/>
        </w:rPr>
        <w:t> </w:t>
      </w:r>
      <w:r w:rsidRPr="09644348">
        <w:rPr>
          <w:lang w:eastAsia="en-NZ"/>
        </w:rPr>
        <w:t xml:space="preserve">service we work collectively to make a meaningful difference for New Zealanders now and in the future. We have an important role in supporting the Crown in its relationships with </w:t>
      </w:r>
      <w:r w:rsidRPr="09644348">
        <w:rPr>
          <w:lang w:val="mi-NZ" w:eastAsia="en-NZ"/>
        </w:rPr>
        <w:t>Māori</w:t>
      </w:r>
      <w:r w:rsidRPr="09644348">
        <w:rPr>
          <w:lang w:eastAsia="en-NZ"/>
        </w:rPr>
        <w:t xml:space="preserve"> under the Treaty of </w:t>
      </w:r>
      <w:r w:rsidRPr="09644348">
        <w:rPr>
          <w:lang w:val="mi-NZ" w:eastAsia="en-NZ"/>
        </w:rPr>
        <w:t>Waitangi</w:t>
      </w:r>
      <w:r w:rsidRPr="09644348">
        <w:rPr>
          <w:lang w:eastAsia="en-NZ"/>
        </w:rPr>
        <w:t>.</w:t>
      </w:r>
      <w:r w:rsidRPr="09644348">
        <w:rPr>
          <w:rFonts w:ascii="Arial" w:hAnsi="Arial"/>
          <w:lang w:eastAsia="en-NZ"/>
        </w:rPr>
        <w:t> </w:t>
      </w:r>
      <w:r w:rsidRPr="09644348">
        <w:rPr>
          <w:lang w:eastAsia="en-NZ"/>
        </w:rPr>
        <w:t xml:space="preserve"> We support democratic government. We are unified by a spirit of service to our communities and guided by the core principles and values of the public service in our work </w:t>
      </w:r>
      <w:r>
        <w:t>potential and aspirations.</w:t>
      </w:r>
    </w:p>
    <w:p w14:paraId="1BA4FC08" w14:textId="77777777" w:rsidR="00CB3BB8" w:rsidRDefault="005C0C81" w:rsidP="00336686">
      <w:r w:rsidRPr="00336686">
        <w:rPr>
          <w:rStyle w:val="Strong"/>
        </w:rPr>
        <w:t xml:space="preserve">Ka </w:t>
      </w:r>
      <w:proofErr w:type="spellStart"/>
      <w:r w:rsidRPr="00336686">
        <w:rPr>
          <w:rStyle w:val="Strong"/>
        </w:rPr>
        <w:t>mahitahi</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o te </w:t>
      </w:r>
      <w:proofErr w:type="spellStart"/>
      <w:r w:rsidRPr="00336686">
        <w:rPr>
          <w:rStyle w:val="Strong"/>
        </w:rPr>
        <w:t>ratonga</w:t>
      </w:r>
      <w:proofErr w:type="spellEnd"/>
      <w:r w:rsidRPr="00336686">
        <w:rPr>
          <w:rStyle w:val="Strong"/>
        </w:rPr>
        <w:t xml:space="preserve"> </w:t>
      </w:r>
      <w:proofErr w:type="spellStart"/>
      <w:r w:rsidRPr="00336686">
        <w:rPr>
          <w:rStyle w:val="Strong"/>
        </w:rPr>
        <w:t>tūmatanui</w:t>
      </w:r>
      <w:proofErr w:type="spellEnd"/>
      <w:r w:rsidRPr="00336686">
        <w:rPr>
          <w:rStyle w:val="Strong"/>
        </w:rPr>
        <w:t xml:space="preserve"> kia </w:t>
      </w:r>
      <w:proofErr w:type="spellStart"/>
      <w:r w:rsidRPr="00336686">
        <w:rPr>
          <w:rStyle w:val="Strong"/>
        </w:rPr>
        <w:t>hei</w:t>
      </w:r>
      <w:proofErr w:type="spellEnd"/>
      <w:r w:rsidRPr="00336686">
        <w:rPr>
          <w:rStyle w:val="Strong"/>
        </w:rPr>
        <w:t xml:space="preserve"> </w:t>
      </w:r>
      <w:proofErr w:type="spellStart"/>
      <w:r w:rsidRPr="00336686">
        <w:rPr>
          <w:rStyle w:val="Strong"/>
        </w:rPr>
        <w:t>painga</w:t>
      </w:r>
      <w:proofErr w:type="spellEnd"/>
      <w:r w:rsidRPr="00336686">
        <w:rPr>
          <w:rStyle w:val="Strong"/>
        </w:rPr>
        <w:t xml:space="preserve"> </w:t>
      </w:r>
      <w:proofErr w:type="spellStart"/>
      <w:r w:rsidRPr="00336686">
        <w:rPr>
          <w:rStyle w:val="Strong"/>
        </w:rPr>
        <w:t>mō</w:t>
      </w:r>
      <w:proofErr w:type="spellEnd"/>
      <w:r w:rsidRPr="00336686">
        <w:rPr>
          <w:rStyle w:val="Strong"/>
        </w:rPr>
        <w:t xml:space="preserve"> </w:t>
      </w:r>
      <w:proofErr w:type="spellStart"/>
      <w:r w:rsidRPr="00336686">
        <w:rPr>
          <w:rStyle w:val="Strong"/>
        </w:rPr>
        <w:t>ngā</w:t>
      </w:r>
      <w:proofErr w:type="spellEnd"/>
      <w:r w:rsidRPr="00336686">
        <w:rPr>
          <w:rStyle w:val="Strong"/>
        </w:rPr>
        <w:t xml:space="preserve"> tāngata o Aotearoa </w:t>
      </w:r>
      <w:proofErr w:type="spellStart"/>
      <w:r w:rsidRPr="00336686">
        <w:rPr>
          <w:rStyle w:val="Strong"/>
        </w:rPr>
        <w:t>i</w:t>
      </w:r>
      <w:proofErr w:type="spellEnd"/>
      <w:r w:rsidRPr="00336686">
        <w:rPr>
          <w:rStyle w:val="Strong"/>
        </w:rPr>
        <w:t xml:space="preserve"> </w:t>
      </w:r>
      <w:proofErr w:type="spellStart"/>
      <w:r w:rsidRPr="00336686">
        <w:rPr>
          <w:rStyle w:val="Strong"/>
        </w:rPr>
        <w:t>āianei</w:t>
      </w:r>
      <w:proofErr w:type="spellEnd"/>
      <w:r w:rsidRPr="00336686">
        <w:rPr>
          <w:rStyle w:val="Strong"/>
        </w:rPr>
        <w:t xml:space="preserve">, ā, </w:t>
      </w:r>
      <w:proofErr w:type="spellStart"/>
      <w:r w:rsidRPr="00336686">
        <w:rPr>
          <w:rStyle w:val="Strong"/>
        </w:rPr>
        <w:t>hei</w:t>
      </w:r>
      <w:proofErr w:type="spellEnd"/>
      <w:r w:rsidRPr="00336686">
        <w:rPr>
          <w:rStyle w:val="Strong"/>
        </w:rPr>
        <w:t xml:space="preserve"> </w:t>
      </w:r>
      <w:proofErr w:type="spellStart"/>
      <w:r w:rsidRPr="00336686">
        <w:rPr>
          <w:rStyle w:val="Strong"/>
        </w:rPr>
        <w:t>ngā</w:t>
      </w:r>
      <w:proofErr w:type="spellEnd"/>
      <w:r w:rsidRPr="00336686">
        <w:rPr>
          <w:rStyle w:val="Strong"/>
        </w:rPr>
        <w:t xml:space="preserve"> </w:t>
      </w:r>
      <w:proofErr w:type="spellStart"/>
      <w:r w:rsidRPr="00336686">
        <w:rPr>
          <w:rStyle w:val="Strong"/>
        </w:rPr>
        <w:t>rā</w:t>
      </w:r>
      <w:proofErr w:type="spellEnd"/>
      <w:r w:rsidRPr="00336686">
        <w:rPr>
          <w:rStyle w:val="Strong"/>
        </w:rPr>
        <w:t xml:space="preserve"> ki </w:t>
      </w:r>
      <w:proofErr w:type="spellStart"/>
      <w:r w:rsidRPr="00336686">
        <w:rPr>
          <w:rStyle w:val="Strong"/>
        </w:rPr>
        <w:t>tua</w:t>
      </w:r>
      <w:proofErr w:type="spellEnd"/>
      <w:r w:rsidRPr="00336686">
        <w:rPr>
          <w:rStyle w:val="Strong"/>
        </w:rPr>
        <w:t xml:space="preserve"> </w:t>
      </w:r>
      <w:proofErr w:type="spellStart"/>
      <w:r w:rsidRPr="00336686">
        <w:rPr>
          <w:rStyle w:val="Strong"/>
        </w:rPr>
        <w:t>hoki</w:t>
      </w:r>
      <w:proofErr w:type="spellEnd"/>
      <w:r w:rsidRPr="00336686">
        <w:rPr>
          <w:rStyle w:val="Strong"/>
        </w:rPr>
        <w:t xml:space="preserve">. He </w:t>
      </w:r>
      <w:proofErr w:type="spellStart"/>
      <w:r w:rsidRPr="00336686">
        <w:rPr>
          <w:rStyle w:val="Strong"/>
        </w:rPr>
        <w:t>kawenga</w:t>
      </w:r>
      <w:proofErr w:type="spellEnd"/>
      <w:r w:rsidRPr="00336686">
        <w:rPr>
          <w:rStyle w:val="Strong"/>
        </w:rPr>
        <w:t xml:space="preserve"> </w:t>
      </w:r>
      <w:proofErr w:type="spellStart"/>
      <w:r w:rsidRPr="00336686">
        <w:rPr>
          <w:rStyle w:val="Strong"/>
        </w:rPr>
        <w:t>tino</w:t>
      </w:r>
      <w:proofErr w:type="spellEnd"/>
      <w:r w:rsidRPr="00336686">
        <w:rPr>
          <w:rStyle w:val="Strong"/>
        </w:rPr>
        <w:t xml:space="preserve"> </w:t>
      </w:r>
      <w:proofErr w:type="spellStart"/>
      <w:r w:rsidRPr="00336686">
        <w:rPr>
          <w:rStyle w:val="Strong"/>
        </w:rPr>
        <w:t>whaitake</w:t>
      </w:r>
      <w:proofErr w:type="spellEnd"/>
      <w:r w:rsidRPr="00336686">
        <w:rPr>
          <w:rStyle w:val="Strong"/>
        </w:rPr>
        <w:t xml:space="preserve"> </w:t>
      </w:r>
      <w:proofErr w:type="spellStart"/>
      <w:r w:rsidRPr="00336686">
        <w:rPr>
          <w:rStyle w:val="Strong"/>
        </w:rPr>
        <w:t>tā</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w:t>
      </w:r>
      <w:proofErr w:type="spellStart"/>
      <w:r w:rsidRPr="00336686">
        <w:rPr>
          <w:rStyle w:val="Strong"/>
        </w:rPr>
        <w:t>hei</w:t>
      </w:r>
      <w:proofErr w:type="spellEnd"/>
      <w:r w:rsidRPr="00336686">
        <w:rPr>
          <w:rStyle w:val="Strong"/>
        </w:rPr>
        <w:t xml:space="preserve"> </w:t>
      </w:r>
      <w:proofErr w:type="spellStart"/>
      <w:r w:rsidRPr="00336686">
        <w:rPr>
          <w:rStyle w:val="Strong"/>
        </w:rPr>
        <w:t>tautoko</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te </w:t>
      </w:r>
      <w:proofErr w:type="spellStart"/>
      <w:r w:rsidRPr="00336686">
        <w:rPr>
          <w:rStyle w:val="Strong"/>
        </w:rPr>
        <w:t>Karauna</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w:t>
      </w:r>
      <w:proofErr w:type="spellStart"/>
      <w:r w:rsidRPr="00336686">
        <w:rPr>
          <w:rStyle w:val="Strong"/>
        </w:rPr>
        <w:t>runga</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w:t>
      </w:r>
      <w:proofErr w:type="spellStart"/>
      <w:r w:rsidRPr="00336686">
        <w:rPr>
          <w:rStyle w:val="Strong"/>
        </w:rPr>
        <w:t>āna</w:t>
      </w:r>
      <w:proofErr w:type="spellEnd"/>
      <w:r w:rsidRPr="00336686">
        <w:rPr>
          <w:rStyle w:val="Strong"/>
        </w:rPr>
        <w:t xml:space="preserve"> </w:t>
      </w:r>
      <w:proofErr w:type="spellStart"/>
      <w:r w:rsidRPr="00336686">
        <w:rPr>
          <w:rStyle w:val="Strong"/>
        </w:rPr>
        <w:t>hononga</w:t>
      </w:r>
      <w:proofErr w:type="spellEnd"/>
      <w:r w:rsidRPr="00336686">
        <w:rPr>
          <w:rStyle w:val="Strong"/>
        </w:rPr>
        <w:t xml:space="preserve"> ki a </w:t>
      </w:r>
      <w:proofErr w:type="spellStart"/>
      <w:r w:rsidRPr="00336686">
        <w:rPr>
          <w:rStyle w:val="Strong"/>
        </w:rPr>
        <w:t>ngāi</w:t>
      </w:r>
      <w:proofErr w:type="spellEnd"/>
      <w:r w:rsidRPr="00336686">
        <w:rPr>
          <w:rStyle w:val="Strong"/>
        </w:rPr>
        <w:t xml:space="preserve"> Māori </w:t>
      </w:r>
      <w:proofErr w:type="spellStart"/>
      <w:r w:rsidRPr="00336686">
        <w:rPr>
          <w:rStyle w:val="Strong"/>
        </w:rPr>
        <w:t>i</w:t>
      </w:r>
      <w:proofErr w:type="spellEnd"/>
      <w:r w:rsidRPr="00336686">
        <w:rPr>
          <w:rStyle w:val="Strong"/>
        </w:rPr>
        <w:t xml:space="preserve"> </w:t>
      </w:r>
      <w:proofErr w:type="spellStart"/>
      <w:r w:rsidRPr="00336686">
        <w:rPr>
          <w:rStyle w:val="Strong"/>
        </w:rPr>
        <w:t>raro</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te Tiriti o Waitangi. Ka </w:t>
      </w:r>
      <w:proofErr w:type="spellStart"/>
      <w:r w:rsidRPr="00336686">
        <w:rPr>
          <w:rStyle w:val="Strong"/>
        </w:rPr>
        <w:t>tautoko</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te kāwanatanga </w:t>
      </w:r>
      <w:proofErr w:type="spellStart"/>
      <w:r w:rsidRPr="00336686">
        <w:rPr>
          <w:rStyle w:val="Strong"/>
        </w:rPr>
        <w:t>manapori</w:t>
      </w:r>
      <w:proofErr w:type="spellEnd"/>
      <w:r w:rsidRPr="00336686">
        <w:rPr>
          <w:rStyle w:val="Strong"/>
        </w:rPr>
        <w:t xml:space="preserve">. Ka </w:t>
      </w:r>
      <w:proofErr w:type="spellStart"/>
      <w:r w:rsidRPr="00336686">
        <w:rPr>
          <w:rStyle w:val="Strong"/>
        </w:rPr>
        <w:t>whakakotahingia</w:t>
      </w:r>
      <w:proofErr w:type="spellEnd"/>
      <w:r w:rsidRPr="00336686">
        <w:rPr>
          <w:rStyle w:val="Strong"/>
        </w:rPr>
        <w:t xml:space="preserve"> </w:t>
      </w:r>
      <w:proofErr w:type="spellStart"/>
      <w:r w:rsidRPr="00336686">
        <w:rPr>
          <w:rStyle w:val="Strong"/>
        </w:rPr>
        <w:t>mātou</w:t>
      </w:r>
      <w:proofErr w:type="spellEnd"/>
      <w:r w:rsidRPr="00336686">
        <w:rPr>
          <w:rStyle w:val="Strong"/>
        </w:rPr>
        <w:t xml:space="preserve"> e te wairua </w:t>
      </w:r>
      <w:proofErr w:type="spellStart"/>
      <w:r w:rsidRPr="00336686">
        <w:rPr>
          <w:rStyle w:val="Strong"/>
        </w:rPr>
        <w:t>whakarato</w:t>
      </w:r>
      <w:proofErr w:type="spellEnd"/>
      <w:r w:rsidRPr="00336686">
        <w:rPr>
          <w:rStyle w:val="Strong"/>
        </w:rPr>
        <w:t xml:space="preserve"> ki ō </w:t>
      </w:r>
      <w:proofErr w:type="spellStart"/>
      <w:r w:rsidRPr="00336686">
        <w:rPr>
          <w:rStyle w:val="Strong"/>
        </w:rPr>
        <w:t>mātou</w:t>
      </w:r>
      <w:proofErr w:type="spellEnd"/>
      <w:r w:rsidRPr="00336686">
        <w:rPr>
          <w:rStyle w:val="Strong"/>
        </w:rPr>
        <w:t xml:space="preserve"> </w:t>
      </w:r>
      <w:proofErr w:type="spellStart"/>
      <w:r w:rsidRPr="00336686">
        <w:rPr>
          <w:rStyle w:val="Strong"/>
        </w:rPr>
        <w:t>hapori</w:t>
      </w:r>
      <w:proofErr w:type="spellEnd"/>
      <w:r w:rsidRPr="00336686">
        <w:rPr>
          <w:rStyle w:val="Strong"/>
        </w:rPr>
        <w:t xml:space="preserve">, ā, e </w:t>
      </w:r>
      <w:proofErr w:type="spellStart"/>
      <w:r w:rsidRPr="00336686">
        <w:rPr>
          <w:rStyle w:val="Strong"/>
        </w:rPr>
        <w:t>arahina</w:t>
      </w:r>
      <w:proofErr w:type="spellEnd"/>
      <w:r w:rsidRPr="00336686">
        <w:rPr>
          <w:rStyle w:val="Strong"/>
        </w:rPr>
        <w:t xml:space="preserve"> ana </w:t>
      </w:r>
      <w:proofErr w:type="spellStart"/>
      <w:r w:rsidRPr="00336686">
        <w:rPr>
          <w:rStyle w:val="Strong"/>
        </w:rPr>
        <w:t>mātou</w:t>
      </w:r>
      <w:proofErr w:type="spellEnd"/>
      <w:r w:rsidRPr="00336686">
        <w:rPr>
          <w:rStyle w:val="Strong"/>
        </w:rPr>
        <w:t xml:space="preserve"> e </w:t>
      </w:r>
      <w:proofErr w:type="spellStart"/>
      <w:r w:rsidRPr="00336686">
        <w:rPr>
          <w:rStyle w:val="Strong"/>
        </w:rPr>
        <w:t>ngā</w:t>
      </w:r>
      <w:proofErr w:type="spellEnd"/>
      <w:r w:rsidRPr="00336686">
        <w:rPr>
          <w:rStyle w:val="Strong"/>
        </w:rPr>
        <w:t xml:space="preserve"> </w:t>
      </w:r>
      <w:proofErr w:type="spellStart"/>
      <w:r w:rsidRPr="00336686">
        <w:rPr>
          <w:rStyle w:val="Strong"/>
        </w:rPr>
        <w:t>mātāpono</w:t>
      </w:r>
      <w:proofErr w:type="spellEnd"/>
      <w:r>
        <w:rPr>
          <w:rStyle w:val="Strong"/>
        </w:rPr>
        <w:t xml:space="preserve"> </w:t>
      </w:r>
      <w:r w:rsidRPr="00336686">
        <w:rPr>
          <w:rStyle w:val="Strong"/>
        </w:rPr>
        <w:t xml:space="preserve">me </w:t>
      </w:r>
      <w:proofErr w:type="spellStart"/>
      <w:r w:rsidRPr="00336686">
        <w:rPr>
          <w:rStyle w:val="Strong"/>
        </w:rPr>
        <w:t>ngā</w:t>
      </w:r>
      <w:proofErr w:type="spellEnd"/>
      <w:r w:rsidRPr="00336686">
        <w:rPr>
          <w:rStyle w:val="Strong"/>
        </w:rPr>
        <w:t xml:space="preserve"> tikanga </w:t>
      </w:r>
      <w:proofErr w:type="spellStart"/>
      <w:r w:rsidRPr="00336686">
        <w:rPr>
          <w:rStyle w:val="Strong"/>
        </w:rPr>
        <w:t>matua</w:t>
      </w:r>
      <w:proofErr w:type="spellEnd"/>
      <w:r w:rsidRPr="00336686">
        <w:rPr>
          <w:rStyle w:val="Strong"/>
        </w:rPr>
        <w:t xml:space="preserve"> o te </w:t>
      </w:r>
      <w:proofErr w:type="spellStart"/>
      <w:r w:rsidRPr="00336686">
        <w:rPr>
          <w:rStyle w:val="Strong"/>
        </w:rPr>
        <w:t>ratonga</w:t>
      </w:r>
      <w:proofErr w:type="spellEnd"/>
      <w:r w:rsidRPr="00336686">
        <w:rPr>
          <w:rStyle w:val="Strong"/>
        </w:rPr>
        <w:t xml:space="preserve"> </w:t>
      </w:r>
      <w:proofErr w:type="spellStart"/>
      <w:r w:rsidRPr="00336686">
        <w:rPr>
          <w:rStyle w:val="Strong"/>
        </w:rPr>
        <w:t>tūmatanui</w:t>
      </w:r>
      <w:proofErr w:type="spellEnd"/>
      <w:r w:rsidRPr="00336686">
        <w:rPr>
          <w:rStyle w:val="Strong"/>
        </w:rPr>
        <w:t xml:space="preserve"> </w:t>
      </w:r>
      <w:proofErr w:type="spellStart"/>
      <w:r w:rsidRPr="00336686">
        <w:rPr>
          <w:rStyle w:val="Strong"/>
        </w:rPr>
        <w:t>i</w:t>
      </w:r>
      <w:proofErr w:type="spellEnd"/>
      <w:r w:rsidRPr="00336686">
        <w:rPr>
          <w:rStyle w:val="Strong"/>
        </w:rPr>
        <w:t xml:space="preserve"> roto </w:t>
      </w:r>
      <w:proofErr w:type="spellStart"/>
      <w:r w:rsidRPr="00336686">
        <w:rPr>
          <w:rStyle w:val="Strong"/>
        </w:rPr>
        <w:t>i</w:t>
      </w:r>
      <w:proofErr w:type="spellEnd"/>
      <w:r w:rsidRPr="00336686">
        <w:rPr>
          <w:rStyle w:val="Strong"/>
        </w:rPr>
        <w:t xml:space="preserve"> ā </w:t>
      </w:r>
      <w:proofErr w:type="spellStart"/>
      <w:r w:rsidRPr="00336686">
        <w:rPr>
          <w:rStyle w:val="Strong"/>
        </w:rPr>
        <w:t>mātou</w:t>
      </w:r>
      <w:proofErr w:type="spellEnd"/>
      <w:r w:rsidRPr="00336686">
        <w:rPr>
          <w:rStyle w:val="Strong"/>
        </w:rPr>
        <w:t xml:space="preserve"> mahi. </w:t>
      </w:r>
    </w:p>
    <w:sectPr w:rsidR="00CB3BB8" w:rsidSect="002A6600">
      <w:headerReference w:type="even" r:id="rId13"/>
      <w:footerReference w:type="default" r:id="rId14"/>
      <w:headerReference w:type="first" r:id="rId15"/>
      <w:footerReference w:type="first" r:id="rId16"/>
      <w:pgSz w:w="11906" w:h="16838"/>
      <w:pgMar w:top="1134" w:right="1440" w:bottom="1440" w:left="1440" w:header="709" w:footer="709"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334CC2" w14:textId="77777777" w:rsidR="00405B82" w:rsidRDefault="00405B82" w:rsidP="00336686">
      <w:r>
        <w:separator/>
      </w:r>
    </w:p>
  </w:endnote>
  <w:endnote w:type="continuationSeparator" w:id="0">
    <w:p w14:paraId="0C661AA9" w14:textId="77777777" w:rsidR="00405B82" w:rsidRDefault="00405B82" w:rsidP="00336686">
      <w:r>
        <w:continuationSeparator/>
      </w:r>
    </w:p>
  </w:endnote>
  <w:endnote w:type="continuationNotice" w:id="1">
    <w:p w14:paraId="20F10CAB" w14:textId="77777777" w:rsidR="00405B82" w:rsidRDefault="00405B82" w:rsidP="0033668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2302770"/>
      <w:docPartObj>
        <w:docPartGallery w:val="Page Numbers (Bottom of Page)"/>
        <w:docPartUnique/>
      </w:docPartObj>
    </w:sdtPr>
    <w:sdtEndPr>
      <w:rPr>
        <w:noProof/>
        <w:sz w:val="20"/>
        <w:szCs w:val="20"/>
      </w:rPr>
    </w:sdtEndPr>
    <w:sdtContent>
      <w:p w14:paraId="32488283" w14:textId="41E22413" w:rsidR="00C7317E" w:rsidRPr="00564027" w:rsidRDefault="008A00F5" w:rsidP="005C0C81">
        <w:pPr>
          <w:pStyle w:val="Footer"/>
          <w:tabs>
            <w:tab w:val="clear" w:pos="4513"/>
            <w:tab w:val="clear" w:pos="9026"/>
            <w:tab w:val="left" w:pos="3927"/>
          </w:tabs>
          <w:spacing w:before="100" w:beforeAutospacing="1"/>
          <w:rPr>
            <w:sz w:val="20"/>
            <w:szCs w:val="20"/>
          </w:rPr>
        </w:pPr>
        <w:r w:rsidRPr="00564027">
          <w:rPr>
            <w:noProof/>
            <w:sz w:val="20"/>
            <w:szCs w:val="20"/>
          </w:rPr>
          <w:drawing>
            <wp:anchor distT="0" distB="0" distL="114300" distR="114300" simplePos="0" relativeHeight="251658243" behindDoc="1" locked="0" layoutInCell="1" allowOverlap="1" wp14:anchorId="663ACD51" wp14:editId="575FCD2C">
              <wp:simplePos x="0" y="0"/>
              <wp:positionH relativeFrom="column">
                <wp:posOffset>-900430</wp:posOffset>
              </wp:positionH>
              <wp:positionV relativeFrom="paragraph">
                <wp:posOffset>-306185</wp:posOffset>
              </wp:positionV>
              <wp:extent cx="7636689" cy="1089900"/>
              <wp:effectExtent l="0" t="0" r="2540" b="0"/>
              <wp:wrapNone/>
              <wp:docPr id="799669258"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9669258" name="Picture 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636689" cy="1089900"/>
                      </a:xfrm>
                      <a:prstGeom prst="rect">
                        <a:avLst/>
                      </a:prstGeom>
                    </pic:spPr>
                  </pic:pic>
                </a:graphicData>
              </a:graphic>
              <wp14:sizeRelH relativeFrom="margin">
                <wp14:pctWidth>0</wp14:pctWidth>
              </wp14:sizeRelH>
              <wp14:sizeRelV relativeFrom="margin">
                <wp14:pctHeight>0</wp14:pctHeight>
              </wp14:sizeRelV>
            </wp:anchor>
          </w:drawing>
        </w:r>
        <w:r w:rsidR="0094396A" w:rsidRPr="00564027">
          <w:rPr>
            <w:sz w:val="20"/>
            <w:szCs w:val="20"/>
          </w:rPr>
          <w:t xml:space="preserve">Page </w:t>
        </w:r>
        <w:r w:rsidR="00C45EB5" w:rsidRPr="00564027">
          <w:rPr>
            <w:sz w:val="20"/>
            <w:szCs w:val="20"/>
          </w:rPr>
          <w:fldChar w:fldCharType="begin"/>
        </w:r>
        <w:r w:rsidR="00C45EB5" w:rsidRPr="00564027">
          <w:rPr>
            <w:sz w:val="20"/>
            <w:szCs w:val="20"/>
          </w:rPr>
          <w:instrText xml:space="preserve"> PAGE   \* MERGEFORMAT </w:instrText>
        </w:r>
        <w:r w:rsidR="00C45EB5" w:rsidRPr="00564027">
          <w:rPr>
            <w:sz w:val="20"/>
            <w:szCs w:val="20"/>
          </w:rPr>
          <w:fldChar w:fldCharType="separate"/>
        </w:r>
        <w:r w:rsidR="00C45EB5" w:rsidRPr="00564027">
          <w:rPr>
            <w:noProof/>
            <w:sz w:val="20"/>
            <w:szCs w:val="20"/>
          </w:rPr>
          <w:t>1</w:t>
        </w:r>
        <w:r w:rsidR="00C45EB5" w:rsidRPr="00564027">
          <w:rPr>
            <w:noProof/>
            <w:sz w:val="20"/>
            <w:szCs w:val="20"/>
          </w:rPr>
          <w:fldChar w:fldCharType="end"/>
        </w:r>
        <w:r w:rsidR="005C0C81" w:rsidRPr="00564027">
          <w:rPr>
            <w:noProof/>
            <w:sz w:val="20"/>
            <w:szCs w:val="20"/>
          </w:rPr>
          <w:tab/>
        </w:r>
        <w:r w:rsidR="0094396A" w:rsidRPr="00564027">
          <w:rPr>
            <w:sz w:val="20"/>
            <w:szCs w:val="20"/>
          </w:rPr>
          <w:br/>
        </w:r>
        <w:r w:rsidR="00C73A49" w:rsidRPr="00564027">
          <w:rPr>
            <w:sz w:val="20"/>
            <w:szCs w:val="20"/>
          </w:rPr>
          <w:t>Manager Communications Channel</w:t>
        </w:r>
        <w:r w:rsidR="00D03496" w:rsidRPr="00564027">
          <w:rPr>
            <w:sz w:val="20"/>
            <w:szCs w:val="20"/>
          </w:rPr>
          <w:t>s</w:t>
        </w:r>
        <w:r w:rsidR="00C73A49" w:rsidRPr="00564027">
          <w:rPr>
            <w:sz w:val="20"/>
            <w:szCs w:val="20"/>
          </w:rPr>
          <w:t xml:space="preserve"> and Content</w:t>
        </w:r>
        <w:r w:rsidR="00564027">
          <w:rPr>
            <w:sz w:val="20"/>
            <w:szCs w:val="20"/>
          </w:rPr>
          <w:t xml:space="preserve"> – August 2026</w:t>
        </w:r>
        <w:r w:rsidR="005C0C81" w:rsidRPr="00564027">
          <w:rPr>
            <w:sz w:val="20"/>
            <w:szCs w:val="20"/>
          </w:rPr>
          <w:t xml:space="preserve"> </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9DF32" w14:textId="77777777" w:rsidR="00404284" w:rsidRDefault="00404284">
    <w:pPr>
      <w:pStyle w:val="Footer"/>
    </w:pPr>
    <w:r>
      <w:rPr>
        <w:noProof/>
      </w:rPr>
      <w:drawing>
        <wp:anchor distT="0" distB="0" distL="114300" distR="114300" simplePos="0" relativeHeight="251658242" behindDoc="1" locked="0" layoutInCell="1" allowOverlap="1" wp14:anchorId="0686A18E" wp14:editId="75F06CAB">
          <wp:simplePos x="0" y="0"/>
          <wp:positionH relativeFrom="column">
            <wp:posOffset>-900430</wp:posOffset>
          </wp:positionH>
          <wp:positionV relativeFrom="paragraph">
            <wp:posOffset>-322060</wp:posOffset>
          </wp:positionV>
          <wp:extent cx="7520803" cy="1073360"/>
          <wp:effectExtent l="0" t="0" r="4445" b="0"/>
          <wp:wrapNone/>
          <wp:docPr id="1324537448"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537448" name="Picture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20803" cy="107336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591273" w14:textId="77777777" w:rsidR="00405B82" w:rsidRDefault="00405B82" w:rsidP="00336686">
      <w:r>
        <w:separator/>
      </w:r>
    </w:p>
  </w:footnote>
  <w:footnote w:type="continuationSeparator" w:id="0">
    <w:p w14:paraId="46C76FC3" w14:textId="77777777" w:rsidR="00405B82" w:rsidRDefault="00405B82" w:rsidP="00336686">
      <w:r>
        <w:continuationSeparator/>
      </w:r>
    </w:p>
  </w:footnote>
  <w:footnote w:type="continuationNotice" w:id="1">
    <w:p w14:paraId="59CCA890" w14:textId="77777777" w:rsidR="00405B82" w:rsidRDefault="00405B82" w:rsidP="0033668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0F4B9" w14:textId="77777777" w:rsidR="00C53480" w:rsidRDefault="00C53480" w:rsidP="00336686">
    <w:pPr>
      <w:pStyle w:val="Header"/>
    </w:pPr>
    <w:r>
      <w:rPr>
        <w:noProof/>
      </w:rPr>
      <mc:AlternateContent>
        <mc:Choice Requires="wps">
          <w:drawing>
            <wp:anchor distT="0" distB="0" distL="0" distR="0" simplePos="0" relativeHeight="251658240" behindDoc="0" locked="0" layoutInCell="1" allowOverlap="1" wp14:anchorId="424975AB" wp14:editId="1733EC80">
              <wp:simplePos x="635" y="635"/>
              <wp:positionH relativeFrom="page">
                <wp:align>center</wp:align>
              </wp:positionH>
              <wp:positionV relativeFrom="page">
                <wp:align>top</wp:align>
              </wp:positionV>
              <wp:extent cx="443865" cy="443865"/>
              <wp:effectExtent l="0" t="0" r="8890" b="4445"/>
              <wp:wrapNone/>
              <wp:docPr id="2" name="Text Box 2" descr="IN-CONFIDENC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385E325" w14:textId="77777777" w:rsidR="00C53480" w:rsidRPr="00C53480" w:rsidRDefault="00C53480" w:rsidP="00336686">
                          <w:pPr>
                            <w:rPr>
                              <w:noProof/>
                            </w:rPr>
                          </w:pPr>
                          <w:r w:rsidRPr="00C53480">
                            <w:rPr>
                              <w:noProof/>
                            </w:rPr>
                            <w:t>IN-CONFIDENCE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24975AB" id="_x0000_t202" coordsize="21600,21600" o:spt="202" path="m,l,21600r21600,l21600,xe">
              <v:stroke joinstyle="miter"/>
              <v:path gradientshapeok="t" o:connecttype="rect"/>
            </v:shapetype>
            <v:shape id="Text Box 2" o:spid="_x0000_s1026" type="#_x0000_t202" alt="IN-CONFIDENCE" style="position:absolute;margin-left:0;margin-top:0;width:34.95pt;height:34.9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filled="f" stroked="f">
              <v:textbox style="mso-fit-shape-to-text:t" inset="0,15pt,0,0">
                <w:txbxContent>
                  <w:p w14:paraId="2385E325" w14:textId="77777777" w:rsidR="00C53480" w:rsidRPr="00C53480" w:rsidRDefault="00C53480" w:rsidP="00336686">
                    <w:pPr>
                      <w:rPr>
                        <w:noProof/>
                      </w:rPr>
                    </w:pPr>
                    <w:r w:rsidRPr="00C53480">
                      <w:rPr>
                        <w:noProof/>
                      </w:rPr>
                      <w:t>IN-CONFIDENCE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007211" w14:textId="62D75675" w:rsidR="00C53480" w:rsidRDefault="00336686" w:rsidP="00336686">
    <w:pPr>
      <w:pStyle w:val="Header"/>
    </w:pPr>
    <w:r>
      <w:rPr>
        <w:noProof/>
      </w:rPr>
      <w:drawing>
        <wp:anchor distT="0" distB="0" distL="114300" distR="114300" simplePos="0" relativeHeight="251658241" behindDoc="1" locked="0" layoutInCell="1" allowOverlap="1" wp14:anchorId="4AF78C75" wp14:editId="694FE37B">
          <wp:simplePos x="0" y="0"/>
          <wp:positionH relativeFrom="column">
            <wp:posOffset>-909114</wp:posOffset>
          </wp:positionH>
          <wp:positionV relativeFrom="paragraph">
            <wp:posOffset>-360360</wp:posOffset>
          </wp:positionV>
          <wp:extent cx="7519095" cy="3055048"/>
          <wp:effectExtent l="0" t="0" r="5715" b="0"/>
          <wp:wrapNone/>
          <wp:docPr id="2072797443"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2797443"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23242" cy="3056733"/>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89002CC"/>
    <w:multiLevelType w:val="multilevel"/>
    <w:tmpl w:val="2332A8FC"/>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3.%1.%2"/>
      <w:lvlJc w:val="left"/>
      <w:pPr>
        <w:ind w:left="1080" w:hanging="360"/>
      </w:pPr>
      <w:rPr>
        <w:rFonts w:hint="default"/>
      </w:rPr>
    </w:lvl>
    <w:lvl w:ilvl="3">
      <w:start w:val="1"/>
      <w:numFmt w:val="decimal"/>
      <w:lvlText w:val="%4.%1.%2.%3"/>
      <w:lvlJc w:val="left"/>
      <w:pPr>
        <w:ind w:left="1440" w:hanging="360"/>
      </w:pPr>
      <w:rPr>
        <w:rFonts w:hint="default"/>
      </w:rPr>
    </w:lvl>
    <w:lvl w:ilvl="4">
      <w:start w:val="1"/>
      <w:numFmt w:val="decimal"/>
      <w:pStyle w:val="List5"/>
      <w:lvlText w:val="%5.%1.%2.%3.%4"/>
      <w:lvlJc w:val="left"/>
      <w:pPr>
        <w:ind w:left="1800" w:hanging="360"/>
      </w:pPr>
      <w:rPr>
        <w:rFonts w:hint="default"/>
      </w:rPr>
    </w:lvl>
    <w:lvl w:ilvl="5">
      <w:start w:val="1"/>
      <w:numFmt w:val="decimal"/>
      <w:lvlText w:val="%6.%1.%2.%3.%4.%5"/>
      <w:lvlJc w:val="left"/>
      <w:pPr>
        <w:ind w:left="2160" w:hanging="360"/>
      </w:pPr>
      <w:rPr>
        <w:rFonts w:hint="default"/>
      </w:rPr>
    </w:lvl>
    <w:lvl w:ilvl="6">
      <w:start w:val="1"/>
      <w:numFmt w:val="decimal"/>
      <w:lvlText w:val="%7.%6"/>
      <w:lvlJc w:val="left"/>
      <w:pPr>
        <w:ind w:left="2520" w:hanging="360"/>
      </w:pPr>
      <w:rPr>
        <w:rFonts w:hint="default"/>
      </w:rPr>
    </w:lvl>
    <w:lvl w:ilvl="7">
      <w:start w:val="1"/>
      <w:numFmt w:val="decimal"/>
      <w:lvlText w:val="%8.%7"/>
      <w:lvlJc w:val="left"/>
      <w:pPr>
        <w:ind w:left="2880" w:hanging="360"/>
      </w:pPr>
      <w:rPr>
        <w:rFonts w:hint="default"/>
      </w:rPr>
    </w:lvl>
    <w:lvl w:ilvl="8">
      <w:start w:val="1"/>
      <w:numFmt w:val="decimal"/>
      <w:lvlText w:val="%9.%8"/>
      <w:lvlJc w:val="left"/>
      <w:pPr>
        <w:ind w:left="3240" w:hanging="360"/>
      </w:pPr>
      <w:rPr>
        <w:rFonts w:hint="default"/>
      </w:rPr>
    </w:lvl>
  </w:abstractNum>
  <w:abstractNum w:abstractNumId="1" w15:restartNumberingAfterBreak="0">
    <w:nsid w:val="1E0B3ED5"/>
    <w:multiLevelType w:val="hybridMultilevel"/>
    <w:tmpl w:val="74EE445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1EE3299B"/>
    <w:multiLevelType w:val="hybridMultilevel"/>
    <w:tmpl w:val="77845D18"/>
    <w:lvl w:ilvl="0" w:tplc="FFFFFFFF">
      <w:start w:val="1"/>
      <w:numFmt w:val="bullet"/>
      <w:pStyle w:val="ListParagraph"/>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 w15:restartNumberingAfterBreak="0">
    <w:nsid w:val="2FC6730A"/>
    <w:multiLevelType w:val="hybridMultilevel"/>
    <w:tmpl w:val="4F140BA8"/>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4" w15:restartNumberingAfterBreak="0">
    <w:nsid w:val="51160D61"/>
    <w:multiLevelType w:val="hybridMultilevel"/>
    <w:tmpl w:val="44F60296"/>
    <w:lvl w:ilvl="0" w:tplc="B46E7878">
      <w:start w:val="1"/>
      <w:numFmt w:val="bullet"/>
      <w:lvlText w:val=""/>
      <w:lvlJc w:val="left"/>
      <w:pPr>
        <w:ind w:left="360" w:hanging="360"/>
      </w:pPr>
      <w:rPr>
        <w:rFonts w:ascii="Symbol" w:hAnsi="Symbol" w:hint="default"/>
        <w:color w:val="auto"/>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num w:numId="1" w16cid:durableId="1459833965">
    <w:abstractNumId w:val="0"/>
  </w:num>
  <w:num w:numId="2" w16cid:durableId="1259213211">
    <w:abstractNumId w:val="2"/>
  </w:num>
  <w:num w:numId="3" w16cid:durableId="542837050">
    <w:abstractNumId w:val="1"/>
  </w:num>
  <w:num w:numId="4" w16cid:durableId="777678395">
    <w:abstractNumId w:val="3"/>
  </w:num>
  <w:num w:numId="5" w16cid:durableId="852887740">
    <w:abstractNumId w:val="4"/>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008" w:allStyles="0" w:customStyles="0" w:latentStyles="0" w:stylesInUse="1"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A6600"/>
    <w:rsid w:val="00000B4C"/>
    <w:rsid w:val="00001691"/>
    <w:rsid w:val="0000209D"/>
    <w:rsid w:val="00002B74"/>
    <w:rsid w:val="00002E5B"/>
    <w:rsid w:val="000045BD"/>
    <w:rsid w:val="00005BBE"/>
    <w:rsid w:val="00006FDF"/>
    <w:rsid w:val="000106D0"/>
    <w:rsid w:val="00015791"/>
    <w:rsid w:val="00021027"/>
    <w:rsid w:val="00021C61"/>
    <w:rsid w:val="000247D3"/>
    <w:rsid w:val="00030303"/>
    <w:rsid w:val="00030A34"/>
    <w:rsid w:val="00030E00"/>
    <w:rsid w:val="000335D1"/>
    <w:rsid w:val="00034336"/>
    <w:rsid w:val="00037CB0"/>
    <w:rsid w:val="000400CC"/>
    <w:rsid w:val="00040FCD"/>
    <w:rsid w:val="00042A74"/>
    <w:rsid w:val="00044542"/>
    <w:rsid w:val="00045765"/>
    <w:rsid w:val="00045A31"/>
    <w:rsid w:val="00053B76"/>
    <w:rsid w:val="00053ECA"/>
    <w:rsid w:val="00055B71"/>
    <w:rsid w:val="00060464"/>
    <w:rsid w:val="00061B68"/>
    <w:rsid w:val="000648C7"/>
    <w:rsid w:val="000664C2"/>
    <w:rsid w:val="000758A7"/>
    <w:rsid w:val="00075A52"/>
    <w:rsid w:val="000765A6"/>
    <w:rsid w:val="0008363E"/>
    <w:rsid w:val="000839FF"/>
    <w:rsid w:val="000862FF"/>
    <w:rsid w:val="000911E3"/>
    <w:rsid w:val="000917E6"/>
    <w:rsid w:val="00096900"/>
    <w:rsid w:val="00097784"/>
    <w:rsid w:val="000A43F3"/>
    <w:rsid w:val="000A449C"/>
    <w:rsid w:val="000A4E61"/>
    <w:rsid w:val="000A576B"/>
    <w:rsid w:val="000A6009"/>
    <w:rsid w:val="000B4B5D"/>
    <w:rsid w:val="000B6D09"/>
    <w:rsid w:val="000B73DA"/>
    <w:rsid w:val="000B74FB"/>
    <w:rsid w:val="000C6136"/>
    <w:rsid w:val="000D28A7"/>
    <w:rsid w:val="000E3BB9"/>
    <w:rsid w:val="000F068A"/>
    <w:rsid w:val="001027B0"/>
    <w:rsid w:val="00102880"/>
    <w:rsid w:val="00106AED"/>
    <w:rsid w:val="00114191"/>
    <w:rsid w:val="001173C6"/>
    <w:rsid w:val="00122940"/>
    <w:rsid w:val="001269F0"/>
    <w:rsid w:val="00130581"/>
    <w:rsid w:val="001306A2"/>
    <w:rsid w:val="0013109B"/>
    <w:rsid w:val="00131563"/>
    <w:rsid w:val="00136C27"/>
    <w:rsid w:val="00141ACE"/>
    <w:rsid w:val="00141BC1"/>
    <w:rsid w:val="0014238B"/>
    <w:rsid w:val="00144763"/>
    <w:rsid w:val="0015203B"/>
    <w:rsid w:val="00163CD1"/>
    <w:rsid w:val="001665FF"/>
    <w:rsid w:val="0017090B"/>
    <w:rsid w:val="0018334B"/>
    <w:rsid w:val="00183B57"/>
    <w:rsid w:val="001950E5"/>
    <w:rsid w:val="001B3D51"/>
    <w:rsid w:val="001C6113"/>
    <w:rsid w:val="001C711B"/>
    <w:rsid w:val="001D1546"/>
    <w:rsid w:val="001D3744"/>
    <w:rsid w:val="001D45B8"/>
    <w:rsid w:val="001D6085"/>
    <w:rsid w:val="001D6C33"/>
    <w:rsid w:val="001D6DA4"/>
    <w:rsid w:val="001E1E62"/>
    <w:rsid w:val="001E2B3C"/>
    <w:rsid w:val="001E556E"/>
    <w:rsid w:val="001E6801"/>
    <w:rsid w:val="00213AFF"/>
    <w:rsid w:val="00213DA6"/>
    <w:rsid w:val="00216302"/>
    <w:rsid w:val="00225FB4"/>
    <w:rsid w:val="00226CC5"/>
    <w:rsid w:val="00227C4F"/>
    <w:rsid w:val="00235BC4"/>
    <w:rsid w:val="00236D2D"/>
    <w:rsid w:val="0023769B"/>
    <w:rsid w:val="00240D7E"/>
    <w:rsid w:val="00241016"/>
    <w:rsid w:val="00242051"/>
    <w:rsid w:val="00242200"/>
    <w:rsid w:val="00245A2B"/>
    <w:rsid w:val="00252642"/>
    <w:rsid w:val="00254061"/>
    <w:rsid w:val="002610B9"/>
    <w:rsid w:val="002711EA"/>
    <w:rsid w:val="0027186A"/>
    <w:rsid w:val="00274895"/>
    <w:rsid w:val="002859FB"/>
    <w:rsid w:val="0029741C"/>
    <w:rsid w:val="002A07F6"/>
    <w:rsid w:val="002A539F"/>
    <w:rsid w:val="002A6600"/>
    <w:rsid w:val="002A673A"/>
    <w:rsid w:val="002B45E4"/>
    <w:rsid w:val="002B7A33"/>
    <w:rsid w:val="002C049D"/>
    <w:rsid w:val="002C6540"/>
    <w:rsid w:val="002D05AA"/>
    <w:rsid w:val="002D14AF"/>
    <w:rsid w:val="002D1C62"/>
    <w:rsid w:val="002D367B"/>
    <w:rsid w:val="002D3998"/>
    <w:rsid w:val="002D6645"/>
    <w:rsid w:val="002E4D9B"/>
    <w:rsid w:val="002E5124"/>
    <w:rsid w:val="002F1A06"/>
    <w:rsid w:val="002F4D7D"/>
    <w:rsid w:val="002F7641"/>
    <w:rsid w:val="00306CD8"/>
    <w:rsid w:val="00310872"/>
    <w:rsid w:val="00313A09"/>
    <w:rsid w:val="00317985"/>
    <w:rsid w:val="00320626"/>
    <w:rsid w:val="003206C4"/>
    <w:rsid w:val="00331B43"/>
    <w:rsid w:val="00336686"/>
    <w:rsid w:val="00353CA5"/>
    <w:rsid w:val="00354EC2"/>
    <w:rsid w:val="00360139"/>
    <w:rsid w:val="00361559"/>
    <w:rsid w:val="00365771"/>
    <w:rsid w:val="003660C5"/>
    <w:rsid w:val="0036622A"/>
    <w:rsid w:val="0037467F"/>
    <w:rsid w:val="00377397"/>
    <w:rsid w:val="003833A6"/>
    <w:rsid w:val="003849B9"/>
    <w:rsid w:val="00387E0C"/>
    <w:rsid w:val="00391679"/>
    <w:rsid w:val="0039174E"/>
    <w:rsid w:val="00397220"/>
    <w:rsid w:val="00397DBD"/>
    <w:rsid w:val="003A18EC"/>
    <w:rsid w:val="003A6234"/>
    <w:rsid w:val="003B0A38"/>
    <w:rsid w:val="003B2B69"/>
    <w:rsid w:val="003B57BD"/>
    <w:rsid w:val="003B6C49"/>
    <w:rsid w:val="003C40D2"/>
    <w:rsid w:val="003C4607"/>
    <w:rsid w:val="003D0EC1"/>
    <w:rsid w:val="003E2869"/>
    <w:rsid w:val="003E3722"/>
    <w:rsid w:val="003E5705"/>
    <w:rsid w:val="003E655B"/>
    <w:rsid w:val="003F1059"/>
    <w:rsid w:val="003F551B"/>
    <w:rsid w:val="00404284"/>
    <w:rsid w:val="00405253"/>
    <w:rsid w:val="00405B82"/>
    <w:rsid w:val="0040673E"/>
    <w:rsid w:val="0041226B"/>
    <w:rsid w:val="00417D5F"/>
    <w:rsid w:val="00421BDD"/>
    <w:rsid w:val="00421CE6"/>
    <w:rsid w:val="004227ED"/>
    <w:rsid w:val="004251BB"/>
    <w:rsid w:val="00425602"/>
    <w:rsid w:val="0042772B"/>
    <w:rsid w:val="00427BAD"/>
    <w:rsid w:val="00432A31"/>
    <w:rsid w:val="0043366F"/>
    <w:rsid w:val="00436532"/>
    <w:rsid w:val="004441E8"/>
    <w:rsid w:val="00445BCE"/>
    <w:rsid w:val="004474A6"/>
    <w:rsid w:val="004523E6"/>
    <w:rsid w:val="004536F0"/>
    <w:rsid w:val="00453B35"/>
    <w:rsid w:val="00454F25"/>
    <w:rsid w:val="00460109"/>
    <w:rsid w:val="00461825"/>
    <w:rsid w:val="00462FFB"/>
    <w:rsid w:val="00465072"/>
    <w:rsid w:val="00470889"/>
    <w:rsid w:val="0047088C"/>
    <w:rsid w:val="004710B8"/>
    <w:rsid w:val="00477C24"/>
    <w:rsid w:val="004800AC"/>
    <w:rsid w:val="00481590"/>
    <w:rsid w:val="004831EB"/>
    <w:rsid w:val="00484950"/>
    <w:rsid w:val="00490CE6"/>
    <w:rsid w:val="0049248B"/>
    <w:rsid w:val="004A7187"/>
    <w:rsid w:val="004B09FD"/>
    <w:rsid w:val="004B0A86"/>
    <w:rsid w:val="004B4185"/>
    <w:rsid w:val="004B6F86"/>
    <w:rsid w:val="004D42F7"/>
    <w:rsid w:val="004E1F70"/>
    <w:rsid w:val="004E7290"/>
    <w:rsid w:val="004E7FB4"/>
    <w:rsid w:val="004F2EE1"/>
    <w:rsid w:val="004F51B8"/>
    <w:rsid w:val="004F58F2"/>
    <w:rsid w:val="005007B5"/>
    <w:rsid w:val="0051374F"/>
    <w:rsid w:val="005148E6"/>
    <w:rsid w:val="00515156"/>
    <w:rsid w:val="00526459"/>
    <w:rsid w:val="0053221B"/>
    <w:rsid w:val="00533E65"/>
    <w:rsid w:val="00536498"/>
    <w:rsid w:val="00541DC9"/>
    <w:rsid w:val="00554E85"/>
    <w:rsid w:val="00560C59"/>
    <w:rsid w:val="005635F2"/>
    <w:rsid w:val="00564027"/>
    <w:rsid w:val="00564538"/>
    <w:rsid w:val="0056681E"/>
    <w:rsid w:val="00566E5B"/>
    <w:rsid w:val="005671A5"/>
    <w:rsid w:val="00572AA9"/>
    <w:rsid w:val="00572ACC"/>
    <w:rsid w:val="0058020B"/>
    <w:rsid w:val="00587A7E"/>
    <w:rsid w:val="005933B3"/>
    <w:rsid w:val="00595906"/>
    <w:rsid w:val="00596B81"/>
    <w:rsid w:val="00597AF8"/>
    <w:rsid w:val="005A07B0"/>
    <w:rsid w:val="005A28E3"/>
    <w:rsid w:val="005A37D0"/>
    <w:rsid w:val="005B11F9"/>
    <w:rsid w:val="005B33CD"/>
    <w:rsid w:val="005C0C81"/>
    <w:rsid w:val="005C3F20"/>
    <w:rsid w:val="005C6B8C"/>
    <w:rsid w:val="005D148E"/>
    <w:rsid w:val="005D388D"/>
    <w:rsid w:val="005D56AA"/>
    <w:rsid w:val="005E0364"/>
    <w:rsid w:val="005E0875"/>
    <w:rsid w:val="005E57B2"/>
    <w:rsid w:val="005F09BC"/>
    <w:rsid w:val="005F7C8D"/>
    <w:rsid w:val="0060003B"/>
    <w:rsid w:val="00600D2E"/>
    <w:rsid w:val="0060148C"/>
    <w:rsid w:val="00605512"/>
    <w:rsid w:val="006127ED"/>
    <w:rsid w:val="0062141B"/>
    <w:rsid w:val="006221F5"/>
    <w:rsid w:val="00627E43"/>
    <w:rsid w:val="00631D73"/>
    <w:rsid w:val="006330F9"/>
    <w:rsid w:val="00634AE8"/>
    <w:rsid w:val="00640CA3"/>
    <w:rsid w:val="00646B7A"/>
    <w:rsid w:val="0064787B"/>
    <w:rsid w:val="006514D5"/>
    <w:rsid w:val="0065617E"/>
    <w:rsid w:val="006572D0"/>
    <w:rsid w:val="00665266"/>
    <w:rsid w:val="0067336C"/>
    <w:rsid w:val="00675AC6"/>
    <w:rsid w:val="006808C0"/>
    <w:rsid w:val="00682091"/>
    <w:rsid w:val="006876AC"/>
    <w:rsid w:val="00690E0F"/>
    <w:rsid w:val="006930FB"/>
    <w:rsid w:val="006939C5"/>
    <w:rsid w:val="006A5C63"/>
    <w:rsid w:val="006B19BD"/>
    <w:rsid w:val="006C288B"/>
    <w:rsid w:val="006C6FF7"/>
    <w:rsid w:val="006C7447"/>
    <w:rsid w:val="006D60BE"/>
    <w:rsid w:val="006D6117"/>
    <w:rsid w:val="006D6351"/>
    <w:rsid w:val="006D6A2B"/>
    <w:rsid w:val="006E3432"/>
    <w:rsid w:val="006E360D"/>
    <w:rsid w:val="006E49D3"/>
    <w:rsid w:val="006E77F7"/>
    <w:rsid w:val="006E7940"/>
    <w:rsid w:val="006F3E61"/>
    <w:rsid w:val="006F3FBA"/>
    <w:rsid w:val="006F5503"/>
    <w:rsid w:val="00703C8D"/>
    <w:rsid w:val="007047C8"/>
    <w:rsid w:val="00707B47"/>
    <w:rsid w:val="00712E73"/>
    <w:rsid w:val="007137D4"/>
    <w:rsid w:val="00714E12"/>
    <w:rsid w:val="00716056"/>
    <w:rsid w:val="00722C6E"/>
    <w:rsid w:val="00723B42"/>
    <w:rsid w:val="00731972"/>
    <w:rsid w:val="00736553"/>
    <w:rsid w:val="00745CB5"/>
    <w:rsid w:val="0075118C"/>
    <w:rsid w:val="0075331E"/>
    <w:rsid w:val="0076091B"/>
    <w:rsid w:val="00762C88"/>
    <w:rsid w:val="007631D9"/>
    <w:rsid w:val="00766795"/>
    <w:rsid w:val="00766FB5"/>
    <w:rsid w:val="0077001B"/>
    <w:rsid w:val="007721C0"/>
    <w:rsid w:val="00774817"/>
    <w:rsid w:val="00796649"/>
    <w:rsid w:val="007A12B7"/>
    <w:rsid w:val="007B201A"/>
    <w:rsid w:val="007B2A1A"/>
    <w:rsid w:val="007B36F8"/>
    <w:rsid w:val="007C2143"/>
    <w:rsid w:val="007C63A0"/>
    <w:rsid w:val="007D5256"/>
    <w:rsid w:val="007D6B4C"/>
    <w:rsid w:val="007D7E69"/>
    <w:rsid w:val="007E3655"/>
    <w:rsid w:val="007E51D5"/>
    <w:rsid w:val="007F172C"/>
    <w:rsid w:val="007F2BD2"/>
    <w:rsid w:val="007F3ACD"/>
    <w:rsid w:val="007F4970"/>
    <w:rsid w:val="007F4ACF"/>
    <w:rsid w:val="0080133F"/>
    <w:rsid w:val="00802A08"/>
    <w:rsid w:val="008033F4"/>
    <w:rsid w:val="0080498F"/>
    <w:rsid w:val="0081624E"/>
    <w:rsid w:val="00820255"/>
    <w:rsid w:val="00823748"/>
    <w:rsid w:val="00831C28"/>
    <w:rsid w:val="008339D0"/>
    <w:rsid w:val="00835F69"/>
    <w:rsid w:val="008414B1"/>
    <w:rsid w:val="0084798C"/>
    <w:rsid w:val="00853E32"/>
    <w:rsid w:val="00860654"/>
    <w:rsid w:val="0087517C"/>
    <w:rsid w:val="00881739"/>
    <w:rsid w:val="00882170"/>
    <w:rsid w:val="008879FF"/>
    <w:rsid w:val="008951EE"/>
    <w:rsid w:val="008A00F5"/>
    <w:rsid w:val="008A41BA"/>
    <w:rsid w:val="008A6EF6"/>
    <w:rsid w:val="008B2E4F"/>
    <w:rsid w:val="008B41B5"/>
    <w:rsid w:val="008B622E"/>
    <w:rsid w:val="008D60E2"/>
    <w:rsid w:val="008D67CF"/>
    <w:rsid w:val="008D7189"/>
    <w:rsid w:val="008E3B02"/>
    <w:rsid w:val="008E4BE7"/>
    <w:rsid w:val="008F4188"/>
    <w:rsid w:val="008F7774"/>
    <w:rsid w:val="008F7A21"/>
    <w:rsid w:val="00901968"/>
    <w:rsid w:val="009021C1"/>
    <w:rsid w:val="00902888"/>
    <w:rsid w:val="00903467"/>
    <w:rsid w:val="009040F5"/>
    <w:rsid w:val="00905B53"/>
    <w:rsid w:val="00906EAA"/>
    <w:rsid w:val="00924ED5"/>
    <w:rsid w:val="00932C20"/>
    <w:rsid w:val="009349DB"/>
    <w:rsid w:val="009357ED"/>
    <w:rsid w:val="0094214B"/>
    <w:rsid w:val="0094396A"/>
    <w:rsid w:val="00953155"/>
    <w:rsid w:val="00956132"/>
    <w:rsid w:val="009604E6"/>
    <w:rsid w:val="0096405C"/>
    <w:rsid w:val="00970DD2"/>
    <w:rsid w:val="00986803"/>
    <w:rsid w:val="00987EA2"/>
    <w:rsid w:val="009900DC"/>
    <w:rsid w:val="009A312D"/>
    <w:rsid w:val="009A73F0"/>
    <w:rsid w:val="009A7A6E"/>
    <w:rsid w:val="009A7F5B"/>
    <w:rsid w:val="009B155C"/>
    <w:rsid w:val="009D0520"/>
    <w:rsid w:val="009D0F50"/>
    <w:rsid w:val="009D15F1"/>
    <w:rsid w:val="009D2B10"/>
    <w:rsid w:val="009E0FA4"/>
    <w:rsid w:val="009E36A5"/>
    <w:rsid w:val="009F628C"/>
    <w:rsid w:val="00A02A16"/>
    <w:rsid w:val="00A05031"/>
    <w:rsid w:val="00A13FC4"/>
    <w:rsid w:val="00A170AD"/>
    <w:rsid w:val="00A173FC"/>
    <w:rsid w:val="00A1781A"/>
    <w:rsid w:val="00A20D16"/>
    <w:rsid w:val="00A2199C"/>
    <w:rsid w:val="00A25335"/>
    <w:rsid w:val="00A27A48"/>
    <w:rsid w:val="00A27BAE"/>
    <w:rsid w:val="00A315C5"/>
    <w:rsid w:val="00A34DBF"/>
    <w:rsid w:val="00A35DF3"/>
    <w:rsid w:val="00A36957"/>
    <w:rsid w:val="00A36AB8"/>
    <w:rsid w:val="00A4071B"/>
    <w:rsid w:val="00A42F35"/>
    <w:rsid w:val="00A43896"/>
    <w:rsid w:val="00A4711F"/>
    <w:rsid w:val="00A504FD"/>
    <w:rsid w:val="00A52367"/>
    <w:rsid w:val="00A524CC"/>
    <w:rsid w:val="00A607CA"/>
    <w:rsid w:val="00A6244E"/>
    <w:rsid w:val="00A70609"/>
    <w:rsid w:val="00A73A5E"/>
    <w:rsid w:val="00A81B59"/>
    <w:rsid w:val="00A94789"/>
    <w:rsid w:val="00A96AEE"/>
    <w:rsid w:val="00AA0A5A"/>
    <w:rsid w:val="00AA10B3"/>
    <w:rsid w:val="00AA29CF"/>
    <w:rsid w:val="00AA3A2B"/>
    <w:rsid w:val="00AA6C80"/>
    <w:rsid w:val="00AA743C"/>
    <w:rsid w:val="00AB062A"/>
    <w:rsid w:val="00AB12F4"/>
    <w:rsid w:val="00AD16A6"/>
    <w:rsid w:val="00AD2F50"/>
    <w:rsid w:val="00AD5DF4"/>
    <w:rsid w:val="00AD6305"/>
    <w:rsid w:val="00AE1D28"/>
    <w:rsid w:val="00AF3E0F"/>
    <w:rsid w:val="00AF6254"/>
    <w:rsid w:val="00B02A8F"/>
    <w:rsid w:val="00B04D1D"/>
    <w:rsid w:val="00B06435"/>
    <w:rsid w:val="00B136E0"/>
    <w:rsid w:val="00B14D81"/>
    <w:rsid w:val="00B268DF"/>
    <w:rsid w:val="00B305AE"/>
    <w:rsid w:val="00B30FB9"/>
    <w:rsid w:val="00B3463E"/>
    <w:rsid w:val="00B37F72"/>
    <w:rsid w:val="00B407D6"/>
    <w:rsid w:val="00B41635"/>
    <w:rsid w:val="00B430EE"/>
    <w:rsid w:val="00B43E97"/>
    <w:rsid w:val="00B47B5C"/>
    <w:rsid w:val="00B51331"/>
    <w:rsid w:val="00B52854"/>
    <w:rsid w:val="00B5357A"/>
    <w:rsid w:val="00B542E4"/>
    <w:rsid w:val="00B5634E"/>
    <w:rsid w:val="00B626AE"/>
    <w:rsid w:val="00B639BB"/>
    <w:rsid w:val="00B71C57"/>
    <w:rsid w:val="00B74D04"/>
    <w:rsid w:val="00B824A2"/>
    <w:rsid w:val="00B8332D"/>
    <w:rsid w:val="00B84E48"/>
    <w:rsid w:val="00B86B79"/>
    <w:rsid w:val="00B92E13"/>
    <w:rsid w:val="00BA2526"/>
    <w:rsid w:val="00BA4B90"/>
    <w:rsid w:val="00BB6450"/>
    <w:rsid w:val="00BC3248"/>
    <w:rsid w:val="00BC35AE"/>
    <w:rsid w:val="00BD29C3"/>
    <w:rsid w:val="00BD452B"/>
    <w:rsid w:val="00BE0E84"/>
    <w:rsid w:val="00BE1983"/>
    <w:rsid w:val="00BE6537"/>
    <w:rsid w:val="00BF0186"/>
    <w:rsid w:val="00BF0619"/>
    <w:rsid w:val="00BF3B63"/>
    <w:rsid w:val="00BF67C6"/>
    <w:rsid w:val="00C041FA"/>
    <w:rsid w:val="00C100F0"/>
    <w:rsid w:val="00C1238A"/>
    <w:rsid w:val="00C12F94"/>
    <w:rsid w:val="00C161A3"/>
    <w:rsid w:val="00C174EA"/>
    <w:rsid w:val="00C24180"/>
    <w:rsid w:val="00C24D80"/>
    <w:rsid w:val="00C319E9"/>
    <w:rsid w:val="00C31E84"/>
    <w:rsid w:val="00C3580B"/>
    <w:rsid w:val="00C4259B"/>
    <w:rsid w:val="00C4358C"/>
    <w:rsid w:val="00C45EB5"/>
    <w:rsid w:val="00C47DF4"/>
    <w:rsid w:val="00C503A7"/>
    <w:rsid w:val="00C5215F"/>
    <w:rsid w:val="00C53480"/>
    <w:rsid w:val="00C54D3C"/>
    <w:rsid w:val="00C573E9"/>
    <w:rsid w:val="00C602B5"/>
    <w:rsid w:val="00C61DA9"/>
    <w:rsid w:val="00C64549"/>
    <w:rsid w:val="00C64ABC"/>
    <w:rsid w:val="00C7317E"/>
    <w:rsid w:val="00C73A49"/>
    <w:rsid w:val="00C74994"/>
    <w:rsid w:val="00C81F99"/>
    <w:rsid w:val="00C865D6"/>
    <w:rsid w:val="00CA08C4"/>
    <w:rsid w:val="00CA42DB"/>
    <w:rsid w:val="00CB25D8"/>
    <w:rsid w:val="00CB3BB8"/>
    <w:rsid w:val="00CB4A28"/>
    <w:rsid w:val="00CC5FDE"/>
    <w:rsid w:val="00CC724C"/>
    <w:rsid w:val="00CC73EF"/>
    <w:rsid w:val="00CD2556"/>
    <w:rsid w:val="00CE4A77"/>
    <w:rsid w:val="00CE6800"/>
    <w:rsid w:val="00CE6C53"/>
    <w:rsid w:val="00CF030C"/>
    <w:rsid w:val="00CF090D"/>
    <w:rsid w:val="00CF2FC7"/>
    <w:rsid w:val="00CF59BC"/>
    <w:rsid w:val="00CF6B2D"/>
    <w:rsid w:val="00D03496"/>
    <w:rsid w:val="00D03686"/>
    <w:rsid w:val="00D13D05"/>
    <w:rsid w:val="00D178C3"/>
    <w:rsid w:val="00D20B97"/>
    <w:rsid w:val="00D23F6F"/>
    <w:rsid w:val="00D2402E"/>
    <w:rsid w:val="00D30CE7"/>
    <w:rsid w:val="00D34EA0"/>
    <w:rsid w:val="00D3587B"/>
    <w:rsid w:val="00D448CD"/>
    <w:rsid w:val="00D52EB5"/>
    <w:rsid w:val="00D607DE"/>
    <w:rsid w:val="00D63F69"/>
    <w:rsid w:val="00D71A09"/>
    <w:rsid w:val="00D843A4"/>
    <w:rsid w:val="00D84FF5"/>
    <w:rsid w:val="00D8674C"/>
    <w:rsid w:val="00D92F0F"/>
    <w:rsid w:val="00DA1BC3"/>
    <w:rsid w:val="00DA31FF"/>
    <w:rsid w:val="00DA627F"/>
    <w:rsid w:val="00DB1FC9"/>
    <w:rsid w:val="00DB3DE0"/>
    <w:rsid w:val="00DC0343"/>
    <w:rsid w:val="00DD3E6B"/>
    <w:rsid w:val="00DD6907"/>
    <w:rsid w:val="00DD7526"/>
    <w:rsid w:val="00DE1BB0"/>
    <w:rsid w:val="00DE22DC"/>
    <w:rsid w:val="00DE4F1E"/>
    <w:rsid w:val="00DE7C6D"/>
    <w:rsid w:val="00DF1364"/>
    <w:rsid w:val="00DF3CE9"/>
    <w:rsid w:val="00DF513A"/>
    <w:rsid w:val="00E00D28"/>
    <w:rsid w:val="00E010DF"/>
    <w:rsid w:val="00E03EF3"/>
    <w:rsid w:val="00E112F1"/>
    <w:rsid w:val="00E22D26"/>
    <w:rsid w:val="00E267A7"/>
    <w:rsid w:val="00E31E8F"/>
    <w:rsid w:val="00E3355F"/>
    <w:rsid w:val="00E34731"/>
    <w:rsid w:val="00E42617"/>
    <w:rsid w:val="00E45D7F"/>
    <w:rsid w:val="00E47D04"/>
    <w:rsid w:val="00E51A35"/>
    <w:rsid w:val="00E64A81"/>
    <w:rsid w:val="00E64EDD"/>
    <w:rsid w:val="00E671C3"/>
    <w:rsid w:val="00E67C5E"/>
    <w:rsid w:val="00E70C36"/>
    <w:rsid w:val="00E80BA0"/>
    <w:rsid w:val="00E82A81"/>
    <w:rsid w:val="00E830D0"/>
    <w:rsid w:val="00E90142"/>
    <w:rsid w:val="00E9269E"/>
    <w:rsid w:val="00EB1D6C"/>
    <w:rsid w:val="00EC012D"/>
    <w:rsid w:val="00EC07B8"/>
    <w:rsid w:val="00EC50DC"/>
    <w:rsid w:val="00EC52B6"/>
    <w:rsid w:val="00ED14B2"/>
    <w:rsid w:val="00ED23DA"/>
    <w:rsid w:val="00ED45A9"/>
    <w:rsid w:val="00ED776D"/>
    <w:rsid w:val="00EE0C38"/>
    <w:rsid w:val="00EF07CE"/>
    <w:rsid w:val="00EF3CF1"/>
    <w:rsid w:val="00EF50E3"/>
    <w:rsid w:val="00F020B2"/>
    <w:rsid w:val="00F02CB2"/>
    <w:rsid w:val="00F050D6"/>
    <w:rsid w:val="00F05C09"/>
    <w:rsid w:val="00F06EE8"/>
    <w:rsid w:val="00F07349"/>
    <w:rsid w:val="00F10AC2"/>
    <w:rsid w:val="00F10EE9"/>
    <w:rsid w:val="00F113EF"/>
    <w:rsid w:val="00F11706"/>
    <w:rsid w:val="00F126F3"/>
    <w:rsid w:val="00F16011"/>
    <w:rsid w:val="00F22AE5"/>
    <w:rsid w:val="00F27D60"/>
    <w:rsid w:val="00F33BA8"/>
    <w:rsid w:val="00F35322"/>
    <w:rsid w:val="00F35DB3"/>
    <w:rsid w:val="00F41801"/>
    <w:rsid w:val="00F41C9F"/>
    <w:rsid w:val="00F46859"/>
    <w:rsid w:val="00F5664F"/>
    <w:rsid w:val="00F63C9F"/>
    <w:rsid w:val="00F72780"/>
    <w:rsid w:val="00F74605"/>
    <w:rsid w:val="00F77197"/>
    <w:rsid w:val="00F829C0"/>
    <w:rsid w:val="00F829F6"/>
    <w:rsid w:val="00F85064"/>
    <w:rsid w:val="00F856AF"/>
    <w:rsid w:val="00F9356E"/>
    <w:rsid w:val="00F96FEE"/>
    <w:rsid w:val="00FA07FF"/>
    <w:rsid w:val="00FA7BC4"/>
    <w:rsid w:val="00FB675F"/>
    <w:rsid w:val="00FB6DFB"/>
    <w:rsid w:val="00FC2285"/>
    <w:rsid w:val="00FC5A23"/>
    <w:rsid w:val="00FD2534"/>
    <w:rsid w:val="00FD573F"/>
    <w:rsid w:val="00FE1317"/>
    <w:rsid w:val="00FF0073"/>
    <w:rsid w:val="00FF2187"/>
    <w:rsid w:val="00FF40E1"/>
    <w:rsid w:val="00FF45D3"/>
    <w:rsid w:val="00FF4F8E"/>
    <w:rsid w:val="00FF58CF"/>
    <w:rsid w:val="00FF64E0"/>
    <w:rsid w:val="0295790F"/>
    <w:rsid w:val="04606FE0"/>
    <w:rsid w:val="049AAAA2"/>
    <w:rsid w:val="051E2CC1"/>
    <w:rsid w:val="05D56DAB"/>
    <w:rsid w:val="09644348"/>
    <w:rsid w:val="0C780526"/>
    <w:rsid w:val="0CD25B8E"/>
    <w:rsid w:val="0D8C6053"/>
    <w:rsid w:val="0D99AB38"/>
    <w:rsid w:val="16A389DE"/>
    <w:rsid w:val="1B301802"/>
    <w:rsid w:val="25416B32"/>
    <w:rsid w:val="25F542A2"/>
    <w:rsid w:val="26925853"/>
    <w:rsid w:val="27EC499B"/>
    <w:rsid w:val="28456A3E"/>
    <w:rsid w:val="29233FB8"/>
    <w:rsid w:val="2947613E"/>
    <w:rsid w:val="2AA17DD2"/>
    <w:rsid w:val="2AC21312"/>
    <w:rsid w:val="3482B86D"/>
    <w:rsid w:val="3512EBD2"/>
    <w:rsid w:val="38A4EE80"/>
    <w:rsid w:val="39CD6CE6"/>
    <w:rsid w:val="3C1941E9"/>
    <w:rsid w:val="3C31247A"/>
    <w:rsid w:val="3CCA052B"/>
    <w:rsid w:val="3D34B620"/>
    <w:rsid w:val="3E9DF5D7"/>
    <w:rsid w:val="3EFC1482"/>
    <w:rsid w:val="40E6916C"/>
    <w:rsid w:val="43C4588B"/>
    <w:rsid w:val="4A93383F"/>
    <w:rsid w:val="4BCB95F2"/>
    <w:rsid w:val="4D731AD6"/>
    <w:rsid w:val="5204AFC9"/>
    <w:rsid w:val="5216CC2C"/>
    <w:rsid w:val="535BACF5"/>
    <w:rsid w:val="55DB3D27"/>
    <w:rsid w:val="5B1F5C03"/>
    <w:rsid w:val="5DE77A91"/>
    <w:rsid w:val="64C16B24"/>
    <w:rsid w:val="656D5030"/>
    <w:rsid w:val="66CA7B28"/>
    <w:rsid w:val="6AC6928C"/>
    <w:rsid w:val="7B861E16"/>
    <w:rsid w:val="7FC2CD0D"/>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C206613"/>
  <w15:chartTrackingRefBased/>
  <w15:docId w15:val="{A0F648F0-C3BD-4C41-B16D-2DCA3649E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NZ"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lsdException w:name="macro" w:semiHidden="1" w:unhideWhenUsed="1"/>
    <w:lsdException w:name="toa heading" w:semiHidden="1" w:unhideWhenUsed="1"/>
    <w:lsdException w:name="List Bullet" w:qFormat="1"/>
    <w:lsdException w:name="List Number" w:semiHidden="1" w:unhideWhenUsed="1"/>
    <w:lsdException w:name="List 2" w:unhideWhenUsed="1"/>
    <w:lsdException w:name="List 3" w:unhideWhenUsed="1"/>
    <w:lsdException w:name="List 4" w:semiHidden="1" w:unhideWhenUsed="1"/>
    <w:lsdException w:name="List 5" w:semiHidden="1" w:unhideWhenUsed="1"/>
    <w:lsdException w:name="List Bullet 2"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lsdException w:name="List Continue 3" w:semiHidden="1"/>
    <w:lsdException w:name="List Continue 4" w:semiHidden="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353CA5"/>
    <w:pPr>
      <w:spacing w:after="120"/>
    </w:pPr>
    <w:rPr>
      <w:rFonts w:ascii="Verdana" w:hAnsi="Verdana"/>
    </w:rPr>
  </w:style>
  <w:style w:type="paragraph" w:styleId="Heading1">
    <w:name w:val="heading 1"/>
    <w:next w:val="Normal"/>
    <w:link w:val="Heading1Char"/>
    <w:uiPriority w:val="9"/>
    <w:qFormat/>
    <w:rsid w:val="002A6600"/>
    <w:pPr>
      <w:keepNext/>
      <w:keepLines/>
      <w:pBdr>
        <w:top w:val="single" w:sz="48" w:space="8" w:color="021456"/>
      </w:pBdr>
      <w:spacing w:before="120" w:after="0"/>
      <w:outlineLvl w:val="0"/>
    </w:pPr>
    <w:rPr>
      <w:rFonts w:ascii="Verdana" w:eastAsiaTheme="majorEastAsia" w:hAnsi="Verdana" w:cstheme="majorBidi"/>
      <w:b/>
      <w:color w:val="FFFFFF" w:themeColor="background1"/>
      <w:sz w:val="40"/>
      <w:szCs w:val="32"/>
    </w:rPr>
  </w:style>
  <w:style w:type="paragraph" w:styleId="Heading2">
    <w:name w:val="heading 2"/>
    <w:basedOn w:val="Normal"/>
    <w:next w:val="Normal"/>
    <w:link w:val="Heading2Char"/>
    <w:uiPriority w:val="9"/>
    <w:unhideWhenUsed/>
    <w:qFormat/>
    <w:rsid w:val="00331B43"/>
    <w:pPr>
      <w:keepNext/>
      <w:keepLines/>
      <w:spacing w:before="240" w:line="240" w:lineRule="auto"/>
      <w:outlineLvl w:val="1"/>
    </w:pPr>
    <w:rPr>
      <w:rFonts w:eastAsiaTheme="majorEastAsia" w:cstheme="majorBidi"/>
      <w:b/>
      <w:bCs/>
      <w:color w:val="002060"/>
      <w:sz w:val="32"/>
      <w:szCs w:val="36"/>
    </w:rPr>
  </w:style>
  <w:style w:type="paragraph" w:styleId="Heading3">
    <w:name w:val="heading 3"/>
    <w:basedOn w:val="Normal"/>
    <w:next w:val="Normal"/>
    <w:link w:val="Heading3Char"/>
    <w:uiPriority w:val="9"/>
    <w:unhideWhenUsed/>
    <w:qFormat/>
    <w:rsid w:val="00A52367"/>
    <w:pPr>
      <w:keepNext/>
      <w:keepLines/>
      <w:spacing w:before="240" w:line="240" w:lineRule="auto"/>
      <w:outlineLvl w:val="2"/>
    </w:pPr>
    <w:rPr>
      <w:rFonts w:eastAsiaTheme="majorEastAsia" w:cstheme="majorBidi"/>
      <w:b/>
      <w:bCs/>
      <w:color w:val="002060"/>
      <w:sz w:val="28"/>
    </w:rPr>
  </w:style>
  <w:style w:type="paragraph" w:styleId="Heading4">
    <w:name w:val="heading 4"/>
    <w:basedOn w:val="Heading3"/>
    <w:next w:val="Normal"/>
    <w:link w:val="Heading4Char"/>
    <w:uiPriority w:val="9"/>
    <w:unhideWhenUsed/>
    <w:qFormat/>
    <w:rsid w:val="002A6600"/>
    <w:pPr>
      <w:outlineLvl w:val="3"/>
    </w:pPr>
    <w:rPr>
      <w:iCs/>
      <w:color w:val="000000" w:themeColor="text1"/>
      <w:sz w:val="24"/>
    </w:rPr>
  </w:style>
  <w:style w:type="paragraph" w:styleId="Heading5">
    <w:name w:val="heading 5"/>
    <w:basedOn w:val="Normal"/>
    <w:next w:val="Normal"/>
    <w:link w:val="Heading5Char"/>
    <w:uiPriority w:val="9"/>
    <w:semiHidden/>
    <w:unhideWhenUsed/>
    <w:qFormat/>
    <w:rsid w:val="007F3ACD"/>
    <w:pPr>
      <w:keepNext/>
      <w:keepLines/>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7F3ACD"/>
    <w:pPr>
      <w:keepNext/>
      <w:keepLines/>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7F3ACD"/>
    <w:pPr>
      <w:keepNext/>
      <w:keepLines/>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7F3AC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7F3AC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A6600"/>
    <w:rPr>
      <w:rFonts w:ascii="Verdana" w:eastAsiaTheme="majorEastAsia" w:hAnsi="Verdana" w:cstheme="majorBidi"/>
      <w:b/>
      <w:color w:val="FFFFFF" w:themeColor="background1"/>
      <w:sz w:val="40"/>
      <w:szCs w:val="32"/>
    </w:rPr>
  </w:style>
  <w:style w:type="character" w:customStyle="1" w:styleId="Heading2Char">
    <w:name w:val="Heading 2 Char"/>
    <w:basedOn w:val="DefaultParagraphFont"/>
    <w:link w:val="Heading2"/>
    <w:uiPriority w:val="9"/>
    <w:rsid w:val="00331B43"/>
    <w:rPr>
      <w:rFonts w:ascii="Verdana" w:eastAsiaTheme="majorEastAsia" w:hAnsi="Verdana" w:cstheme="majorBidi"/>
      <w:b/>
      <w:bCs/>
      <w:color w:val="002060"/>
      <w:sz w:val="32"/>
      <w:szCs w:val="36"/>
    </w:rPr>
  </w:style>
  <w:style w:type="character" w:customStyle="1" w:styleId="Heading3Char">
    <w:name w:val="Heading 3 Char"/>
    <w:basedOn w:val="DefaultParagraphFont"/>
    <w:link w:val="Heading3"/>
    <w:uiPriority w:val="9"/>
    <w:rsid w:val="00A52367"/>
    <w:rPr>
      <w:rFonts w:ascii="Verdana" w:eastAsiaTheme="majorEastAsia" w:hAnsi="Verdana" w:cstheme="majorBidi"/>
      <w:b/>
      <w:bCs/>
      <w:color w:val="002060"/>
      <w:sz w:val="28"/>
    </w:rPr>
  </w:style>
  <w:style w:type="character" w:customStyle="1" w:styleId="Heading4Char">
    <w:name w:val="Heading 4 Char"/>
    <w:basedOn w:val="DefaultParagraphFont"/>
    <w:link w:val="Heading4"/>
    <w:uiPriority w:val="9"/>
    <w:rsid w:val="002A6600"/>
    <w:rPr>
      <w:rFonts w:ascii="Verdana" w:eastAsiaTheme="majorEastAsia" w:hAnsi="Verdana" w:cstheme="majorBidi"/>
      <w:b/>
      <w:bCs/>
      <w:iCs/>
      <w:color w:val="000000" w:themeColor="text1"/>
      <w:sz w:val="24"/>
    </w:rPr>
  </w:style>
  <w:style w:type="paragraph" w:styleId="ListParagraph">
    <w:name w:val="List Paragraph"/>
    <w:aliases w:val="Bullet List,Rec para,Dot pt,F5 List Paragraph,List Paragraph1,No Spacing1,List Paragraph Char Char Char,Indicator Text,Numbered Para 1,Colorful List - Accent 11,Bullet 1,MAIN CONTENT,List Paragraph12,List Paragraph2,Normal numbered,L"/>
    <w:basedOn w:val="Normal"/>
    <w:link w:val="ListParagraphChar"/>
    <w:uiPriority w:val="34"/>
    <w:qFormat/>
    <w:rsid w:val="00C4259B"/>
    <w:pPr>
      <w:numPr>
        <w:numId w:val="2"/>
      </w:numPr>
      <w:contextualSpacing/>
    </w:pPr>
    <w:rPr>
      <w:lang w:val="en-GB"/>
    </w:rPr>
  </w:style>
  <w:style w:type="paragraph" w:styleId="List5">
    <w:name w:val="List 5"/>
    <w:basedOn w:val="Normal"/>
    <w:uiPriority w:val="99"/>
    <w:semiHidden/>
    <w:rsid w:val="00C5215F"/>
    <w:pPr>
      <w:numPr>
        <w:ilvl w:val="4"/>
        <w:numId w:val="1"/>
      </w:numPr>
      <w:contextualSpacing/>
    </w:pPr>
  </w:style>
  <w:style w:type="table" w:styleId="TableGrid">
    <w:name w:val="Table Grid"/>
    <w:basedOn w:val="TableNormal"/>
    <w:uiPriority w:val="59"/>
    <w:rsid w:val="003E3722"/>
    <w:rPr>
      <w:rFonts w:ascii="Verdana" w:hAnsi="Verdana"/>
      <w:sz w:val="18"/>
    </w:rPr>
    <w:tblPr/>
  </w:style>
  <w:style w:type="character" w:customStyle="1" w:styleId="Heading5Char">
    <w:name w:val="Heading 5 Char"/>
    <w:basedOn w:val="DefaultParagraphFont"/>
    <w:link w:val="Heading5"/>
    <w:uiPriority w:val="9"/>
    <w:semiHidden/>
    <w:rsid w:val="007F3ACD"/>
    <w:rPr>
      <w:rFonts w:asciiTheme="majorHAnsi" w:eastAsiaTheme="majorEastAsia" w:hAnsiTheme="majorHAnsi" w:cstheme="majorBidi"/>
      <w:color w:val="2F5496" w:themeColor="accent1" w:themeShade="BF"/>
    </w:rPr>
  </w:style>
  <w:style w:type="character" w:styleId="Strong">
    <w:name w:val="Strong"/>
    <w:basedOn w:val="Heading4Char"/>
    <w:uiPriority w:val="22"/>
    <w:qFormat/>
    <w:rsid w:val="00C45EB5"/>
    <w:rPr>
      <w:rFonts w:ascii="Verdana" w:eastAsiaTheme="majorEastAsia" w:hAnsi="Verdana" w:cstheme="majorBidi"/>
      <w:b/>
      <w:bCs w:val="0"/>
      <w:i w:val="0"/>
      <w:iCs w:val="0"/>
      <w:color w:val="000000" w:themeColor="text1"/>
      <w:sz w:val="22"/>
    </w:rPr>
  </w:style>
  <w:style w:type="paragraph" w:styleId="TOCHeading">
    <w:name w:val="TOC Heading"/>
    <w:basedOn w:val="Heading1"/>
    <w:next w:val="Normal"/>
    <w:uiPriority w:val="39"/>
    <w:unhideWhenUsed/>
    <w:qFormat/>
    <w:rsid w:val="008414B1"/>
    <w:pPr>
      <w:outlineLvl w:val="9"/>
    </w:pPr>
    <w:rPr>
      <w:lang w:val="en-US"/>
    </w:rPr>
  </w:style>
  <w:style w:type="paragraph" w:styleId="BlockText">
    <w:name w:val="Block Text"/>
    <w:basedOn w:val="Normal"/>
    <w:uiPriority w:val="99"/>
    <w:semiHidden/>
    <w:rsid w:val="003E3722"/>
    <w:pPr>
      <w:pBdr>
        <w:top w:val="single" w:sz="2" w:space="10" w:color="4472C4" w:themeColor="accent1" w:shadow="1" w:frame="1"/>
        <w:left w:val="single" w:sz="2" w:space="10" w:color="4472C4" w:themeColor="accent1" w:shadow="1" w:frame="1"/>
        <w:bottom w:val="single" w:sz="2" w:space="10" w:color="4472C4" w:themeColor="accent1" w:shadow="1" w:frame="1"/>
        <w:right w:val="single" w:sz="2" w:space="10" w:color="4472C4" w:themeColor="accent1" w:shadow="1" w:frame="1"/>
      </w:pBdr>
      <w:ind w:left="1152" w:right="1152"/>
    </w:pPr>
    <w:rPr>
      <w:rFonts w:eastAsiaTheme="minorEastAsia"/>
      <w:iCs/>
    </w:rPr>
  </w:style>
  <w:style w:type="character" w:styleId="EndnoteReference">
    <w:name w:val="endnote reference"/>
    <w:basedOn w:val="DefaultParagraphFont"/>
    <w:uiPriority w:val="99"/>
    <w:semiHidden/>
    <w:rsid w:val="003B0A38"/>
    <w:rPr>
      <w:rFonts w:ascii="Verdana" w:hAnsi="Verdana"/>
      <w:sz w:val="18"/>
      <w:vertAlign w:val="superscript"/>
    </w:rPr>
  </w:style>
  <w:style w:type="paragraph" w:styleId="BodyText">
    <w:name w:val="Body Text"/>
    <w:basedOn w:val="Normal"/>
    <w:link w:val="BodyTextChar"/>
    <w:uiPriority w:val="99"/>
    <w:semiHidden/>
    <w:rsid w:val="003B0A38"/>
  </w:style>
  <w:style w:type="character" w:customStyle="1" w:styleId="BodyTextChar">
    <w:name w:val="Body Text Char"/>
    <w:basedOn w:val="DefaultParagraphFont"/>
    <w:link w:val="BodyText"/>
    <w:uiPriority w:val="99"/>
    <w:semiHidden/>
    <w:rsid w:val="003B0A38"/>
    <w:rPr>
      <w:rFonts w:ascii="Verdana" w:hAnsi="Verdana" w:cs="Arial"/>
      <w:szCs w:val="22"/>
    </w:rPr>
  </w:style>
  <w:style w:type="character" w:styleId="CommentReference">
    <w:name w:val="annotation reference"/>
    <w:basedOn w:val="DefaultParagraphFont"/>
    <w:uiPriority w:val="99"/>
    <w:semiHidden/>
    <w:rsid w:val="003B0A38"/>
    <w:rPr>
      <w:rFonts w:ascii="Verdana" w:hAnsi="Verdana"/>
      <w:sz w:val="16"/>
      <w:szCs w:val="16"/>
    </w:rPr>
  </w:style>
  <w:style w:type="paragraph" w:styleId="CommentText">
    <w:name w:val="annotation text"/>
    <w:basedOn w:val="Normal"/>
    <w:link w:val="CommentTextChar"/>
    <w:uiPriority w:val="99"/>
    <w:semiHidden/>
    <w:rsid w:val="003B0A38"/>
    <w:pPr>
      <w:spacing w:line="240" w:lineRule="auto"/>
    </w:pPr>
    <w:rPr>
      <w:szCs w:val="20"/>
    </w:rPr>
  </w:style>
  <w:style w:type="character" w:customStyle="1" w:styleId="CommentTextChar">
    <w:name w:val="Comment Text Char"/>
    <w:basedOn w:val="DefaultParagraphFont"/>
    <w:link w:val="CommentText"/>
    <w:uiPriority w:val="99"/>
    <w:semiHidden/>
    <w:rsid w:val="003B0A38"/>
    <w:rPr>
      <w:rFonts w:ascii="Verdana" w:hAnsi="Verdana" w:cs="Arial"/>
    </w:rPr>
  </w:style>
  <w:style w:type="paragraph" w:styleId="BodyText2">
    <w:name w:val="Body Text 2"/>
    <w:basedOn w:val="Normal"/>
    <w:link w:val="BodyText2Char"/>
    <w:uiPriority w:val="99"/>
    <w:semiHidden/>
    <w:rsid w:val="003B0A38"/>
    <w:pPr>
      <w:spacing w:line="480" w:lineRule="auto"/>
    </w:pPr>
  </w:style>
  <w:style w:type="character" w:customStyle="1" w:styleId="BodyText2Char">
    <w:name w:val="Body Text 2 Char"/>
    <w:basedOn w:val="DefaultParagraphFont"/>
    <w:link w:val="BodyText2"/>
    <w:uiPriority w:val="99"/>
    <w:semiHidden/>
    <w:rsid w:val="003B0A38"/>
    <w:rPr>
      <w:rFonts w:ascii="Verdana" w:hAnsi="Verdana" w:cs="Arial"/>
      <w:szCs w:val="22"/>
    </w:rPr>
  </w:style>
  <w:style w:type="paragraph" w:styleId="BodyText3">
    <w:name w:val="Body Text 3"/>
    <w:basedOn w:val="Normal"/>
    <w:link w:val="BodyText3Char"/>
    <w:uiPriority w:val="99"/>
    <w:semiHidden/>
    <w:rsid w:val="003B0A38"/>
    <w:rPr>
      <w:szCs w:val="16"/>
    </w:rPr>
  </w:style>
  <w:style w:type="character" w:customStyle="1" w:styleId="BodyText3Char">
    <w:name w:val="Body Text 3 Char"/>
    <w:basedOn w:val="DefaultParagraphFont"/>
    <w:link w:val="BodyText3"/>
    <w:uiPriority w:val="99"/>
    <w:semiHidden/>
    <w:rsid w:val="003B0A38"/>
    <w:rPr>
      <w:rFonts w:ascii="Verdana" w:hAnsi="Verdana" w:cs="Arial"/>
      <w:szCs w:val="16"/>
    </w:rPr>
  </w:style>
  <w:style w:type="paragraph" w:styleId="BodyTextIndent">
    <w:name w:val="Body Text Indent"/>
    <w:basedOn w:val="Normal"/>
    <w:link w:val="BodyTextIndentChar"/>
    <w:uiPriority w:val="99"/>
    <w:semiHidden/>
    <w:rsid w:val="003E3722"/>
    <w:pPr>
      <w:ind w:left="283"/>
    </w:pPr>
  </w:style>
  <w:style w:type="character" w:customStyle="1" w:styleId="BodyTextIndentChar">
    <w:name w:val="Body Text Indent Char"/>
    <w:basedOn w:val="DefaultParagraphFont"/>
    <w:link w:val="BodyTextIndent"/>
    <w:uiPriority w:val="99"/>
    <w:semiHidden/>
    <w:rsid w:val="003E3722"/>
    <w:rPr>
      <w:rFonts w:ascii="Verdana" w:hAnsi="Verdana" w:cs="Arial"/>
      <w:szCs w:val="22"/>
    </w:rPr>
  </w:style>
  <w:style w:type="paragraph" w:styleId="TOC1">
    <w:name w:val="toc 1"/>
    <w:basedOn w:val="Normal"/>
    <w:next w:val="Normal"/>
    <w:autoRedefine/>
    <w:uiPriority w:val="39"/>
    <w:semiHidden/>
    <w:rsid w:val="003E3722"/>
    <w:pPr>
      <w:spacing w:after="100"/>
    </w:pPr>
  </w:style>
  <w:style w:type="paragraph" w:styleId="TOC2">
    <w:name w:val="toc 2"/>
    <w:basedOn w:val="Normal"/>
    <w:next w:val="Normal"/>
    <w:autoRedefine/>
    <w:uiPriority w:val="39"/>
    <w:semiHidden/>
    <w:rsid w:val="003E3722"/>
    <w:pPr>
      <w:spacing w:after="100"/>
      <w:ind w:left="200"/>
    </w:pPr>
  </w:style>
  <w:style w:type="paragraph" w:styleId="TOC3">
    <w:name w:val="toc 3"/>
    <w:basedOn w:val="Normal"/>
    <w:next w:val="Normal"/>
    <w:autoRedefine/>
    <w:uiPriority w:val="39"/>
    <w:semiHidden/>
    <w:rsid w:val="003E3722"/>
    <w:pPr>
      <w:spacing w:after="100"/>
      <w:ind w:left="400"/>
    </w:pPr>
  </w:style>
  <w:style w:type="paragraph" w:styleId="TOC4">
    <w:name w:val="toc 4"/>
    <w:basedOn w:val="Normal"/>
    <w:next w:val="Normal"/>
    <w:autoRedefine/>
    <w:uiPriority w:val="39"/>
    <w:semiHidden/>
    <w:rsid w:val="003E3722"/>
    <w:pPr>
      <w:spacing w:after="100"/>
      <w:ind w:left="600"/>
    </w:pPr>
  </w:style>
  <w:style w:type="paragraph" w:styleId="TOC5">
    <w:name w:val="toc 5"/>
    <w:basedOn w:val="Normal"/>
    <w:next w:val="Normal"/>
    <w:autoRedefine/>
    <w:uiPriority w:val="39"/>
    <w:semiHidden/>
    <w:rsid w:val="003E3722"/>
    <w:pPr>
      <w:spacing w:after="100"/>
      <w:ind w:left="800"/>
    </w:pPr>
  </w:style>
  <w:style w:type="paragraph" w:styleId="TOC6">
    <w:name w:val="toc 6"/>
    <w:basedOn w:val="Normal"/>
    <w:next w:val="Normal"/>
    <w:autoRedefine/>
    <w:uiPriority w:val="39"/>
    <w:semiHidden/>
    <w:rsid w:val="003E3722"/>
    <w:pPr>
      <w:spacing w:after="100"/>
      <w:ind w:left="1000"/>
    </w:pPr>
  </w:style>
  <w:style w:type="paragraph" w:styleId="TOC7">
    <w:name w:val="toc 7"/>
    <w:basedOn w:val="Normal"/>
    <w:next w:val="Normal"/>
    <w:autoRedefine/>
    <w:uiPriority w:val="39"/>
    <w:semiHidden/>
    <w:rsid w:val="003E3722"/>
    <w:pPr>
      <w:spacing w:after="100"/>
      <w:ind w:left="1200"/>
    </w:pPr>
  </w:style>
  <w:style w:type="paragraph" w:styleId="TOC8">
    <w:name w:val="toc 8"/>
    <w:basedOn w:val="Normal"/>
    <w:next w:val="Normal"/>
    <w:autoRedefine/>
    <w:uiPriority w:val="39"/>
    <w:semiHidden/>
    <w:rsid w:val="003E3722"/>
    <w:pPr>
      <w:spacing w:after="100"/>
      <w:ind w:left="1400"/>
    </w:pPr>
  </w:style>
  <w:style w:type="paragraph" w:styleId="TOC9">
    <w:name w:val="toc 9"/>
    <w:basedOn w:val="Normal"/>
    <w:next w:val="Normal"/>
    <w:autoRedefine/>
    <w:uiPriority w:val="39"/>
    <w:semiHidden/>
    <w:rsid w:val="003E3722"/>
    <w:pPr>
      <w:spacing w:after="100"/>
      <w:ind w:left="1600"/>
    </w:pPr>
  </w:style>
  <w:style w:type="paragraph" w:styleId="BalloonText">
    <w:name w:val="Balloon Text"/>
    <w:basedOn w:val="Normal"/>
    <w:link w:val="BalloonTextChar"/>
    <w:uiPriority w:val="99"/>
    <w:semiHidden/>
    <w:rsid w:val="003E3722"/>
    <w:pPr>
      <w:spacing w:after="0" w:line="240" w:lineRule="auto"/>
    </w:pPr>
    <w:rPr>
      <w:rFonts w:cs="Tahoma"/>
      <w:sz w:val="16"/>
      <w:szCs w:val="16"/>
    </w:rPr>
  </w:style>
  <w:style w:type="character" w:customStyle="1" w:styleId="BalloonTextChar">
    <w:name w:val="Balloon Text Char"/>
    <w:basedOn w:val="DefaultParagraphFont"/>
    <w:link w:val="BalloonText"/>
    <w:uiPriority w:val="99"/>
    <w:semiHidden/>
    <w:rsid w:val="003E3722"/>
    <w:rPr>
      <w:rFonts w:ascii="Verdana" w:hAnsi="Verdana" w:cs="Tahoma"/>
      <w:sz w:val="16"/>
      <w:szCs w:val="16"/>
    </w:rPr>
  </w:style>
  <w:style w:type="table" w:styleId="LightShading">
    <w:name w:val="Light Shading"/>
    <w:basedOn w:val="TableNormal"/>
    <w:uiPriority w:val="60"/>
    <w:rsid w:val="003E3722"/>
    <w:rPr>
      <w:rFonts w:ascii="Verdana" w:hAnsi="Verdana"/>
      <w:color w:val="000000" w:themeColor="text1" w:themeShade="BF"/>
      <w:sz w:val="18"/>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3E3722"/>
    <w:rPr>
      <w:rFonts w:ascii="Verdana" w:hAnsi="Verdana"/>
      <w:color w:val="2F5496" w:themeColor="accent1" w:themeShade="BF"/>
      <w:sz w:val="18"/>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LightShading-Accent2">
    <w:name w:val="Light Shading Accent 2"/>
    <w:basedOn w:val="TableNormal"/>
    <w:uiPriority w:val="60"/>
    <w:rsid w:val="003E3722"/>
    <w:rPr>
      <w:rFonts w:ascii="Verdana" w:hAnsi="Verdana"/>
      <w:color w:val="C45911" w:themeColor="accent2" w:themeShade="BF"/>
      <w:sz w:val="18"/>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rsid w:val="003E3722"/>
    <w:rPr>
      <w:rFonts w:ascii="Verdana" w:hAnsi="Verdana"/>
      <w:color w:val="7B7B7B" w:themeColor="accent3" w:themeShade="BF"/>
      <w:sz w:val="18"/>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rsid w:val="003E3722"/>
    <w:rPr>
      <w:rFonts w:ascii="Verdana" w:hAnsi="Verdana"/>
      <w:color w:val="BF8F00" w:themeColor="accent4" w:themeShade="BF"/>
      <w:sz w:val="18"/>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rsid w:val="003E3722"/>
    <w:rPr>
      <w:rFonts w:ascii="Verdana" w:hAnsi="Verdana"/>
      <w:color w:val="2E74B5" w:themeColor="accent5" w:themeShade="BF"/>
      <w:sz w:val="18"/>
    </w:rPr>
    <w:tblPr>
      <w:tblStyleRowBandSize w:val="1"/>
      <w:tblStyleColBandSize w:val="1"/>
      <w:tblBorders>
        <w:top w:val="single" w:sz="8" w:space="0" w:color="5B9BD5" w:themeColor="accent5"/>
        <w:bottom w:val="single" w:sz="8" w:space="0" w:color="5B9BD5" w:themeColor="accent5"/>
      </w:tblBorders>
    </w:tblPr>
    <w:tblStylePr w:type="fir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la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left w:val="nil"/>
          <w:right w:val="nil"/>
          <w:insideH w:val="nil"/>
          <w:insideV w:val="nil"/>
        </w:tcBorders>
        <w:shd w:val="clear" w:color="auto" w:fill="D6E6F4" w:themeFill="accent5" w:themeFillTint="3F"/>
      </w:tcPr>
    </w:tblStylePr>
  </w:style>
  <w:style w:type="table" w:styleId="LightShading-Accent6">
    <w:name w:val="Light Shading Accent 6"/>
    <w:basedOn w:val="TableNormal"/>
    <w:uiPriority w:val="60"/>
    <w:rsid w:val="003E3722"/>
    <w:rPr>
      <w:rFonts w:ascii="Verdana" w:hAnsi="Verdana"/>
      <w:color w:val="538135" w:themeColor="accent6" w:themeShade="BF"/>
      <w:sz w:val="18"/>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table" w:styleId="LightList">
    <w:name w:val="Light List"/>
    <w:basedOn w:val="TableNormal"/>
    <w:uiPriority w:val="61"/>
    <w:rsid w:val="003E3722"/>
    <w:rPr>
      <w:rFonts w:ascii="Verdana" w:hAnsi="Verdana"/>
      <w:sz w:val="18"/>
    </w:rPr>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rsid w:val="003E3722"/>
    <w:rPr>
      <w:rFonts w:ascii="Verdana" w:hAnsi="Verdana"/>
      <w:sz w:val="18"/>
    </w:rPr>
    <w:tblPr>
      <w:tblStyleRowBandSize w:val="1"/>
      <w:tblStyleColBandSize w:val="1"/>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rsid w:val="003E3722"/>
    <w:rPr>
      <w:rFonts w:ascii="Verdana" w:hAnsi="Verdana"/>
      <w:sz w:val="18"/>
    </w:rPr>
    <w:tblPr>
      <w:tblStyleRowBandSize w:val="1"/>
      <w:tblStyleColBandSize w:val="1"/>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rsid w:val="003E3722"/>
    <w:rPr>
      <w:rFonts w:ascii="Verdana" w:hAnsi="Verdana"/>
      <w:sz w:val="18"/>
    </w:rPr>
    <w:tblPr>
      <w:tblStyleRowBandSize w:val="1"/>
      <w:tblStyleColBandSize w:val="1"/>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rsid w:val="003E3722"/>
    <w:rPr>
      <w:rFonts w:ascii="Verdana" w:hAnsi="Verdana"/>
      <w:sz w:val="18"/>
    </w:rPr>
    <w:tblPr>
      <w:tblStyleRowBandSize w:val="1"/>
      <w:tblStyleColBandSize w:val="1"/>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rsid w:val="003E3722"/>
    <w:rPr>
      <w:rFonts w:ascii="Verdana" w:hAnsi="Verdana"/>
      <w:sz w:val="18"/>
    </w:rPr>
    <w:tblPr>
      <w:tblStyleRowBandSize w:val="1"/>
      <w:tblStyleColBandSize w:val="1"/>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ype="firstRow">
      <w:pPr>
        <w:spacing w:before="0" w:after="0" w:line="240" w:lineRule="auto"/>
      </w:pPr>
      <w:rPr>
        <w:b/>
        <w:bCs/>
        <w:color w:val="FFFFFF" w:themeColor="background1"/>
      </w:rPr>
      <w:tblPr/>
      <w:tcPr>
        <w:shd w:val="clear" w:color="auto" w:fill="5B9BD5" w:themeFill="accent5"/>
      </w:tcPr>
    </w:tblStylePr>
    <w:tblStylePr w:type="lastRow">
      <w:pPr>
        <w:spacing w:before="0" w:after="0" w:line="240" w:lineRule="auto"/>
      </w:pPr>
      <w:rPr>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rsid w:val="003E3722"/>
    <w:rPr>
      <w:rFonts w:ascii="Verdana" w:hAnsi="Verdana"/>
      <w:sz w:val="18"/>
    </w:rPr>
    <w:tblPr>
      <w:tblStyleRowBandSize w:val="1"/>
      <w:tblStyleColBandSize w:val="1"/>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style>
  <w:style w:type="table" w:styleId="LightGrid">
    <w:name w:val="Light Grid"/>
    <w:basedOn w:val="TableNormal"/>
    <w:uiPriority w:val="62"/>
    <w:rsid w:val="003E3722"/>
    <w:rPr>
      <w:rFonts w:ascii="Verdana" w:hAnsi="Verdana"/>
      <w:sz w:val="18"/>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18" w:space="0" w:color="4472C4" w:themeColor="accent1"/>
          <w:right w:val="single" w:sz="8" w:space="0" w:color="4472C4" w:themeColor="accent1"/>
          <w:insideH w:val="nil"/>
          <w:insideV w:val="single" w:sz="8" w:space="0" w:color="4472C4"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insideH w:val="nil"/>
          <w:insideV w:val="single" w:sz="8" w:space="0" w:color="4472C4"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shd w:val="clear" w:color="auto" w:fill="D0DBF0" w:themeFill="accent1" w:themeFillTint="3F"/>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shd w:val="clear" w:color="auto" w:fill="D0DBF0" w:themeFill="accent1" w:themeFillTint="3F"/>
      </w:tcPr>
    </w:tblStylePr>
    <w:tblStylePr w:type="band2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tcPr>
    </w:tblStylePr>
  </w:style>
  <w:style w:type="table" w:styleId="LightGrid-Accent2">
    <w:name w:val="Light Grid Accent 2"/>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18" w:space="0" w:color="5B9BD5" w:themeColor="accent5"/>
          <w:right w:val="single" w:sz="8" w:space="0" w:color="5B9BD5" w:themeColor="accent5"/>
          <w:insideH w:val="nil"/>
          <w:insideV w:val="single" w:sz="8" w:space="0" w:color="5B9B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insideH w:val="nil"/>
          <w:insideV w:val="single" w:sz="8" w:space="0" w:color="5B9B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shd w:val="clear" w:color="auto" w:fill="D6E6F4" w:themeFill="accent5" w:themeFillTint="3F"/>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shd w:val="clear" w:color="auto" w:fill="D6E6F4" w:themeFill="accent5" w:themeFillTint="3F"/>
      </w:tcPr>
    </w:tblStylePr>
    <w:tblStylePr w:type="band2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tcPr>
    </w:tblStylePr>
  </w:style>
  <w:style w:type="table" w:styleId="LightGrid-Accent6">
    <w:name w:val="Light Grid Accent 6"/>
    <w:basedOn w:val="TableNormal"/>
    <w:uiPriority w:val="62"/>
    <w:rsid w:val="003E3722"/>
    <w:rPr>
      <w:rFonts w:ascii="Verdana" w:hAnsi="Verdana"/>
      <w:sz w:val="18"/>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MediumShading1">
    <w:name w:val="Medium Shading 1"/>
    <w:basedOn w:val="TableNormal"/>
    <w:uiPriority w:val="63"/>
    <w:rsid w:val="003E3722"/>
    <w:rPr>
      <w:rFonts w:ascii="Verdana" w:hAnsi="Verdana"/>
      <w:sz w:val="18"/>
    </w:rPr>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TableList1">
    <w:name w:val="Table List 1"/>
    <w:basedOn w:val="TableNormal"/>
    <w:uiPriority w:val="99"/>
    <w:semiHidden/>
    <w:unhideWhenUsed/>
    <w:rsid w:val="003E3722"/>
    <w:pPr>
      <w:spacing w:after="120" w:line="288" w:lineRule="auto"/>
    </w:pPr>
    <w:rPr>
      <w:rFonts w:ascii="Verdana" w:hAnsi="Verdana"/>
      <w:sz w:val="18"/>
    </w:r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Professional">
    <w:name w:val="Table Professional"/>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3E3722"/>
    <w:pPr>
      <w:spacing w:after="120" w:line="288" w:lineRule="auto"/>
    </w:pPr>
    <w:rPr>
      <w:rFonts w:ascii="Verdana" w:hAnsi="Verdana"/>
      <w:sz w:val="18"/>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3E3722"/>
    <w:pPr>
      <w:spacing w:after="120" w:line="288" w:lineRule="auto"/>
    </w:pPr>
    <w:rPr>
      <w:rFonts w:ascii="Verdana" w:hAnsi="Verdana"/>
      <w:sz w:val="18"/>
    </w:r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3E3722"/>
    <w:pPr>
      <w:spacing w:after="120" w:line="288" w:lineRule="auto"/>
    </w:pPr>
    <w:rPr>
      <w:rFonts w:ascii="Verdana" w:hAnsi="Verdana"/>
      <w:sz w:val="18"/>
    </w:r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3E3722"/>
    <w:pPr>
      <w:spacing w:after="120" w:line="288" w:lineRule="auto"/>
    </w:pPr>
    <w:rPr>
      <w:rFonts w:ascii="Verdana" w:hAnsi="Verdana"/>
      <w:sz w:val="18"/>
    </w:rPr>
    <w:tblPr/>
  </w:style>
  <w:style w:type="table" w:styleId="TableWeb1">
    <w:name w:val="Table Web 1"/>
    <w:basedOn w:val="TableNormal"/>
    <w:uiPriority w:val="99"/>
    <w:semiHidden/>
    <w:unhideWhenUsed/>
    <w:rsid w:val="003E3722"/>
    <w:pPr>
      <w:spacing w:after="120" w:line="288" w:lineRule="auto"/>
    </w:pPr>
    <w:rPr>
      <w:rFonts w:ascii="Verdana" w:hAnsi="Verdana"/>
      <w:sz w:val="18"/>
    </w:rPr>
    <w:tblPr/>
    <w:tblStylePr w:type="firstRow">
      <w:rPr>
        <w:color w:val="auto"/>
      </w:rPr>
    </w:tblStylePr>
  </w:style>
  <w:style w:type="table" w:styleId="TableWeb2">
    <w:name w:val="Table Web 2"/>
    <w:basedOn w:val="TableNormal"/>
    <w:uiPriority w:val="99"/>
    <w:semiHidden/>
    <w:unhideWhenUsed/>
    <w:rsid w:val="003E3722"/>
    <w:pPr>
      <w:spacing w:after="120" w:line="288" w:lineRule="auto"/>
    </w:pPr>
    <w:rPr>
      <w:rFonts w:ascii="Verdana" w:hAnsi="Verdana"/>
      <w:sz w:val="18"/>
    </w:rPr>
    <w:tblPr/>
    <w:tblStylePr w:type="firstRow">
      <w:rPr>
        <w:color w:val="auto"/>
      </w:rPr>
    </w:tblStylePr>
  </w:style>
  <w:style w:type="table" w:styleId="TableWeb3">
    <w:name w:val="Table Web 3"/>
    <w:basedOn w:val="TableNormal"/>
    <w:uiPriority w:val="99"/>
    <w:semiHidden/>
    <w:unhideWhenUsed/>
    <w:rsid w:val="003E3722"/>
    <w:pPr>
      <w:spacing w:after="120" w:line="288" w:lineRule="auto"/>
    </w:pPr>
    <w:rPr>
      <w:rFonts w:ascii="Verdana" w:hAnsi="Verdana"/>
      <w:sz w:val="18"/>
    </w:rPr>
    <w:tblPr/>
    <w:tblStylePr w:type="firstRow">
      <w:rPr>
        <w:color w:val="auto"/>
      </w:rPr>
    </w:tblStylePr>
  </w:style>
  <w:style w:type="table" w:styleId="TableList2">
    <w:name w:val="Table List 2"/>
    <w:basedOn w:val="TableNormal"/>
    <w:uiPriority w:val="99"/>
    <w:semiHidden/>
    <w:unhideWhenUsed/>
    <w:rsid w:val="003E3722"/>
    <w:pPr>
      <w:spacing w:after="120" w:line="288" w:lineRule="auto"/>
    </w:pPr>
    <w:rPr>
      <w:rFonts w:ascii="Verdana" w:hAnsi="Verdana"/>
      <w:sz w:val="18"/>
    </w:r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3E3722"/>
    <w:pPr>
      <w:spacing w:after="120" w:line="288" w:lineRule="auto"/>
    </w:pPr>
    <w:rPr>
      <w:rFonts w:ascii="Verdana" w:hAnsi="Verdana"/>
      <w:sz w:val="18"/>
    </w:rPr>
    <w:tblPr/>
    <w:tblStylePr w:type="firstRow">
      <w:rPr>
        <w:b/>
        <w:bCs/>
        <w:color w:val="FFFFFF"/>
      </w:rPr>
    </w:tblStylePr>
  </w:style>
  <w:style w:type="table" w:styleId="TableList5">
    <w:name w:val="Table List 5"/>
    <w:basedOn w:val="TableNormal"/>
    <w:uiPriority w:val="99"/>
    <w:semiHidden/>
    <w:unhideWhenUsed/>
    <w:rsid w:val="003E3722"/>
    <w:pPr>
      <w:spacing w:after="120" w:line="288" w:lineRule="auto"/>
    </w:pPr>
    <w:rPr>
      <w:rFonts w:ascii="Verdana" w:hAnsi="Verdana"/>
      <w:sz w:val="18"/>
    </w:r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3E3722"/>
    <w:pPr>
      <w:spacing w:after="120" w:line="288" w:lineRule="auto"/>
    </w:pPr>
    <w:rPr>
      <w:rFonts w:ascii="Verdana" w:hAnsi="Verdana"/>
      <w:sz w:val="18"/>
    </w:r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3E3722"/>
    <w:pPr>
      <w:spacing w:after="120" w:line="288" w:lineRule="auto"/>
    </w:pPr>
    <w:rPr>
      <w:rFonts w:ascii="Verdana" w:hAnsi="Verdana"/>
      <w:sz w:val="18"/>
    </w:r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3E3722"/>
    <w:pPr>
      <w:spacing w:after="120" w:line="288" w:lineRule="auto"/>
    </w:pPr>
    <w:rPr>
      <w:rFonts w:ascii="Verdana" w:hAnsi="Verdana"/>
      <w:sz w:val="18"/>
    </w:r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DocumentMap">
    <w:name w:val="Document Map"/>
    <w:basedOn w:val="Normal"/>
    <w:link w:val="DocumentMapChar"/>
    <w:uiPriority w:val="99"/>
    <w:semiHidden/>
    <w:rsid w:val="003E3722"/>
    <w:pPr>
      <w:spacing w:after="0" w:line="240" w:lineRule="auto"/>
    </w:pPr>
    <w:rPr>
      <w:rFonts w:cs="Tahoma"/>
      <w:sz w:val="16"/>
      <w:szCs w:val="16"/>
    </w:rPr>
  </w:style>
  <w:style w:type="character" w:customStyle="1" w:styleId="DocumentMapChar">
    <w:name w:val="Document Map Char"/>
    <w:basedOn w:val="DefaultParagraphFont"/>
    <w:link w:val="DocumentMap"/>
    <w:uiPriority w:val="99"/>
    <w:semiHidden/>
    <w:rsid w:val="003E3722"/>
    <w:rPr>
      <w:rFonts w:ascii="Verdana" w:hAnsi="Verdana" w:cs="Tahoma"/>
      <w:sz w:val="16"/>
      <w:szCs w:val="16"/>
    </w:rPr>
  </w:style>
  <w:style w:type="table" w:styleId="MediumShading1-Accent1">
    <w:name w:val="Medium Shading 1 Accent 1"/>
    <w:basedOn w:val="TableNormal"/>
    <w:uiPriority w:val="63"/>
    <w:rsid w:val="003E3722"/>
    <w:rPr>
      <w:rFonts w:ascii="Verdana" w:hAnsi="Verdana"/>
      <w:sz w:val="18"/>
    </w:rPr>
    <w:tblPr>
      <w:tblStyleRowBandSize w:val="1"/>
      <w:tblStyleColBandSize w:val="1"/>
    </w:tblPr>
    <w:tcPr>
      <w:shd w:val="clear" w:color="auto" w:fill="D0DBF0" w:themeFill="accent1" w:themeFillTint="3F"/>
    </w:tcPr>
    <w:tblStylePr w:type="firstRow">
      <w:pPr>
        <w:spacing w:before="0" w:after="0" w:line="240" w:lineRule="auto"/>
      </w:pPr>
      <w:rPr>
        <w:b/>
        <w:bCs/>
        <w:color w:val="FFFFFF" w:themeColor="background1"/>
      </w:rPr>
      <w:tblPr/>
      <w:tcPr>
        <w:tc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shd w:val="clear" w:color="auto" w:fill="4472C4" w:themeFill="accent1"/>
      </w:tcPr>
    </w:tblStylePr>
    <w:tblStylePr w:type="lastRow">
      <w:pPr>
        <w:spacing w:before="0" w:after="0" w:line="240" w:lineRule="auto"/>
      </w:pPr>
      <w:rPr>
        <w:b/>
        <w:bCs/>
      </w:rPr>
      <w:tblPr/>
      <w:tcPr>
        <w:tcBorders>
          <w:top w:val="double" w:sz="6"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1" w:themeFillTint="3F"/>
      </w:tcPr>
    </w:tblStylePr>
  </w:style>
  <w:style w:type="table" w:styleId="MediumShading1-Accent2">
    <w:name w:val="Medium Shading 1 Accent 2"/>
    <w:basedOn w:val="TableNormal"/>
    <w:uiPriority w:val="63"/>
    <w:rsid w:val="003E3722"/>
    <w:rPr>
      <w:rFonts w:ascii="Verdana" w:hAnsi="Verdana"/>
      <w:sz w:val="18"/>
    </w:rPr>
    <w:tblPr>
      <w:tblStyleRowBandSize w:val="1"/>
      <w:tblStyleColBandSize w:val="1"/>
    </w:tblPr>
    <w:tcPr>
      <w:shd w:val="clear" w:color="auto" w:fill="FADECB" w:themeFill="accent2" w:themeFillTint="3F"/>
    </w:tc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style>
  <w:style w:type="table" w:styleId="MediumShading1-Accent3">
    <w:name w:val="Medium Shading 1 Accent 3"/>
    <w:basedOn w:val="TableNormal"/>
    <w:uiPriority w:val="63"/>
    <w:rsid w:val="003E3722"/>
    <w:rPr>
      <w:rFonts w:ascii="Verdana" w:hAnsi="Verdana"/>
      <w:sz w:val="18"/>
    </w:rPr>
    <w:tblPr>
      <w:tblStyleRowBandSize w:val="1"/>
      <w:tblStyleColBandSize w:val="1"/>
    </w:tblPr>
    <w:tcPr>
      <w:shd w:val="clear" w:color="auto" w:fill="E8E8E8" w:themeFill="accent3" w:themeFillTint="3F"/>
    </w:tc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style>
  <w:style w:type="table" w:styleId="MediumShading1-Accent4">
    <w:name w:val="Medium Shading 1 Accent 4"/>
    <w:basedOn w:val="TableNormal"/>
    <w:uiPriority w:val="63"/>
    <w:rsid w:val="003E3722"/>
    <w:rPr>
      <w:rFonts w:ascii="Verdana" w:hAnsi="Verdana"/>
      <w:sz w:val="18"/>
    </w:rPr>
    <w:tblPr>
      <w:tblStyleRowBandSize w:val="1"/>
      <w:tblStyleColBandSize w:val="1"/>
    </w:tblPr>
    <w:tcPr>
      <w:shd w:val="clear" w:color="auto" w:fill="FFEFC0" w:themeFill="accent4" w:themeFillTint="3F"/>
    </w:tc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style>
  <w:style w:type="table" w:styleId="MediumShading1-Accent5">
    <w:name w:val="Medium Shading 1 Accent 5"/>
    <w:basedOn w:val="TableNormal"/>
    <w:uiPriority w:val="63"/>
    <w:rsid w:val="003E3722"/>
    <w:rPr>
      <w:rFonts w:ascii="Verdana" w:hAnsi="Verdana"/>
      <w:sz w:val="18"/>
    </w:rPr>
    <w:tblPr>
      <w:tblStyleRowBandSize w:val="1"/>
      <w:tblStyleColBandSize w:val="1"/>
    </w:tblPr>
    <w:tcPr>
      <w:shd w:val="clear" w:color="auto" w:fill="D6E6F4" w:themeFill="accent5" w:themeFillTint="3F"/>
    </w:tcPr>
    <w:tblStylePr w:type="firstRow">
      <w:pPr>
        <w:spacing w:before="0" w:after="0" w:line="240" w:lineRule="auto"/>
      </w:pPr>
      <w:rPr>
        <w:b/>
        <w:bCs/>
        <w:color w:val="FFFFFF" w:themeColor="background1"/>
      </w:rPr>
      <w:tblPr/>
      <w:tcPr>
        <w:tc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shd w:val="clear" w:color="auto" w:fill="5B9BD5" w:themeFill="accent5"/>
      </w:tcPr>
    </w:tblStylePr>
    <w:tblStylePr w:type="lastRow">
      <w:pPr>
        <w:spacing w:before="0" w:after="0" w:line="240" w:lineRule="auto"/>
      </w:pPr>
      <w:rPr>
        <w:b/>
        <w:bCs/>
      </w:rPr>
      <w:tblPr/>
      <w:tcPr>
        <w:tcBorders>
          <w:top w:val="double" w:sz="6"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5" w:themeFillTint="3F"/>
      </w:tcPr>
    </w:tblStylePr>
  </w:style>
  <w:style w:type="table" w:styleId="MediumShading1-Accent6">
    <w:name w:val="Medium Shading 1 Accent 6"/>
    <w:basedOn w:val="TableNormal"/>
    <w:uiPriority w:val="63"/>
    <w:rsid w:val="003E3722"/>
    <w:rPr>
      <w:rFonts w:ascii="Verdana" w:hAnsi="Verdana"/>
      <w:sz w:val="18"/>
    </w:rPr>
    <w:tblPr>
      <w:tblStyleRowBandSize w:val="1"/>
      <w:tblStyleColBandSize w:val="1"/>
    </w:tblPr>
    <w:tcPr>
      <w:shd w:val="clear" w:color="auto" w:fill="DBEBD0" w:themeFill="accent6" w:themeFillTint="3F"/>
    </w:tc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style>
  <w:style w:type="table" w:styleId="MediumShading2">
    <w:name w:val="Medium Shading 2"/>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1"/>
      </w:tcPr>
    </w:tblStylePr>
    <w:tblStylePr w:type="lastCol">
      <w:rPr>
        <w:b/>
        <w:bCs/>
        <w:color w:val="FFFFFF" w:themeColor="background1"/>
      </w:rPr>
      <w:tblPr/>
      <w:tcPr>
        <w:tcBorders>
          <w:left w:val="nil"/>
          <w:right w:val="nil"/>
          <w:insideH w:val="nil"/>
          <w:insideV w:val="nil"/>
        </w:tcBorders>
        <w:shd w:val="clear" w:color="auto" w:fill="4472C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5"/>
      </w:tcPr>
    </w:tblStylePr>
    <w:tblStylePr w:type="lastCol">
      <w:rPr>
        <w:b/>
        <w:bCs/>
        <w:color w:val="FFFFFF" w:themeColor="background1"/>
      </w:rPr>
      <w:tblPr/>
      <w:tcPr>
        <w:tcBorders>
          <w:left w:val="nil"/>
          <w:right w:val="nil"/>
          <w:insideH w:val="nil"/>
          <w:insideV w:val="nil"/>
        </w:tcBorders>
        <w:shd w:val="clear" w:color="auto" w:fill="5B9BD5"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3E3722"/>
    <w:rPr>
      <w:rFonts w:ascii="Verdana" w:hAnsi="Verdana"/>
      <w:sz w:val="18"/>
    </w:r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List1">
    <w:name w:val="Medium List 1"/>
    <w:basedOn w:val="TableNormal"/>
    <w:uiPriority w:val="65"/>
    <w:rsid w:val="003E3722"/>
    <w:rPr>
      <w:rFonts w:ascii="Verdana" w:hAnsi="Verdana"/>
      <w:color w:val="000000" w:themeColor="text1"/>
      <w:sz w:val="18"/>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rsid w:val="003E3722"/>
    <w:rPr>
      <w:rFonts w:ascii="Verdana" w:hAnsi="Verdana"/>
      <w:color w:val="000000" w:themeColor="text1"/>
      <w:sz w:val="18"/>
    </w:rPr>
    <w:tblPr>
      <w:tblStyleRowBandSize w:val="1"/>
      <w:tblStyleColBandSize w:val="1"/>
    </w:tblPr>
    <w:tcPr>
      <w:shd w:val="clear" w:color="auto" w:fill="D0DBF0" w:themeFill="accent1" w:themeFillTint="3F"/>
    </w:tcPr>
    <w:tblStylePr w:type="firstRow">
      <w:rPr>
        <w:rFonts w:asciiTheme="majorHAnsi" w:eastAsiaTheme="majorEastAsia" w:hAnsiTheme="majorHAnsi" w:cstheme="majorBidi"/>
      </w:rPr>
      <w:tblPr/>
      <w:tcPr>
        <w:tcBorders>
          <w:top w:val="nil"/>
          <w:bottom w:val="single" w:sz="8" w:space="0" w:color="4472C4" w:themeColor="accent1"/>
        </w:tcBorders>
      </w:tcPr>
    </w:tblStylePr>
    <w:tblStylePr w:type="lastRow">
      <w:rPr>
        <w:b/>
        <w:bCs/>
        <w:color w:val="44546A" w:themeColor="text2"/>
      </w:rPr>
      <w:tblPr/>
      <w:tcPr>
        <w:tcBorders>
          <w:top w:val="single" w:sz="8" w:space="0" w:color="4472C4" w:themeColor="accent1"/>
          <w:bottom w:val="single" w:sz="8" w:space="0" w:color="4472C4" w:themeColor="accent1"/>
        </w:tcBorders>
      </w:tcPr>
    </w:tblStylePr>
    <w:tblStylePr w:type="firstCol">
      <w:rPr>
        <w:b/>
        <w:bCs/>
      </w:rPr>
    </w:tblStylePr>
    <w:tblStylePr w:type="lastCol">
      <w:rPr>
        <w:b/>
        <w:bCs/>
      </w:rPr>
      <w:tblPr/>
      <w:tcPr>
        <w:tcBorders>
          <w:top w:val="single" w:sz="8" w:space="0" w:color="4472C4" w:themeColor="accent1"/>
          <w:bottom w:val="single" w:sz="8" w:space="0" w:color="4472C4" w:themeColor="accent1"/>
        </w:tcBorders>
      </w:tcPr>
    </w:tblStylePr>
  </w:style>
  <w:style w:type="table" w:styleId="MediumList1-Accent2">
    <w:name w:val="Medium List 1 Accent 2"/>
    <w:basedOn w:val="TableNormal"/>
    <w:uiPriority w:val="65"/>
    <w:rsid w:val="003E3722"/>
    <w:rPr>
      <w:rFonts w:ascii="Verdana" w:hAnsi="Verdana"/>
      <w:color w:val="000000" w:themeColor="text1"/>
      <w:sz w:val="18"/>
    </w:rPr>
    <w:tblPr>
      <w:tblStyleRowBandSize w:val="1"/>
      <w:tblStyleColBandSize w:val="1"/>
    </w:tblPr>
    <w:tcPr>
      <w:shd w:val="clear" w:color="auto" w:fill="FADECB" w:themeFill="accent2" w:themeFillTint="3F"/>
    </w:tc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style>
  <w:style w:type="table" w:styleId="MediumList1-Accent3">
    <w:name w:val="Medium List 1 Accent 3"/>
    <w:basedOn w:val="TableNormal"/>
    <w:uiPriority w:val="65"/>
    <w:rsid w:val="003E3722"/>
    <w:rPr>
      <w:rFonts w:ascii="Verdana" w:hAnsi="Verdana"/>
      <w:color w:val="000000" w:themeColor="text1"/>
      <w:sz w:val="18"/>
    </w:rPr>
    <w:tblPr>
      <w:tblStyleRowBandSize w:val="1"/>
      <w:tblStyleColBandSize w:val="1"/>
    </w:tblPr>
    <w:tcPr>
      <w:shd w:val="clear" w:color="auto" w:fill="E8E8E8" w:themeFill="accent3" w:themeFillTint="3F"/>
    </w:tc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style>
  <w:style w:type="table" w:styleId="MediumList1-Accent4">
    <w:name w:val="Medium List 1 Accent 4"/>
    <w:basedOn w:val="TableNormal"/>
    <w:uiPriority w:val="65"/>
    <w:rsid w:val="003E3722"/>
    <w:rPr>
      <w:rFonts w:ascii="Verdana" w:hAnsi="Verdana"/>
      <w:color w:val="000000" w:themeColor="text1"/>
      <w:sz w:val="18"/>
    </w:rPr>
    <w:tblPr>
      <w:tblStyleRowBandSize w:val="1"/>
      <w:tblStyleColBandSize w:val="1"/>
    </w:tblPr>
    <w:tcPr>
      <w:shd w:val="clear" w:color="auto" w:fill="FFEFC0" w:themeFill="accent4" w:themeFillTint="3F"/>
    </w:tc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style>
  <w:style w:type="table" w:styleId="MediumList1-Accent5">
    <w:name w:val="Medium List 1 Accent 5"/>
    <w:basedOn w:val="TableNormal"/>
    <w:uiPriority w:val="65"/>
    <w:rsid w:val="003E3722"/>
    <w:rPr>
      <w:rFonts w:ascii="Verdana" w:hAnsi="Verdana"/>
      <w:color w:val="000000" w:themeColor="text1"/>
      <w:sz w:val="18"/>
    </w:rPr>
    <w:tblPr>
      <w:tblStyleRowBandSize w:val="1"/>
      <w:tblStyleColBandSize w:val="1"/>
    </w:tblPr>
    <w:tcPr>
      <w:shd w:val="clear" w:color="auto" w:fill="D6E6F4" w:themeFill="accent5" w:themeFillTint="3F"/>
    </w:tcPr>
    <w:tblStylePr w:type="firstRow">
      <w:rPr>
        <w:rFonts w:asciiTheme="majorHAnsi" w:eastAsiaTheme="majorEastAsia" w:hAnsiTheme="majorHAnsi" w:cstheme="majorBidi"/>
      </w:rPr>
      <w:tblPr/>
      <w:tcPr>
        <w:tcBorders>
          <w:top w:val="nil"/>
          <w:bottom w:val="single" w:sz="8" w:space="0" w:color="5B9BD5" w:themeColor="accent5"/>
        </w:tcBorders>
      </w:tcPr>
    </w:tblStylePr>
    <w:tblStylePr w:type="lastRow">
      <w:rPr>
        <w:b/>
        <w:bCs/>
        <w:color w:val="44546A" w:themeColor="text2"/>
      </w:rPr>
      <w:tblPr/>
      <w:tcPr>
        <w:tcBorders>
          <w:top w:val="single" w:sz="8" w:space="0" w:color="5B9BD5" w:themeColor="accent5"/>
          <w:bottom w:val="single" w:sz="8" w:space="0" w:color="5B9BD5" w:themeColor="accent5"/>
        </w:tcBorders>
      </w:tcPr>
    </w:tblStylePr>
    <w:tblStylePr w:type="firstCol">
      <w:rPr>
        <w:b/>
        <w:bCs/>
      </w:rPr>
    </w:tblStylePr>
    <w:tblStylePr w:type="lastCol">
      <w:rPr>
        <w:b/>
        <w:bCs/>
      </w:rPr>
      <w:tblPr/>
      <w:tcPr>
        <w:tcBorders>
          <w:top w:val="single" w:sz="8" w:space="0" w:color="5B9BD5" w:themeColor="accent5"/>
          <w:bottom w:val="single" w:sz="8" w:space="0" w:color="5B9BD5" w:themeColor="accent5"/>
        </w:tcBorders>
      </w:tcPr>
    </w:tblStylePr>
  </w:style>
  <w:style w:type="table" w:styleId="MediumList1-Accent6">
    <w:name w:val="Medium List 1 Accent 6"/>
    <w:basedOn w:val="TableNormal"/>
    <w:uiPriority w:val="65"/>
    <w:rsid w:val="003E3722"/>
    <w:rPr>
      <w:rFonts w:ascii="Verdana" w:hAnsi="Verdana"/>
      <w:color w:val="000000" w:themeColor="text1"/>
      <w:sz w:val="18"/>
    </w:rPr>
    <w:tblPr>
      <w:tblStyleRowBandSize w:val="1"/>
      <w:tblStyleColBandSize w:val="1"/>
    </w:tblPr>
    <w:tcPr>
      <w:shd w:val="clear" w:color="auto" w:fill="DBEBD0" w:themeFill="accent6" w:themeFillTint="3F"/>
    </w:tc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style>
  <w:style w:type="table" w:styleId="MediumGrid1">
    <w:name w:val="Medium Grid 1"/>
    <w:basedOn w:val="TableNormal"/>
    <w:uiPriority w:val="67"/>
    <w:rsid w:val="003E3722"/>
    <w:rPr>
      <w:rFonts w:ascii="Verdana" w:hAnsi="Verdana"/>
      <w:sz w:val="18"/>
    </w:rPr>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3E3722"/>
    <w:rPr>
      <w:rFonts w:ascii="Verdana" w:hAnsi="Verdana"/>
      <w:sz w:val="18"/>
    </w:rPr>
    <w:tblPr>
      <w:tblStyleRowBandSize w:val="1"/>
      <w:tblStyleColBandSize w:val="1"/>
    </w:tblPr>
    <w:tcPr>
      <w:shd w:val="clear" w:color="auto" w:fill="D0DBF0" w:themeFill="accent1" w:themeFillTint="3F"/>
    </w:tcPr>
    <w:tblStylePr w:type="firstRow">
      <w:rPr>
        <w:b/>
        <w:bCs/>
      </w:rPr>
    </w:tblStylePr>
    <w:tblStylePr w:type="lastRow">
      <w:rPr>
        <w:b/>
        <w:bCs/>
      </w:rPr>
      <w:tblPr/>
      <w:tcPr>
        <w:tcBorders>
          <w:top w:val="single" w:sz="18" w:space="0" w:color="7295D2" w:themeColor="accent1" w:themeTint="BF"/>
        </w:tcBorders>
      </w:tcPr>
    </w:tblStylePr>
    <w:tblStylePr w:type="firstCol">
      <w:rPr>
        <w:b/>
        <w:bCs/>
      </w:rPr>
    </w:tblStylePr>
    <w:tblStylePr w:type="lastCol">
      <w:rPr>
        <w:b/>
        <w:bCs/>
      </w:r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MediumGrid1-Accent2">
    <w:name w:val="Medium Grid 1 Accent 2"/>
    <w:basedOn w:val="TableNormal"/>
    <w:uiPriority w:val="67"/>
    <w:rsid w:val="003E3722"/>
    <w:rPr>
      <w:rFonts w:ascii="Verdana" w:hAnsi="Verdana"/>
      <w:sz w:val="18"/>
    </w:rPr>
    <w:tblPr>
      <w:tblStyleRowBandSize w:val="1"/>
      <w:tblStyleColBandSize w:val="1"/>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rsid w:val="003E3722"/>
    <w:rPr>
      <w:rFonts w:ascii="Verdana" w:hAnsi="Verdana"/>
      <w:sz w:val="18"/>
    </w:rPr>
    <w:tblPr>
      <w:tblStyleRowBandSize w:val="1"/>
      <w:tblStyleColBandSize w:val="1"/>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rsid w:val="003E3722"/>
    <w:rPr>
      <w:rFonts w:ascii="Verdana" w:hAnsi="Verdana"/>
      <w:sz w:val="18"/>
    </w:rPr>
    <w:tblPr>
      <w:tblStyleRowBandSize w:val="1"/>
      <w:tblStyleColBandSize w:val="1"/>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rsid w:val="003E3722"/>
    <w:rPr>
      <w:rFonts w:ascii="Verdana" w:hAnsi="Verdana"/>
      <w:sz w:val="18"/>
    </w:rPr>
    <w:tblPr>
      <w:tblStyleRowBandSize w:val="1"/>
      <w:tblStyleColBandSize w:val="1"/>
    </w:tblPr>
    <w:tcPr>
      <w:shd w:val="clear" w:color="auto" w:fill="D6E6F4" w:themeFill="accent5" w:themeFillTint="3F"/>
    </w:tcPr>
    <w:tblStylePr w:type="firstRow">
      <w:rPr>
        <w:b/>
        <w:bCs/>
      </w:rPr>
    </w:tblStylePr>
    <w:tblStylePr w:type="lastRow">
      <w:rPr>
        <w:b/>
        <w:bCs/>
      </w:rPr>
      <w:tblPr/>
      <w:tcPr>
        <w:tcBorders>
          <w:top w:val="single" w:sz="18" w:space="0" w:color="84B3DF" w:themeColor="accent5" w:themeTint="BF"/>
        </w:tcBorders>
      </w:tcPr>
    </w:tblStylePr>
    <w:tblStylePr w:type="firstCol">
      <w:rPr>
        <w:b/>
        <w:bCs/>
      </w:rPr>
    </w:tblStylePr>
    <w:tblStylePr w:type="lastCol">
      <w:rPr>
        <w:b/>
        <w:bCs/>
      </w:r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MediumGrid1-Accent6">
    <w:name w:val="Medium Grid 1 Accent 6"/>
    <w:basedOn w:val="TableNormal"/>
    <w:uiPriority w:val="67"/>
    <w:rsid w:val="003E3722"/>
    <w:rPr>
      <w:rFonts w:ascii="Verdana" w:hAnsi="Verdana"/>
      <w:sz w:val="18"/>
    </w:rPr>
    <w:tblPr>
      <w:tblStyleRowBandSize w:val="1"/>
      <w:tblStyleColBandSize w:val="1"/>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List2">
    <w:name w:val="Medium List 2"/>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4472C4" w:themeColor="accent1"/>
          <w:right w:val="nil"/>
          <w:insideH w:val="nil"/>
          <w:insideV w:val="nil"/>
        </w:tcBorders>
        <w:shd w:val="clear" w:color="auto" w:fill="FFFFFF" w:themeFill="background1"/>
      </w:tcPr>
    </w:tblStylePr>
    <w:tblStylePr w:type="lastRow">
      <w:tblPr/>
      <w:tcPr>
        <w:tcBorders>
          <w:top w:val="single" w:sz="8" w:space="0" w:color="4472C4"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1"/>
          <w:insideH w:val="nil"/>
          <w:insideV w:val="nil"/>
        </w:tcBorders>
        <w:shd w:val="clear" w:color="auto" w:fill="FFFFFF" w:themeFill="background1"/>
      </w:tcPr>
    </w:tblStylePr>
    <w:tblStylePr w:type="lastCol">
      <w:tblPr/>
      <w:tcPr>
        <w:tcBorders>
          <w:top w:val="nil"/>
          <w:left w:val="single" w:sz="8" w:space="0" w:color="4472C4"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top w:val="nil"/>
          <w:bottom w:val="nil"/>
          <w:insideH w:val="nil"/>
          <w:insideV w:val="nil"/>
        </w:tcBorders>
        <w:shd w:val="clear" w:color="auto" w:fill="D0DBF0"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tblPr/>
      <w:tcPr>
        <w:tcBorders>
          <w:top w:val="single" w:sz="8" w:space="0" w:color="5B9BD5"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5"/>
          <w:insideH w:val="nil"/>
          <w:insideV w:val="nil"/>
        </w:tcBorders>
        <w:shd w:val="clear" w:color="auto" w:fill="FFFFFF" w:themeFill="background1"/>
      </w:tcPr>
    </w:tblStylePr>
    <w:tblStylePr w:type="lastCol">
      <w:tblPr/>
      <w:tcPr>
        <w:tcBorders>
          <w:top w:val="nil"/>
          <w:left w:val="single" w:sz="8" w:space="0" w:color="5B9BD5"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top w:val="nil"/>
          <w:bottom w:val="nil"/>
          <w:insideH w:val="nil"/>
          <w:insideV w:val="nil"/>
        </w:tcBorders>
        <w:shd w:val="clear" w:color="auto" w:fill="D6E6F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3E3722"/>
    <w:rPr>
      <w:rFonts w:ascii="Verdana" w:eastAsiaTheme="majorEastAsia" w:hAnsi="Verdana" w:cstheme="majorBidi"/>
      <w:color w:val="000000" w:themeColor="text1"/>
    </w:rPr>
    <w:tblPr>
      <w:tblStyleRowBandSize w:val="1"/>
      <w:tblStyleColBandSize w:val="1"/>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Grid2">
    <w:name w:val="Medium Grid 2"/>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D0DBF0" w:themeFill="accent1" w:themeFillTint="3F"/>
    </w:tcPr>
    <w:tblStylePr w:type="firstRow">
      <w:rPr>
        <w:b/>
        <w:bCs/>
        <w:color w:val="000000" w:themeColor="text1"/>
      </w:rPr>
      <w:tblPr/>
      <w:tcPr>
        <w:shd w:val="clear" w:color="auto" w:fill="ECF1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1" w:themeFillTint="33"/>
      </w:tcPr>
    </w:tblStylePr>
    <w:tblStylePr w:type="band1Vert">
      <w:tblPr/>
      <w:tcPr>
        <w:shd w:val="clear" w:color="auto" w:fill="A1B8E1" w:themeFill="accent1" w:themeFillTint="7F"/>
      </w:tcPr>
    </w:tblStylePr>
    <w:tblStylePr w:type="band1Horz">
      <w:tblPr/>
      <w:tcPr>
        <w:tcBorders>
          <w:insideH w:val="single" w:sz="6" w:space="0" w:color="4472C4" w:themeColor="accent1"/>
          <w:insideV w:val="single" w:sz="6" w:space="0" w:color="4472C4" w:themeColor="accent1"/>
        </w:tcBorders>
        <w:shd w:val="clear" w:color="auto" w:fill="A1B8E1"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D6E6F4" w:themeFill="accent5" w:themeFillTint="3F"/>
    </w:tcPr>
    <w:tblStylePr w:type="firstRow">
      <w:rPr>
        <w:b/>
        <w:bCs/>
        <w:color w:val="000000" w:themeColor="text1"/>
      </w:rPr>
      <w:tblPr/>
      <w:tcPr>
        <w:shd w:val="clear" w:color="auto" w:fill="EEF5FB"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5" w:themeFillTint="33"/>
      </w:tcPr>
    </w:tblStylePr>
    <w:tblStylePr w:type="band1Vert">
      <w:tblPr/>
      <w:tcPr>
        <w:shd w:val="clear" w:color="auto" w:fill="ADCCEA" w:themeFill="accent5" w:themeFillTint="7F"/>
      </w:tcPr>
    </w:tblStylePr>
    <w:tblStylePr w:type="band1Horz">
      <w:tblPr/>
      <w:tcPr>
        <w:tcBorders>
          <w:insideH w:val="single" w:sz="6" w:space="0" w:color="5B9BD5" w:themeColor="accent5"/>
          <w:insideV w:val="single" w:sz="6" w:space="0" w:color="5B9BD5" w:themeColor="accent5"/>
        </w:tcBorders>
        <w:shd w:val="clear" w:color="auto" w:fill="ADCCE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3E3722"/>
    <w:rPr>
      <w:rFonts w:ascii="Verdana" w:eastAsiaTheme="majorEastAsia" w:hAnsi="Verdana" w:cstheme="majorBidi"/>
      <w:color w:val="000000" w:themeColor="text1"/>
    </w:rPr>
    <w:tblPr>
      <w:tblStyleRowBandSize w:val="1"/>
      <w:tblStyleColBandSize w:val="1"/>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0DBF0"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1" w:themeFillTint="7F"/>
      </w:tcPr>
    </w:tblStylePr>
  </w:style>
  <w:style w:type="table" w:styleId="MediumGrid3-Accent2">
    <w:name w:val="Medium Grid 3 Accent 2"/>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style>
  <w:style w:type="table" w:styleId="MediumGrid3-Accent3">
    <w:name w:val="Medium Grid 3 Accent 3"/>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style>
  <w:style w:type="table" w:styleId="MediumGrid3-Accent4">
    <w:name w:val="Medium Grid 3 Accent 4"/>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style>
  <w:style w:type="table" w:styleId="MediumGrid3-Accent5">
    <w:name w:val="Medium Grid 3 Accent 5"/>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6E6F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5" w:themeFillTint="7F"/>
      </w:tcPr>
    </w:tblStylePr>
  </w:style>
  <w:style w:type="table" w:styleId="MediumGrid3-Accent6">
    <w:name w:val="Medium Grid 3 Accent 6"/>
    <w:basedOn w:val="TableNormal"/>
    <w:uiPriority w:val="69"/>
    <w:rsid w:val="003E3722"/>
    <w:rPr>
      <w:rFonts w:ascii="Verdana" w:hAnsi="Verdana"/>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style>
  <w:style w:type="table" w:styleId="DarkList">
    <w:name w:val="Dark List"/>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4472C4"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1" w:themeFillShade="BF"/>
      </w:tcPr>
    </w:tblStylePr>
  </w:style>
  <w:style w:type="table" w:styleId="DarkList-Accent2">
    <w:name w:val="Dark List Accent 2"/>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5B9BD5"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5" w:themeFillShade="BF"/>
      </w:tcPr>
    </w:tblStylePr>
  </w:style>
  <w:style w:type="table" w:styleId="DarkList-Accent6">
    <w:name w:val="Dark List Accent 6"/>
    <w:basedOn w:val="TableNormal"/>
    <w:uiPriority w:val="70"/>
    <w:rsid w:val="003E3722"/>
    <w:rPr>
      <w:rFonts w:ascii="Verdana" w:hAnsi="Verdana"/>
      <w:color w:val="FFFFFF" w:themeColor="background1"/>
    </w:rPr>
    <w:tblPr>
      <w:tblStyleRowBandSize w:val="1"/>
      <w:tblStyleColBandSize w:val="1"/>
    </w:tblPr>
    <w:tcPr>
      <w:tcBorders>
        <w:top w:val="nil"/>
        <w:left w:val="nil"/>
        <w:bottom w:val="nil"/>
        <w:right w:val="nil"/>
      </w:tcBorders>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style>
  <w:style w:type="table" w:styleId="ColorfulShading">
    <w:name w:val="Colorful Shading"/>
    <w:basedOn w:val="TableNormal"/>
    <w:uiPriority w:val="71"/>
    <w:rsid w:val="003E3722"/>
    <w:rPr>
      <w:rFonts w:ascii="Verdana" w:hAnsi="Verdana"/>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3E3722"/>
    <w:rPr>
      <w:rFonts w:ascii="Verdana" w:hAnsi="Verdana"/>
      <w:color w:val="000000" w:themeColor="text1"/>
    </w:rPr>
    <w:tblPr>
      <w:tblStyleRowBandSize w:val="1"/>
      <w:tblStyleColBandSize w:val="1"/>
    </w:tblPr>
    <w:tcPr>
      <w:shd w:val="clear" w:color="auto" w:fill="ECF1F9"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1" w:themeFillShade="99"/>
      </w:tcPr>
    </w:tblStylePr>
    <w:tblStylePr w:type="firstCol">
      <w:rPr>
        <w:color w:val="FFFFFF" w:themeColor="background1"/>
      </w:rPr>
      <w:tblPr/>
      <w:tcPr>
        <w:tcBorders>
          <w:top w:val="nil"/>
          <w:left w:val="nil"/>
          <w:bottom w:val="nil"/>
          <w:right w:val="nil"/>
          <w:insideH w:val="single" w:sz="4" w:space="0" w:color="264378" w:themeColor="accent1" w:themeShade="99"/>
          <w:insideV w:val="nil"/>
        </w:tcBorders>
        <w:shd w:val="clear" w:color="auto" w:fill="26437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1" w:themeFillShade="99"/>
      </w:tcPr>
    </w:tblStylePr>
    <w:tblStylePr w:type="band1Vert">
      <w:tblPr/>
      <w:tcPr>
        <w:shd w:val="clear" w:color="auto" w:fill="B4C6E7"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3E3722"/>
    <w:rPr>
      <w:rFonts w:ascii="Verdana" w:hAnsi="Verdana"/>
      <w:color w:val="000000" w:themeColor="text1"/>
    </w:rPr>
    <w:tblPr>
      <w:tblStyleRowBandSize w:val="1"/>
      <w:tblStyleColBandSize w:val="1"/>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3E3722"/>
    <w:rPr>
      <w:rFonts w:ascii="Verdana" w:hAnsi="Verdana"/>
      <w:color w:val="000000" w:themeColor="text1"/>
    </w:rPr>
    <w:tblPr>
      <w:tblStyleRowBandSize w:val="1"/>
      <w:tblStyleColBandSize w:val="1"/>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style>
  <w:style w:type="table" w:styleId="ColorfulShading-Accent4">
    <w:name w:val="Colorful Shading Accent 4"/>
    <w:basedOn w:val="TableNormal"/>
    <w:uiPriority w:val="71"/>
    <w:rsid w:val="003E3722"/>
    <w:rPr>
      <w:rFonts w:ascii="Verdana" w:hAnsi="Verdana"/>
      <w:color w:val="000000" w:themeColor="text1"/>
    </w:rPr>
    <w:tblPr>
      <w:tblStyleRowBandSize w:val="1"/>
      <w:tblStyleColBandSize w:val="1"/>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3E3722"/>
    <w:rPr>
      <w:rFonts w:ascii="Verdana" w:hAnsi="Verdana"/>
      <w:color w:val="000000" w:themeColor="text1"/>
    </w:rPr>
    <w:tblPr>
      <w:tblStyleRowBandSize w:val="1"/>
      <w:tblStyleColBandSize w:val="1"/>
    </w:tblPr>
    <w:tcPr>
      <w:shd w:val="clear" w:color="auto" w:fill="EEF5FB"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5" w:themeFillShade="99"/>
      </w:tcPr>
    </w:tblStylePr>
    <w:tblStylePr w:type="firstCol">
      <w:rPr>
        <w:color w:val="FFFFFF" w:themeColor="background1"/>
      </w:rPr>
      <w:tblPr/>
      <w:tcPr>
        <w:tcBorders>
          <w:top w:val="nil"/>
          <w:left w:val="nil"/>
          <w:bottom w:val="nil"/>
          <w:right w:val="nil"/>
          <w:insideH w:val="single" w:sz="4" w:space="0" w:color="255D91" w:themeColor="accent5" w:themeShade="99"/>
          <w:insideV w:val="nil"/>
        </w:tcBorders>
        <w:shd w:val="clear" w:color="auto" w:fill="255D9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5" w:themeFillShade="99"/>
      </w:tcPr>
    </w:tblStylePr>
    <w:tblStylePr w:type="band1Vert">
      <w:tblPr/>
      <w:tcPr>
        <w:shd w:val="clear" w:color="auto" w:fill="BDD6EE"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3E3722"/>
    <w:rPr>
      <w:rFonts w:ascii="Verdana" w:hAnsi="Verdana"/>
      <w:color w:val="000000" w:themeColor="text1"/>
    </w:rPr>
    <w:tblPr>
      <w:tblStyleRowBandSize w:val="1"/>
      <w:tblStyleColBandSize w:val="1"/>
    </w:tblPr>
    <w:tcPr>
      <w:shd w:val="clear" w:color="auto" w:fill="F0F7EC" w:themeFill="accent6" w:themeFillTint="19"/>
    </w:tcPr>
    <w:tblStylePr w:type="firstRow">
      <w:rPr>
        <w:b/>
        <w:bCs/>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neCell">
      <w:rPr>
        <w:color w:val="000000" w:themeColor="text1"/>
      </w:rPr>
    </w:tblStylePr>
    <w:tblStylePr w:type="nwCell">
      <w:rPr>
        <w:color w:val="000000" w:themeColor="text1"/>
      </w:rPr>
    </w:tblStylePr>
  </w:style>
  <w:style w:type="table" w:styleId="ColorfulList">
    <w:name w:val="Colorful List"/>
    <w:basedOn w:val="TableNormal"/>
    <w:uiPriority w:val="72"/>
    <w:rsid w:val="003E3722"/>
    <w:rPr>
      <w:rFonts w:ascii="Verdana" w:hAnsi="Verdana"/>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rsid w:val="003E3722"/>
    <w:rPr>
      <w:rFonts w:ascii="Verdana" w:hAnsi="Verdana"/>
      <w:color w:val="000000" w:themeColor="text1"/>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style>
  <w:style w:type="table" w:styleId="ColorfulList-Accent2">
    <w:name w:val="Colorful List Accent 2"/>
    <w:basedOn w:val="TableNormal"/>
    <w:uiPriority w:val="72"/>
    <w:rsid w:val="003E3722"/>
    <w:rPr>
      <w:rFonts w:ascii="Verdana" w:hAnsi="Verdana"/>
      <w:color w:val="000000" w:themeColor="text1"/>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style>
  <w:style w:type="table" w:styleId="ColorfulList-Accent3">
    <w:name w:val="Colorful List Accent 3"/>
    <w:basedOn w:val="TableNormal"/>
    <w:uiPriority w:val="72"/>
    <w:rsid w:val="003E3722"/>
    <w:rPr>
      <w:rFonts w:ascii="Verdana" w:hAnsi="Verdana"/>
      <w:color w:val="000000" w:themeColor="text1"/>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style>
  <w:style w:type="table" w:styleId="ColorfulList-Accent4">
    <w:name w:val="Colorful List Accent 4"/>
    <w:basedOn w:val="TableNormal"/>
    <w:uiPriority w:val="72"/>
    <w:rsid w:val="003E3722"/>
    <w:rPr>
      <w:rFonts w:ascii="Verdana" w:hAnsi="Verdana"/>
      <w:color w:val="000000"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style>
  <w:style w:type="table" w:styleId="ColorfulList-Accent5">
    <w:name w:val="Colorful List Accent 5"/>
    <w:basedOn w:val="TableNormal"/>
    <w:uiPriority w:val="72"/>
    <w:rsid w:val="003E3722"/>
    <w:rPr>
      <w:rFonts w:ascii="Verdana" w:hAnsi="Verdana"/>
      <w:color w:val="000000" w:themeColor="text1"/>
    </w:rPr>
    <w:tblPr>
      <w:tblStyleRowBandSize w:val="1"/>
      <w:tblStyleColBandSize w:val="1"/>
    </w:tblPr>
    <w:tcPr>
      <w:shd w:val="clear" w:color="auto" w:fill="EEF5FB"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5" w:themeFillTint="3F"/>
      </w:tcPr>
    </w:tblStylePr>
  </w:style>
  <w:style w:type="table" w:styleId="ColorfulList-Accent6">
    <w:name w:val="Colorful List Accent 6"/>
    <w:basedOn w:val="TableNormal"/>
    <w:uiPriority w:val="72"/>
    <w:rsid w:val="003E3722"/>
    <w:rPr>
      <w:rFonts w:ascii="Verdana" w:hAnsi="Verdana"/>
      <w:color w:val="000000" w:themeColor="text1"/>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17CC1" w:themeFill="accent5" w:themeFillShade="CC"/>
      </w:tcPr>
    </w:tblStylePr>
    <w:tblStylePr w:type="lastRow">
      <w:rPr>
        <w:b/>
        <w:bCs/>
        <w:color w:val="317CC1"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style>
  <w:style w:type="table" w:styleId="ColorfulGrid">
    <w:name w:val="Colorful Grid"/>
    <w:basedOn w:val="TableNormal"/>
    <w:uiPriority w:val="73"/>
    <w:rsid w:val="003E3722"/>
    <w:rPr>
      <w:rFonts w:ascii="Verdana" w:hAnsi="Verdana"/>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rsid w:val="003E3722"/>
    <w:rPr>
      <w:rFonts w:ascii="Verdana" w:hAnsi="Verdana"/>
      <w:color w:val="000000" w:themeColor="text1"/>
    </w:rPr>
    <w:tblPr>
      <w:tblStyleRowBandSize w:val="1"/>
      <w:tblStyleColBandSize w:val="1"/>
    </w:tblPr>
    <w:tcPr>
      <w:shd w:val="clear" w:color="auto" w:fill="D9E2F3" w:themeFill="accent1" w:themeFillTint="33"/>
    </w:tcPr>
    <w:tblStylePr w:type="firstRow">
      <w:rPr>
        <w:b/>
        <w:bCs/>
      </w:rPr>
      <w:tblPr/>
      <w:tcPr>
        <w:shd w:val="clear" w:color="auto" w:fill="B4C6E7" w:themeFill="accent1" w:themeFillTint="66"/>
      </w:tcPr>
    </w:tblStylePr>
    <w:tblStylePr w:type="lastRow">
      <w:rPr>
        <w:b/>
        <w:bCs/>
        <w:color w:val="000000" w:themeColor="text1"/>
      </w:rPr>
      <w:tblPr/>
      <w:tcPr>
        <w:shd w:val="clear" w:color="auto" w:fill="B4C6E7" w:themeFill="accent1" w:themeFillTint="66"/>
      </w:tcPr>
    </w:tblStylePr>
    <w:tblStylePr w:type="firstCol">
      <w:rPr>
        <w:color w:val="FFFFFF" w:themeColor="background1"/>
      </w:rPr>
      <w:tblPr/>
      <w:tcPr>
        <w:shd w:val="clear" w:color="auto" w:fill="2F5496" w:themeFill="accent1" w:themeFillShade="BF"/>
      </w:tcPr>
    </w:tblStylePr>
    <w:tblStylePr w:type="lastCol">
      <w:rPr>
        <w:color w:val="FFFFFF" w:themeColor="background1"/>
      </w:rPr>
      <w:tblPr/>
      <w:tcPr>
        <w:shd w:val="clear" w:color="auto" w:fill="2F5496" w:themeFill="accent1" w:themeFillShade="BF"/>
      </w:tcPr>
    </w:tblStylePr>
  </w:style>
  <w:style w:type="table" w:styleId="ColorfulGrid-Accent2">
    <w:name w:val="Colorful Grid Accent 2"/>
    <w:basedOn w:val="TableNormal"/>
    <w:uiPriority w:val="73"/>
    <w:rsid w:val="003E3722"/>
    <w:rPr>
      <w:rFonts w:ascii="Verdana" w:hAnsi="Verdana"/>
      <w:color w:val="000000" w:themeColor="text1"/>
    </w:rPr>
    <w:tblPr>
      <w:tblStyleRowBandSize w:val="1"/>
      <w:tblStyleColBandSize w:val="1"/>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style>
  <w:style w:type="table" w:styleId="ColorfulGrid-Accent3">
    <w:name w:val="Colorful Grid Accent 3"/>
    <w:basedOn w:val="TableNormal"/>
    <w:uiPriority w:val="73"/>
    <w:rsid w:val="003E3722"/>
    <w:rPr>
      <w:rFonts w:ascii="Verdana" w:hAnsi="Verdana"/>
      <w:color w:val="000000" w:themeColor="text1"/>
    </w:rPr>
    <w:tblPr>
      <w:tblStyleRowBandSize w:val="1"/>
      <w:tblStyleColBandSize w:val="1"/>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style>
  <w:style w:type="table" w:styleId="ColorfulGrid-Accent4">
    <w:name w:val="Colorful Grid Accent 4"/>
    <w:basedOn w:val="TableNormal"/>
    <w:uiPriority w:val="73"/>
    <w:rsid w:val="003E3722"/>
    <w:rPr>
      <w:rFonts w:ascii="Verdana" w:hAnsi="Verdana"/>
      <w:color w:val="000000" w:themeColor="text1"/>
    </w:rPr>
    <w:tblPr>
      <w:tblStyleRowBandSize w:val="1"/>
      <w:tblStyleColBandSize w:val="1"/>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style>
  <w:style w:type="table" w:styleId="ColorfulGrid-Accent5">
    <w:name w:val="Colorful Grid Accent 5"/>
    <w:basedOn w:val="TableNormal"/>
    <w:uiPriority w:val="73"/>
    <w:rsid w:val="003E3722"/>
    <w:rPr>
      <w:rFonts w:ascii="Verdana" w:hAnsi="Verdana"/>
      <w:color w:val="000000" w:themeColor="text1"/>
    </w:rPr>
    <w:tblPr>
      <w:tblStyleRowBandSize w:val="1"/>
      <w:tblStyleColBandSize w:val="1"/>
    </w:tblPr>
    <w:tcPr>
      <w:shd w:val="clear" w:color="auto" w:fill="DEEAF6" w:themeFill="accent5" w:themeFillTint="33"/>
    </w:tcPr>
    <w:tblStylePr w:type="firstRow">
      <w:rPr>
        <w:b/>
        <w:bCs/>
      </w:rPr>
      <w:tblPr/>
      <w:tcPr>
        <w:shd w:val="clear" w:color="auto" w:fill="BDD6EE" w:themeFill="accent5" w:themeFillTint="66"/>
      </w:tcPr>
    </w:tblStylePr>
    <w:tblStylePr w:type="lastRow">
      <w:rPr>
        <w:b/>
        <w:bCs/>
        <w:color w:val="000000" w:themeColor="text1"/>
      </w:rPr>
      <w:tblPr/>
      <w:tcPr>
        <w:shd w:val="clear" w:color="auto" w:fill="BDD6EE" w:themeFill="accent5" w:themeFillTint="66"/>
      </w:tcPr>
    </w:tblStylePr>
    <w:tblStylePr w:type="firstCol">
      <w:rPr>
        <w:color w:val="FFFFFF" w:themeColor="background1"/>
      </w:rPr>
      <w:tblPr/>
      <w:tcPr>
        <w:shd w:val="clear" w:color="auto" w:fill="2E74B5" w:themeFill="accent5" w:themeFillShade="BF"/>
      </w:tcPr>
    </w:tblStylePr>
    <w:tblStylePr w:type="lastCol">
      <w:rPr>
        <w:color w:val="FFFFFF" w:themeColor="background1"/>
      </w:rPr>
      <w:tblPr/>
      <w:tcPr>
        <w:shd w:val="clear" w:color="auto" w:fill="2E74B5" w:themeFill="accent5" w:themeFillShade="BF"/>
      </w:tcPr>
    </w:tblStylePr>
  </w:style>
  <w:style w:type="table" w:styleId="ColorfulGrid-Accent6">
    <w:name w:val="Colorful Grid Accent 6"/>
    <w:basedOn w:val="TableNormal"/>
    <w:uiPriority w:val="73"/>
    <w:rsid w:val="003E3722"/>
    <w:rPr>
      <w:rFonts w:ascii="Verdana" w:hAnsi="Verdana"/>
      <w:color w:val="000000" w:themeColor="text1"/>
    </w:rPr>
    <w:tblPr>
      <w:tblStyleRowBandSize w:val="1"/>
      <w:tblStyleColBandSize w:val="1"/>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style>
  <w:style w:type="paragraph" w:styleId="EnvelopeAddress">
    <w:name w:val="envelope address"/>
    <w:basedOn w:val="Normal"/>
    <w:uiPriority w:val="99"/>
    <w:semiHidden/>
    <w:rsid w:val="003E3722"/>
    <w:pPr>
      <w:framePr w:w="7920" w:h="1980" w:hRule="exact" w:hSpace="180" w:wrap="auto" w:hAnchor="page" w:xAlign="center" w:yAlign="bottom"/>
      <w:spacing w:after="0" w:line="240" w:lineRule="auto"/>
      <w:ind w:left="2880"/>
    </w:pPr>
    <w:rPr>
      <w:rFonts w:eastAsiaTheme="majorEastAsia" w:cstheme="majorBidi"/>
      <w:szCs w:val="24"/>
    </w:rPr>
  </w:style>
  <w:style w:type="paragraph" w:styleId="EnvelopeReturn">
    <w:name w:val="envelope return"/>
    <w:basedOn w:val="Normal"/>
    <w:uiPriority w:val="99"/>
    <w:semiHidden/>
    <w:rsid w:val="003E3722"/>
    <w:pPr>
      <w:spacing w:after="0" w:line="240" w:lineRule="auto"/>
    </w:pPr>
    <w:rPr>
      <w:rFonts w:eastAsiaTheme="majorEastAsia" w:cstheme="majorBidi"/>
      <w:sz w:val="18"/>
      <w:szCs w:val="20"/>
    </w:rPr>
  </w:style>
  <w:style w:type="paragraph" w:styleId="Footer">
    <w:name w:val="footer"/>
    <w:basedOn w:val="Normal"/>
    <w:link w:val="FooterChar"/>
    <w:uiPriority w:val="99"/>
    <w:rsid w:val="003E3722"/>
    <w:pPr>
      <w:tabs>
        <w:tab w:val="center" w:pos="4513"/>
        <w:tab w:val="right" w:pos="9026"/>
      </w:tabs>
      <w:spacing w:after="0" w:line="240" w:lineRule="auto"/>
    </w:pPr>
    <w:rPr>
      <w:sz w:val="18"/>
    </w:rPr>
  </w:style>
  <w:style w:type="character" w:customStyle="1" w:styleId="FooterChar">
    <w:name w:val="Footer Char"/>
    <w:basedOn w:val="DefaultParagraphFont"/>
    <w:link w:val="Footer"/>
    <w:uiPriority w:val="99"/>
    <w:rsid w:val="003E3722"/>
    <w:rPr>
      <w:rFonts w:ascii="Verdana" w:hAnsi="Verdana" w:cs="Arial"/>
      <w:sz w:val="18"/>
      <w:szCs w:val="22"/>
    </w:rPr>
  </w:style>
  <w:style w:type="paragraph" w:styleId="FootnoteText">
    <w:name w:val="footnote text"/>
    <w:basedOn w:val="Normal"/>
    <w:link w:val="FootnoteTextChar"/>
    <w:uiPriority w:val="99"/>
    <w:semiHidden/>
    <w:rsid w:val="003E3722"/>
    <w:pPr>
      <w:spacing w:after="0" w:line="240" w:lineRule="auto"/>
    </w:pPr>
    <w:rPr>
      <w:sz w:val="18"/>
      <w:szCs w:val="20"/>
    </w:rPr>
  </w:style>
  <w:style w:type="character" w:customStyle="1" w:styleId="FootnoteTextChar">
    <w:name w:val="Footnote Text Char"/>
    <w:basedOn w:val="DefaultParagraphFont"/>
    <w:link w:val="FootnoteText"/>
    <w:uiPriority w:val="99"/>
    <w:semiHidden/>
    <w:rsid w:val="003E3722"/>
    <w:rPr>
      <w:rFonts w:ascii="Verdana" w:hAnsi="Verdana" w:cs="Arial"/>
      <w:sz w:val="18"/>
    </w:rPr>
  </w:style>
  <w:style w:type="paragraph" w:styleId="Index1">
    <w:name w:val="index 1"/>
    <w:basedOn w:val="Normal"/>
    <w:next w:val="Normal"/>
    <w:autoRedefine/>
    <w:uiPriority w:val="99"/>
    <w:semiHidden/>
    <w:rsid w:val="003E3722"/>
    <w:pPr>
      <w:spacing w:after="0" w:line="240" w:lineRule="auto"/>
      <w:ind w:left="200" w:hanging="200"/>
    </w:pPr>
  </w:style>
  <w:style w:type="paragraph" w:styleId="IndexHeading">
    <w:name w:val="index heading"/>
    <w:basedOn w:val="Normal"/>
    <w:next w:val="Index1"/>
    <w:uiPriority w:val="99"/>
    <w:semiHidden/>
    <w:rsid w:val="003E3722"/>
    <w:rPr>
      <w:rFonts w:eastAsiaTheme="majorEastAsia" w:cstheme="majorBidi"/>
      <w:b/>
      <w:bCs/>
      <w:sz w:val="18"/>
    </w:rPr>
  </w:style>
  <w:style w:type="paragraph" w:styleId="MessageHeader">
    <w:name w:val="Message Header"/>
    <w:basedOn w:val="Normal"/>
    <w:link w:val="MessageHeaderChar"/>
    <w:uiPriority w:val="99"/>
    <w:semiHidden/>
    <w:rsid w:val="003E3722"/>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eastAsiaTheme="majorEastAsia" w:cstheme="majorBidi"/>
      <w:szCs w:val="24"/>
    </w:rPr>
  </w:style>
  <w:style w:type="character" w:customStyle="1" w:styleId="MessageHeaderChar">
    <w:name w:val="Message Header Char"/>
    <w:basedOn w:val="DefaultParagraphFont"/>
    <w:link w:val="MessageHeader"/>
    <w:uiPriority w:val="99"/>
    <w:semiHidden/>
    <w:rsid w:val="003E3722"/>
    <w:rPr>
      <w:rFonts w:ascii="Verdana" w:eastAsiaTheme="majorEastAsia" w:hAnsi="Verdana" w:cstheme="majorBidi"/>
      <w:sz w:val="22"/>
      <w:szCs w:val="24"/>
      <w:shd w:val="pct20" w:color="auto" w:fill="auto"/>
    </w:rPr>
  </w:style>
  <w:style w:type="paragraph" w:styleId="NormalWeb">
    <w:name w:val="Normal (Web)"/>
    <w:basedOn w:val="Normal"/>
    <w:uiPriority w:val="99"/>
    <w:semiHidden/>
    <w:rsid w:val="003E3722"/>
    <w:rPr>
      <w:rFonts w:cs="Times New Roman"/>
      <w:szCs w:val="24"/>
    </w:rPr>
  </w:style>
  <w:style w:type="paragraph" w:styleId="PlainText">
    <w:name w:val="Plain Text"/>
    <w:basedOn w:val="Normal"/>
    <w:link w:val="PlainTextChar"/>
    <w:uiPriority w:val="99"/>
    <w:semiHidden/>
    <w:rsid w:val="003E3722"/>
    <w:pPr>
      <w:spacing w:after="0" w:line="240" w:lineRule="auto"/>
    </w:pPr>
    <w:rPr>
      <w:rFonts w:cs="Consolas"/>
      <w:szCs w:val="21"/>
    </w:rPr>
  </w:style>
  <w:style w:type="character" w:customStyle="1" w:styleId="PlainTextChar">
    <w:name w:val="Plain Text Char"/>
    <w:basedOn w:val="DefaultParagraphFont"/>
    <w:link w:val="PlainText"/>
    <w:uiPriority w:val="99"/>
    <w:semiHidden/>
    <w:rsid w:val="003E3722"/>
    <w:rPr>
      <w:rFonts w:ascii="Verdana" w:hAnsi="Verdana" w:cs="Consolas"/>
      <w:szCs w:val="21"/>
    </w:rPr>
  </w:style>
  <w:style w:type="table" w:styleId="Table3Deffects1">
    <w:name w:val="Table 3D effects 1"/>
    <w:basedOn w:val="TableNormal"/>
    <w:uiPriority w:val="99"/>
    <w:semiHidden/>
    <w:unhideWhenUsed/>
    <w:rsid w:val="003E3722"/>
    <w:pPr>
      <w:spacing w:after="120" w:line="288" w:lineRule="auto"/>
    </w:pPr>
    <w:rPr>
      <w:rFonts w:ascii="Verdana" w:hAnsi="Verdana"/>
      <w:sz w:val="18"/>
    </w:r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3E3722"/>
    <w:pPr>
      <w:spacing w:after="120" w:line="288" w:lineRule="auto"/>
    </w:pPr>
    <w:rPr>
      <w:rFonts w:ascii="Verdana" w:hAnsi="Verdana"/>
      <w:sz w:val="18"/>
    </w:r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3E3722"/>
    <w:pPr>
      <w:spacing w:after="120" w:line="288" w:lineRule="auto"/>
    </w:pPr>
    <w:rPr>
      <w:rFonts w:ascii="Verdana" w:hAnsi="Verdana"/>
      <w:sz w:val="18"/>
    </w:r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3E3722"/>
    <w:pPr>
      <w:spacing w:after="120" w:line="288" w:lineRule="auto"/>
    </w:pPr>
    <w:rPr>
      <w:rFonts w:ascii="Verdana" w:hAnsi="Verdana"/>
      <w:sz w:val="18"/>
    </w:r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3E3722"/>
    <w:pPr>
      <w:spacing w:after="120" w:line="288" w:lineRule="auto"/>
    </w:pPr>
    <w:rPr>
      <w:rFonts w:ascii="Verdana" w:hAnsi="Verdana"/>
      <w:color w:val="000080"/>
      <w:sz w:val="18"/>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3E3722"/>
    <w:pPr>
      <w:spacing w:after="120" w:line="288" w:lineRule="auto"/>
    </w:pPr>
    <w:rPr>
      <w:rFonts w:ascii="Verdana" w:hAnsi="Verdana"/>
      <w:sz w:val="18"/>
    </w:r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3E3722"/>
    <w:pPr>
      <w:spacing w:after="120" w:line="288" w:lineRule="auto"/>
    </w:pPr>
    <w:rPr>
      <w:rFonts w:ascii="Verdana" w:hAnsi="Verdana"/>
      <w:color w:val="FFFFFF"/>
      <w:sz w:val="18"/>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3E3722"/>
    <w:pPr>
      <w:spacing w:after="120" w:line="288" w:lineRule="auto"/>
    </w:pPr>
    <w:rPr>
      <w:rFonts w:ascii="Verdana" w:hAnsi="Verdana"/>
      <w:sz w:val="18"/>
    </w:r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3E3722"/>
    <w:pPr>
      <w:spacing w:after="120" w:line="288" w:lineRule="auto"/>
    </w:pPr>
    <w:rPr>
      <w:rFonts w:ascii="Verdana" w:hAnsi="Verdana"/>
      <w:sz w:val="18"/>
    </w:rPr>
    <w:tblPr/>
    <w:tblStylePr w:type="nwCell">
      <w:rPr>
        <w:b/>
        <w:bCs/>
        <w:color w:val="FFFFFF"/>
      </w:rPr>
    </w:tblStylePr>
  </w:style>
  <w:style w:type="table" w:styleId="TableColumns1">
    <w:name w:val="Table Columns 1"/>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3E3722"/>
    <w:pPr>
      <w:spacing w:after="120" w:line="288" w:lineRule="auto"/>
    </w:pPr>
    <w:rPr>
      <w:rFonts w:ascii="Verdana" w:hAnsi="Verdana"/>
      <w:b/>
      <w:bCs/>
      <w:sz w:val="18"/>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3E3722"/>
    <w:pPr>
      <w:spacing w:after="120" w:line="288" w:lineRule="auto"/>
    </w:pPr>
    <w:rPr>
      <w:rFonts w:ascii="Verdana" w:hAnsi="Verdana"/>
      <w:sz w:val="18"/>
    </w:rPr>
    <w:tblPr>
      <w:tblStyleColBandSize w:val="1"/>
    </w:tblPr>
    <w:tcPr>
      <w:shd w:val="pct50" w:color="00808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3E3722"/>
    <w:pPr>
      <w:spacing w:after="120" w:line="288" w:lineRule="auto"/>
    </w:pPr>
    <w:rPr>
      <w:rFonts w:ascii="Verdana" w:hAnsi="Verdana"/>
      <w:sz w:val="18"/>
    </w:rPr>
    <w:tblPr>
      <w:tblStyleColBandSize w:val="1"/>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3E3722"/>
    <w:pPr>
      <w:spacing w:after="120" w:line="288" w:lineRule="auto"/>
    </w:pPr>
    <w:rPr>
      <w:rFonts w:ascii="Verdana" w:hAnsi="Verdana"/>
      <w:sz w:val="18"/>
    </w:r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caps/>
        <w:color w:val="auto"/>
      </w:rPr>
    </w:tblStylePr>
  </w:style>
  <w:style w:type="table" w:styleId="TableGrid1">
    <w:name w:val="Table Grid 1"/>
    <w:basedOn w:val="TableNormal"/>
    <w:uiPriority w:val="99"/>
    <w:semiHidden/>
    <w:unhideWhenUsed/>
    <w:rsid w:val="003E3722"/>
    <w:pPr>
      <w:spacing w:after="120" w:line="288" w:lineRule="auto"/>
    </w:pPr>
    <w:rPr>
      <w:rFonts w:ascii="Verdana" w:hAnsi="Verdana"/>
      <w:sz w:val="18"/>
    </w:rPr>
    <w:tblPr/>
    <w:tcPr>
      <w:shd w:val="clear" w:color="auto" w:fill="auto"/>
    </w:tcPr>
    <w:tblStylePr w:type="lastRow">
      <w:rPr>
        <w:i/>
        <w:iCs/>
      </w:rPr>
      <w:tblPr/>
      <w:tcPr>
        <w:tcBorders>
          <w:tl2br w:val="none" w:sz="0" w:space="0" w:color="auto"/>
          <w:tr2bl w:val="none" w:sz="0" w:space="0" w:color="auto"/>
        </w:tcBorders>
      </w:tcPr>
    </w:tblStylePr>
    <w:tblStylePr w:type="lastCol">
      <w:rPr>
        <w:i/>
        <w:iCs/>
      </w:rPr>
    </w:tblStylePr>
  </w:style>
  <w:style w:type="table" w:styleId="TableGrid2">
    <w:name w:val="Table Grid 2"/>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StylePr>
  </w:style>
  <w:style w:type="table" w:styleId="TableGrid5">
    <w:name w:val="Table Grid 5"/>
    <w:basedOn w:val="TableNormal"/>
    <w:uiPriority w:val="99"/>
    <w:semiHidden/>
    <w:unhideWhenUsed/>
    <w:rsid w:val="003E3722"/>
    <w:pPr>
      <w:spacing w:after="120" w:line="288" w:lineRule="auto"/>
    </w:pPr>
    <w:rPr>
      <w:rFonts w:ascii="Verdana" w:hAnsi="Verdana"/>
      <w:sz w:val="18"/>
    </w:r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3E3722"/>
    <w:pPr>
      <w:spacing w:after="120" w:line="288" w:lineRule="auto"/>
    </w:pPr>
    <w:rPr>
      <w:rFonts w:ascii="Verdana" w:hAnsi="Verdana"/>
      <w:sz w:val="18"/>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3E3722"/>
    <w:pPr>
      <w:spacing w:after="120" w:line="288" w:lineRule="auto"/>
    </w:pPr>
    <w:rPr>
      <w:rFonts w:ascii="Verdana" w:hAnsi="Verdana"/>
      <w:b/>
      <w:bCs/>
      <w:sz w:val="18"/>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3E3722"/>
    <w:pPr>
      <w:spacing w:after="120" w:line="288" w:lineRule="auto"/>
    </w:pPr>
    <w:rPr>
      <w:rFonts w:ascii="Verdana" w:hAnsi="Verdana"/>
      <w:sz w:val="18"/>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rsid w:val="003E3722"/>
    <w:pPr>
      <w:spacing w:before="120"/>
    </w:pPr>
    <w:rPr>
      <w:rFonts w:eastAsiaTheme="majorEastAsia" w:cstheme="majorBidi"/>
      <w:b/>
      <w:bCs/>
      <w:szCs w:val="24"/>
    </w:rPr>
  </w:style>
  <w:style w:type="character" w:customStyle="1" w:styleId="Heading6Char">
    <w:name w:val="Heading 6 Char"/>
    <w:basedOn w:val="DefaultParagraphFont"/>
    <w:link w:val="Heading6"/>
    <w:uiPriority w:val="9"/>
    <w:semiHidden/>
    <w:rsid w:val="007F3ACD"/>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7F3ACD"/>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7F3ACD"/>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7F3ACD"/>
    <w:rPr>
      <w:rFonts w:asciiTheme="majorHAnsi" w:eastAsiaTheme="majorEastAsia" w:hAnsiTheme="majorHAnsi" w:cstheme="majorBidi"/>
      <w:i/>
      <w:iCs/>
      <w:color w:val="272727" w:themeColor="text1" w:themeTint="D8"/>
      <w:sz w:val="21"/>
      <w:szCs w:val="21"/>
    </w:rPr>
  </w:style>
  <w:style w:type="character" w:styleId="HTMLKeyboard">
    <w:name w:val="HTML Keyboard"/>
    <w:basedOn w:val="DefaultParagraphFont"/>
    <w:uiPriority w:val="99"/>
    <w:semiHidden/>
    <w:rsid w:val="007F3ACD"/>
    <w:rPr>
      <w:rFonts w:ascii="Verdana" w:hAnsi="Verdana" w:cs="Consolas"/>
      <w:sz w:val="20"/>
      <w:szCs w:val="20"/>
    </w:rPr>
  </w:style>
  <w:style w:type="paragraph" w:styleId="HTMLPreformatted">
    <w:name w:val="HTML Preformatted"/>
    <w:basedOn w:val="Normal"/>
    <w:link w:val="HTMLPreformattedChar"/>
    <w:uiPriority w:val="99"/>
    <w:semiHidden/>
    <w:rsid w:val="007F3ACD"/>
    <w:pPr>
      <w:spacing w:after="0" w:line="240" w:lineRule="auto"/>
    </w:pPr>
    <w:rPr>
      <w:rFonts w:cs="Consolas"/>
      <w:szCs w:val="20"/>
    </w:rPr>
  </w:style>
  <w:style w:type="character" w:customStyle="1" w:styleId="HTMLPreformattedChar">
    <w:name w:val="HTML Preformatted Char"/>
    <w:basedOn w:val="DefaultParagraphFont"/>
    <w:link w:val="HTMLPreformatted"/>
    <w:uiPriority w:val="99"/>
    <w:semiHidden/>
    <w:rsid w:val="007F3ACD"/>
    <w:rPr>
      <w:rFonts w:ascii="Verdana" w:hAnsi="Verdana" w:cs="Consolas"/>
    </w:rPr>
  </w:style>
  <w:style w:type="character" w:styleId="HTMLSample">
    <w:name w:val="HTML Sample"/>
    <w:basedOn w:val="DefaultParagraphFont"/>
    <w:uiPriority w:val="99"/>
    <w:semiHidden/>
    <w:rsid w:val="007F3ACD"/>
    <w:rPr>
      <w:rFonts w:ascii="Verdana" w:hAnsi="Verdana" w:cs="Consolas"/>
      <w:sz w:val="24"/>
      <w:szCs w:val="24"/>
    </w:rPr>
  </w:style>
  <w:style w:type="character" w:styleId="HTMLTypewriter">
    <w:name w:val="HTML Typewriter"/>
    <w:basedOn w:val="DefaultParagraphFont"/>
    <w:uiPriority w:val="99"/>
    <w:semiHidden/>
    <w:rsid w:val="007F3ACD"/>
    <w:rPr>
      <w:rFonts w:ascii="Verdana" w:hAnsi="Verdana" w:cs="Consolas"/>
      <w:sz w:val="20"/>
      <w:szCs w:val="20"/>
    </w:rPr>
  </w:style>
  <w:style w:type="paragraph" w:styleId="MacroText">
    <w:name w:val="macro"/>
    <w:link w:val="MacroTextChar"/>
    <w:uiPriority w:val="99"/>
    <w:semiHidden/>
    <w:rsid w:val="007F3ACD"/>
    <w:pPr>
      <w:tabs>
        <w:tab w:val="left" w:pos="480"/>
        <w:tab w:val="left" w:pos="960"/>
        <w:tab w:val="left" w:pos="1440"/>
        <w:tab w:val="left" w:pos="1920"/>
        <w:tab w:val="left" w:pos="2400"/>
        <w:tab w:val="left" w:pos="2880"/>
        <w:tab w:val="left" w:pos="3360"/>
        <w:tab w:val="left" w:pos="3840"/>
        <w:tab w:val="left" w:pos="4320"/>
      </w:tabs>
      <w:spacing w:line="288" w:lineRule="auto"/>
    </w:pPr>
    <w:rPr>
      <w:rFonts w:ascii="Verdana" w:hAnsi="Verdana" w:cs="Consolas"/>
    </w:rPr>
  </w:style>
  <w:style w:type="character" w:customStyle="1" w:styleId="MacroTextChar">
    <w:name w:val="Macro Text Char"/>
    <w:basedOn w:val="DefaultParagraphFont"/>
    <w:link w:val="MacroText"/>
    <w:uiPriority w:val="99"/>
    <w:semiHidden/>
    <w:rsid w:val="007F3ACD"/>
    <w:rPr>
      <w:rFonts w:ascii="Verdana" w:hAnsi="Verdana" w:cs="Consolas"/>
    </w:rPr>
  </w:style>
  <w:style w:type="paragraph" w:styleId="Header">
    <w:name w:val="header"/>
    <w:basedOn w:val="Normal"/>
    <w:link w:val="HeaderChar"/>
    <w:uiPriority w:val="99"/>
    <w:unhideWhenUsed/>
    <w:rsid w:val="009357ED"/>
    <w:pPr>
      <w:tabs>
        <w:tab w:val="center" w:pos="4513"/>
        <w:tab w:val="right" w:pos="9026"/>
      </w:tabs>
      <w:spacing w:after="0" w:line="240" w:lineRule="auto"/>
    </w:pPr>
  </w:style>
  <w:style w:type="character" w:customStyle="1" w:styleId="HeaderChar">
    <w:name w:val="Header Char"/>
    <w:basedOn w:val="DefaultParagraphFont"/>
    <w:link w:val="Header"/>
    <w:uiPriority w:val="99"/>
    <w:rsid w:val="009357ED"/>
  </w:style>
  <w:style w:type="paragraph" w:styleId="CommentSubject">
    <w:name w:val="annotation subject"/>
    <w:basedOn w:val="CommentText"/>
    <w:next w:val="CommentText"/>
    <w:link w:val="CommentSubjectChar"/>
    <w:uiPriority w:val="99"/>
    <w:semiHidden/>
    <w:unhideWhenUsed/>
    <w:rsid w:val="006F3E61"/>
    <w:rPr>
      <w:b/>
      <w:bCs/>
      <w:sz w:val="20"/>
    </w:rPr>
  </w:style>
  <w:style w:type="character" w:customStyle="1" w:styleId="CommentSubjectChar">
    <w:name w:val="Comment Subject Char"/>
    <w:basedOn w:val="CommentTextChar"/>
    <w:link w:val="CommentSubject"/>
    <w:uiPriority w:val="99"/>
    <w:semiHidden/>
    <w:rsid w:val="006F3E61"/>
    <w:rPr>
      <w:rFonts w:ascii="Verdana" w:hAnsi="Verdana" w:cs="Arial"/>
      <w:b/>
      <w:bCs/>
      <w:sz w:val="20"/>
      <w:szCs w:val="20"/>
    </w:rPr>
  </w:style>
  <w:style w:type="paragraph" w:styleId="Revision">
    <w:name w:val="Revision"/>
    <w:hidden/>
    <w:uiPriority w:val="99"/>
    <w:semiHidden/>
    <w:rsid w:val="007631D9"/>
    <w:pPr>
      <w:spacing w:after="0" w:line="240" w:lineRule="auto"/>
    </w:pPr>
    <w:rPr>
      <w:sz w:val="24"/>
    </w:rPr>
  </w:style>
  <w:style w:type="paragraph" w:customStyle="1" w:styleId="subtext">
    <w:name w:val="subtext"/>
    <w:basedOn w:val="Normal"/>
    <w:link w:val="subtextChar"/>
    <w:qFormat/>
    <w:rsid w:val="005C0C81"/>
    <w:pPr>
      <w:spacing w:before="120" w:line="288" w:lineRule="auto"/>
      <w:ind w:left="-142"/>
    </w:pPr>
    <w:rPr>
      <w:rFonts w:eastAsia="Calibri" w:cs="Arial"/>
      <w:b/>
      <w:bCs/>
      <w:sz w:val="16"/>
      <w:szCs w:val="16"/>
      <w:lang w:val="en-GB"/>
    </w:rPr>
  </w:style>
  <w:style w:type="character" w:customStyle="1" w:styleId="subtextChar">
    <w:name w:val="subtext Char"/>
    <w:basedOn w:val="DefaultParagraphFont"/>
    <w:link w:val="subtext"/>
    <w:rsid w:val="005C0C81"/>
    <w:rPr>
      <w:rFonts w:ascii="Verdana" w:eastAsia="Calibri" w:hAnsi="Verdana" w:cs="Arial"/>
      <w:b/>
      <w:bCs/>
      <w:sz w:val="16"/>
      <w:szCs w:val="16"/>
      <w:lang w:val="en-GB"/>
    </w:rPr>
  </w:style>
  <w:style w:type="character" w:customStyle="1" w:styleId="ListParagraphChar">
    <w:name w:val="List Paragraph Char"/>
    <w:aliases w:val="Bullet List Char,Rec para Char,Dot pt Char,F5 List Paragraph Char,List Paragraph1 Char,No Spacing1 Char,List Paragraph Char Char Char Char,Indicator Text Char,Numbered Para 1 Char,Colorful List - Accent 11 Char,Bullet 1 Char,L Char"/>
    <w:basedOn w:val="DefaultParagraphFont"/>
    <w:link w:val="ListParagraph"/>
    <w:uiPriority w:val="34"/>
    <w:locked/>
    <w:rsid w:val="005C0C81"/>
    <w:rPr>
      <w:rFonts w:ascii="Verdana" w:hAnsi="Verdana"/>
      <w:lang w:val="en-GB"/>
    </w:rPr>
  </w:style>
  <w:style w:type="paragraph" w:styleId="ListBullet">
    <w:name w:val="List Bullet"/>
    <w:basedOn w:val="Normal"/>
    <w:uiPriority w:val="99"/>
    <w:qFormat/>
    <w:rsid w:val="005C0C81"/>
    <w:pPr>
      <w:tabs>
        <w:tab w:val="num" w:pos="360"/>
      </w:tabs>
      <w:spacing w:line="288" w:lineRule="auto"/>
      <w:ind w:left="360" w:hanging="360"/>
      <w:contextualSpacing/>
    </w:pPr>
    <w:rPr>
      <w:rFonts w:eastAsia="Calibri" w:cs="Arial"/>
      <w:sz w:val="20"/>
      <w:lang w:val="en-GB"/>
    </w:rPr>
  </w:style>
  <w:style w:type="paragraph" w:customStyle="1" w:styleId="Bullet1">
    <w:name w:val="Bullet1"/>
    <w:basedOn w:val="Normal"/>
    <w:qFormat/>
    <w:rsid w:val="005C0C81"/>
    <w:pPr>
      <w:tabs>
        <w:tab w:val="left" w:pos="454"/>
      </w:tabs>
      <w:suppressAutoHyphens/>
      <w:autoSpaceDE w:val="0"/>
      <w:autoSpaceDN w:val="0"/>
      <w:adjustRightInd w:val="0"/>
      <w:spacing w:line="288" w:lineRule="auto"/>
      <w:ind w:left="1146" w:hanging="360"/>
      <w:textAlignment w:val="center"/>
    </w:pPr>
    <w:rPr>
      <w:rFonts w:eastAsia="Times New Roman" w:cs="Arial"/>
      <w:kern w:val="28"/>
      <w:sz w:val="20"/>
      <w:szCs w:val="20"/>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37706">
      <w:bodyDiv w:val="1"/>
      <w:marLeft w:val="0"/>
      <w:marRight w:val="0"/>
      <w:marTop w:val="0"/>
      <w:marBottom w:val="0"/>
      <w:divBdr>
        <w:top w:val="none" w:sz="0" w:space="0" w:color="auto"/>
        <w:left w:val="none" w:sz="0" w:space="0" w:color="auto"/>
        <w:bottom w:val="none" w:sz="0" w:space="0" w:color="auto"/>
        <w:right w:val="none" w:sz="0" w:space="0" w:color="auto"/>
      </w:divBdr>
    </w:div>
    <w:div w:id="312760071">
      <w:bodyDiv w:val="1"/>
      <w:marLeft w:val="0"/>
      <w:marRight w:val="0"/>
      <w:marTop w:val="0"/>
      <w:marBottom w:val="0"/>
      <w:divBdr>
        <w:top w:val="none" w:sz="0" w:space="0" w:color="auto"/>
        <w:left w:val="none" w:sz="0" w:space="0" w:color="auto"/>
        <w:bottom w:val="none" w:sz="0" w:space="0" w:color="auto"/>
        <w:right w:val="none" w:sz="0" w:space="0" w:color="auto"/>
      </w:divBdr>
      <w:divsChild>
        <w:div w:id="70585266">
          <w:marLeft w:val="0"/>
          <w:marRight w:val="0"/>
          <w:marTop w:val="0"/>
          <w:marBottom w:val="0"/>
          <w:divBdr>
            <w:top w:val="none" w:sz="0" w:space="0" w:color="auto"/>
            <w:left w:val="none" w:sz="0" w:space="0" w:color="auto"/>
            <w:bottom w:val="none" w:sz="0" w:space="0" w:color="auto"/>
            <w:right w:val="none" w:sz="0" w:space="0" w:color="auto"/>
          </w:divBdr>
        </w:div>
        <w:div w:id="865559387">
          <w:marLeft w:val="0"/>
          <w:marRight w:val="0"/>
          <w:marTop w:val="0"/>
          <w:marBottom w:val="0"/>
          <w:divBdr>
            <w:top w:val="none" w:sz="0" w:space="0" w:color="auto"/>
            <w:left w:val="none" w:sz="0" w:space="0" w:color="auto"/>
            <w:bottom w:val="none" w:sz="0" w:space="0" w:color="auto"/>
            <w:right w:val="none" w:sz="0" w:space="0" w:color="auto"/>
          </w:divBdr>
        </w:div>
        <w:div w:id="972097430">
          <w:marLeft w:val="0"/>
          <w:marRight w:val="0"/>
          <w:marTop w:val="0"/>
          <w:marBottom w:val="0"/>
          <w:divBdr>
            <w:top w:val="none" w:sz="0" w:space="0" w:color="auto"/>
            <w:left w:val="none" w:sz="0" w:space="0" w:color="auto"/>
            <w:bottom w:val="none" w:sz="0" w:space="0" w:color="auto"/>
            <w:right w:val="none" w:sz="0" w:space="0" w:color="auto"/>
          </w:divBdr>
        </w:div>
        <w:div w:id="1964770881">
          <w:marLeft w:val="0"/>
          <w:marRight w:val="0"/>
          <w:marTop w:val="0"/>
          <w:marBottom w:val="0"/>
          <w:divBdr>
            <w:top w:val="none" w:sz="0" w:space="0" w:color="auto"/>
            <w:left w:val="none" w:sz="0" w:space="0" w:color="auto"/>
            <w:bottom w:val="none" w:sz="0" w:space="0" w:color="auto"/>
            <w:right w:val="none" w:sz="0" w:space="0" w:color="auto"/>
          </w:divBdr>
        </w:div>
      </w:divsChild>
    </w:div>
    <w:div w:id="410546183">
      <w:bodyDiv w:val="1"/>
      <w:marLeft w:val="0"/>
      <w:marRight w:val="0"/>
      <w:marTop w:val="0"/>
      <w:marBottom w:val="0"/>
      <w:divBdr>
        <w:top w:val="none" w:sz="0" w:space="0" w:color="auto"/>
        <w:left w:val="none" w:sz="0" w:space="0" w:color="auto"/>
        <w:bottom w:val="none" w:sz="0" w:space="0" w:color="auto"/>
        <w:right w:val="none" w:sz="0" w:space="0" w:color="auto"/>
      </w:divBdr>
      <w:divsChild>
        <w:div w:id="608582757">
          <w:marLeft w:val="0"/>
          <w:marRight w:val="0"/>
          <w:marTop w:val="0"/>
          <w:marBottom w:val="0"/>
          <w:divBdr>
            <w:top w:val="none" w:sz="0" w:space="0" w:color="auto"/>
            <w:left w:val="none" w:sz="0" w:space="0" w:color="auto"/>
            <w:bottom w:val="none" w:sz="0" w:space="0" w:color="auto"/>
            <w:right w:val="none" w:sz="0" w:space="0" w:color="auto"/>
          </w:divBdr>
        </w:div>
      </w:divsChild>
    </w:div>
    <w:div w:id="723414004">
      <w:bodyDiv w:val="1"/>
      <w:marLeft w:val="0"/>
      <w:marRight w:val="0"/>
      <w:marTop w:val="0"/>
      <w:marBottom w:val="0"/>
      <w:divBdr>
        <w:top w:val="none" w:sz="0" w:space="0" w:color="auto"/>
        <w:left w:val="none" w:sz="0" w:space="0" w:color="auto"/>
        <w:bottom w:val="none" w:sz="0" w:space="0" w:color="auto"/>
        <w:right w:val="none" w:sz="0" w:space="0" w:color="auto"/>
      </w:divBdr>
    </w:div>
    <w:div w:id="912007505">
      <w:bodyDiv w:val="1"/>
      <w:marLeft w:val="0"/>
      <w:marRight w:val="0"/>
      <w:marTop w:val="0"/>
      <w:marBottom w:val="0"/>
      <w:divBdr>
        <w:top w:val="none" w:sz="0" w:space="0" w:color="auto"/>
        <w:left w:val="none" w:sz="0" w:space="0" w:color="auto"/>
        <w:bottom w:val="none" w:sz="0" w:space="0" w:color="auto"/>
        <w:right w:val="none" w:sz="0" w:space="0" w:color="auto"/>
      </w:divBdr>
      <w:divsChild>
        <w:div w:id="892423588">
          <w:marLeft w:val="0"/>
          <w:marRight w:val="0"/>
          <w:marTop w:val="0"/>
          <w:marBottom w:val="0"/>
          <w:divBdr>
            <w:top w:val="none" w:sz="0" w:space="0" w:color="auto"/>
            <w:left w:val="none" w:sz="0" w:space="0" w:color="auto"/>
            <w:bottom w:val="none" w:sz="0" w:space="0" w:color="auto"/>
            <w:right w:val="none" w:sz="0" w:space="0" w:color="auto"/>
          </w:divBdr>
        </w:div>
      </w:divsChild>
    </w:div>
    <w:div w:id="1030762117">
      <w:bodyDiv w:val="1"/>
      <w:marLeft w:val="0"/>
      <w:marRight w:val="0"/>
      <w:marTop w:val="0"/>
      <w:marBottom w:val="0"/>
      <w:divBdr>
        <w:top w:val="none" w:sz="0" w:space="0" w:color="auto"/>
        <w:left w:val="none" w:sz="0" w:space="0" w:color="auto"/>
        <w:bottom w:val="none" w:sz="0" w:space="0" w:color="auto"/>
        <w:right w:val="none" w:sz="0" w:space="0" w:color="auto"/>
      </w:divBdr>
      <w:divsChild>
        <w:div w:id="1601251836">
          <w:marLeft w:val="0"/>
          <w:marRight w:val="0"/>
          <w:marTop w:val="0"/>
          <w:marBottom w:val="0"/>
          <w:divBdr>
            <w:top w:val="none" w:sz="0" w:space="0" w:color="auto"/>
            <w:left w:val="none" w:sz="0" w:space="0" w:color="auto"/>
            <w:bottom w:val="none" w:sz="0" w:space="0" w:color="auto"/>
            <w:right w:val="none" w:sz="0" w:space="0" w:color="auto"/>
          </w:divBdr>
        </w:div>
      </w:divsChild>
    </w:div>
    <w:div w:id="1248539112">
      <w:bodyDiv w:val="1"/>
      <w:marLeft w:val="0"/>
      <w:marRight w:val="0"/>
      <w:marTop w:val="0"/>
      <w:marBottom w:val="0"/>
      <w:divBdr>
        <w:top w:val="none" w:sz="0" w:space="0" w:color="auto"/>
        <w:left w:val="none" w:sz="0" w:space="0" w:color="auto"/>
        <w:bottom w:val="none" w:sz="0" w:space="0" w:color="auto"/>
        <w:right w:val="none" w:sz="0" w:space="0" w:color="auto"/>
      </w:divBdr>
    </w:div>
    <w:div w:id="1478917086">
      <w:bodyDiv w:val="1"/>
      <w:marLeft w:val="0"/>
      <w:marRight w:val="0"/>
      <w:marTop w:val="0"/>
      <w:marBottom w:val="0"/>
      <w:divBdr>
        <w:top w:val="none" w:sz="0" w:space="0" w:color="auto"/>
        <w:left w:val="none" w:sz="0" w:space="0" w:color="auto"/>
        <w:bottom w:val="none" w:sz="0" w:space="0" w:color="auto"/>
        <w:right w:val="none" w:sz="0" w:space="0" w:color="auto"/>
      </w:divBdr>
    </w:div>
    <w:div w:id="1757824090">
      <w:bodyDiv w:val="1"/>
      <w:marLeft w:val="0"/>
      <w:marRight w:val="0"/>
      <w:marTop w:val="0"/>
      <w:marBottom w:val="0"/>
      <w:divBdr>
        <w:top w:val="none" w:sz="0" w:space="0" w:color="auto"/>
        <w:left w:val="none" w:sz="0" w:space="0" w:color="auto"/>
        <w:bottom w:val="none" w:sz="0" w:space="0" w:color="auto"/>
        <w:right w:val="none" w:sz="0" w:space="0" w:color="auto"/>
      </w:divBdr>
    </w:div>
    <w:div w:id="1885869985">
      <w:bodyDiv w:val="1"/>
      <w:marLeft w:val="0"/>
      <w:marRight w:val="0"/>
      <w:marTop w:val="0"/>
      <w:marBottom w:val="0"/>
      <w:divBdr>
        <w:top w:val="none" w:sz="0" w:space="0" w:color="auto"/>
        <w:left w:val="none" w:sz="0" w:space="0" w:color="auto"/>
        <w:bottom w:val="none" w:sz="0" w:space="0" w:color="auto"/>
        <w:right w:val="none" w:sz="0" w:space="0" w:color="auto"/>
      </w:divBdr>
      <w:divsChild>
        <w:div w:id="74318832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MSD Document" ma:contentTypeID="0x01010014B2F14D4206874692704EA8BD97492F003C406A899A29B24AA1935B06DA2A4C13" ma:contentTypeVersion="3" ma:contentTypeDescription="Use this when saving your content. This is the organisation default content type." ma:contentTypeScope="" ma:versionID="48d353bed6ef8c4e9a0d3f9e96e230c2">
  <xsd:schema xmlns:xsd="http://www.w3.org/2001/XMLSchema" xmlns:xs="http://www.w3.org/2001/XMLSchema" xmlns:p="http://schemas.microsoft.com/office/2006/metadata/properties" xmlns:ns2="6ccc7ab2-8948-439c-8ace-62db9380935e" xmlns:ns3="24a4208d-6389-4ccf-93db-5bf6e7a6ca4d" xmlns:ns4="daa37e14-4436-47df-a808-9759da052115" targetNamespace="http://schemas.microsoft.com/office/2006/metadata/properties" ma:root="true" ma:fieldsID="acbe1ddb53e2d9aa9ce87a9bc134ce25" ns2:_="" ns3:_="" ns4:_="">
    <xsd:import namespace="6ccc7ab2-8948-439c-8ace-62db9380935e"/>
    <xsd:import namespace="24a4208d-6389-4ccf-93db-5bf6e7a6ca4d"/>
    <xsd:import namespace="daa37e14-4436-47df-a808-9759da052115"/>
    <xsd:element name="properties">
      <xsd:complexType>
        <xsd:sequence>
          <xsd:element name="documentManagement">
            <xsd:complexType>
              <xsd:all>
                <xsd:element ref="ns2:b1b07801cc1f48bc97eb71b42ffad3e3" minOccurs="0"/>
                <xsd:element ref="ns3:TaxCatchAll" minOccurs="0"/>
                <xsd:element ref="ns2:TaxCatchAllLabel" minOccurs="0"/>
                <xsd:element ref="ns2:n3e7d51dc9ed4717829e532813330b6f" minOccurs="0"/>
                <xsd:element ref="ns2:m9723a55395648e4be2eca5940cd18ad" minOccurs="0"/>
                <xsd:element ref="ns4:_dlc_DocId" minOccurs="0"/>
                <xsd:element ref="ns4:_dlc_DocIdUrl" minOccurs="0"/>
                <xsd:element ref="ns4:_dlc_DocIdPersistId" minOccurs="0"/>
                <xsd:element ref="ns4:i0f84bba906045b4af568ee102a52dcb"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cc7ab2-8948-439c-8ace-62db9380935e" elementFormDefault="qualified">
    <xsd:import namespace="http://schemas.microsoft.com/office/2006/documentManagement/types"/>
    <xsd:import namespace="http://schemas.microsoft.com/office/infopath/2007/PartnerControls"/>
    <xsd:element name="b1b07801cc1f48bc97eb71b42ffad3e3" ma:index="8" nillable="true" ma:displayName="DocumentType_0" ma:hidden="true" ma:internalName="b1b07801cc1f48bc97eb71b42ffad3e3">
      <xsd:simpleType>
        <xsd:restriction base="dms:Note"/>
      </xsd:simpleType>
    </xsd:element>
    <xsd:element name="TaxCatchAllLabel" ma:index="10" nillable="true" ma:displayName="Taxonomy Catch All Column1" ma:hidden="true" ma:list="{b2671480-fd68-42c4-8454-16002b7f9fb4}"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n3e7d51dc9ed4717829e532813330b6f" ma:index="12" nillable="true" ma:displayName="Topic_0" ma:hidden="true" ma:internalName="n3e7d51dc9ed4717829e532813330b6f">
      <xsd:simpleType>
        <xsd:restriction base="dms:Note"/>
      </xsd:simpleType>
    </xsd:element>
    <xsd:element name="m9723a55395648e4be2eca5940cd18ad" ma:index="14" nillable="true" ma:displayName="BCS_0" ma:hidden="true" ma:internalName="m9723a55395648e4be2eca5940cd18ad">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4a4208d-6389-4ccf-93db-5bf6e7a6ca4d" elementFormDefault="qualified">
    <xsd:import namespace="http://schemas.microsoft.com/office/2006/documentManagement/types"/>
    <xsd:import namespace="http://schemas.microsoft.com/office/infopath/2007/PartnerControls"/>
    <xsd:element name="TaxCatchAll" ma:index="9" nillable="true" ma:displayName="Taxonomy Catch All Column" ma:description="" ma:hidden="true" ma:list="{b2671480-fd68-42c4-8454-16002b7f9fb4}" ma:internalName="TaxCatchAll" ma:showField="CatchAllData" ma:web="daa37e14-4436-47df-a808-9759da05211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aa37e14-4436-47df-a808-9759da052115"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i0f84bba906045b4af568ee102a52dcb" ma:index="19" nillable="true" ma:taxonomy="true" ma:internalName="i0f84bba906045b4af568ee102a52dcb" ma:taxonomyFieldName="RevIMBCS" ma:displayName="AvePoint Classification" ma:indexed="true" ma:default="" ma:fieldId="{20f84bba-9060-45b4-af56-8ee102a52dcb}" ma:sspId="a5349594-bd3e-4347-a84f-2427756b12f8" ma:termSetId="fbce3037-032f-41d5-bff0-b061471b142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24a4208d-6389-4ccf-93db-5bf6e7a6ca4d">
      <Value>128</Value>
    </TaxCatchAll>
    <i0f84bba906045b4af568ee102a52dcb xmlns="daa37e14-4436-47df-a808-9759da052115">
      <Terms xmlns="http://schemas.microsoft.com/office/infopath/2007/PartnerControls">
        <TermInfo xmlns="http://schemas.microsoft.com/office/infopath/2007/PartnerControls">
          <TermName xmlns="http://schemas.microsoft.com/office/infopath/2007/PartnerControls">BUSINESS UNIT MANAGEMENT</TermName>
          <TermId xmlns="http://schemas.microsoft.com/office/infopath/2007/PartnerControls">78593d4a-e474-4f8c-9c40-8861e4397df9</TermId>
        </TermInfo>
      </Terms>
    </i0f84bba906045b4af568ee102a52dcb>
    <_dlc_DocId xmlns="daa37e14-4436-47df-a808-9759da052115">DOCID-1572667515-1377</_dlc_DocId>
    <_dlc_DocIdUrl xmlns="daa37e14-4436-47df-a808-9759da052115">
      <Url>https://msdgovtnz.sharepoint.com/sites/FNC-ServiceDeliveryComms/_layouts/15/DocIdRedir.aspx?ID=DOCID-1572667515-1377</Url>
      <Description>DOCID-1572667515-1377</Description>
    </_dlc_DocIdUrl>
    <b1b07801cc1f48bc97eb71b42ffad3e3 xmlns="6ccc7ab2-8948-439c-8ace-62db9380935e" xsi:nil="true"/>
    <m9723a55395648e4be2eca5940cd18ad xmlns="6ccc7ab2-8948-439c-8ace-62db9380935e" xsi:nil="true"/>
    <n3e7d51dc9ed4717829e532813330b6f xmlns="6ccc7ab2-8948-439c-8ace-62db9380935e"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a5349594-bd3e-4347-a84f-2427756b12f8" ContentTypeId="0x01010014B2F14D4206874692704EA8BD97492F" PreviousValue="true" LastSyncTimeStamp="2025-09-11T22:16:36.487Z"/>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688ECD1-095E-4876-BCF6-94647E2A52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cc7ab2-8948-439c-8ace-62db9380935e"/>
    <ds:schemaRef ds:uri="24a4208d-6389-4ccf-93db-5bf6e7a6ca4d"/>
    <ds:schemaRef ds:uri="daa37e14-4436-47df-a808-9759da0521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3EB21C-6A06-44B4-AC20-4C87C6251958}">
  <ds:schemaRefs>
    <ds:schemaRef ds:uri="http://schemas.openxmlformats.org/officeDocument/2006/bibliography"/>
  </ds:schemaRefs>
</ds:datastoreItem>
</file>

<file path=customXml/itemProps3.xml><?xml version="1.0" encoding="utf-8"?>
<ds:datastoreItem xmlns:ds="http://schemas.openxmlformats.org/officeDocument/2006/customXml" ds:itemID="{61F2A88B-10AE-4F61-A6BE-83FF105A8FD5}">
  <ds:schemaRefs>
    <ds:schemaRef ds:uri="http://schemas.microsoft.com/office/2006/metadata/properties"/>
    <ds:schemaRef ds:uri="http://schemas.microsoft.com/office/infopath/2007/PartnerControls"/>
    <ds:schemaRef ds:uri="24a4208d-6389-4ccf-93db-5bf6e7a6ca4d"/>
    <ds:schemaRef ds:uri="daa37e14-4436-47df-a808-9759da052115"/>
    <ds:schemaRef ds:uri="6ccc7ab2-8948-439c-8ace-62db9380935e"/>
  </ds:schemaRefs>
</ds:datastoreItem>
</file>

<file path=customXml/itemProps4.xml><?xml version="1.0" encoding="utf-8"?>
<ds:datastoreItem xmlns:ds="http://schemas.openxmlformats.org/officeDocument/2006/customXml" ds:itemID="{7B01E9A3-B6DB-4E3A-8E48-EA597EEB7C10}">
  <ds:schemaRefs>
    <ds:schemaRef ds:uri="http://schemas.microsoft.com/sharepoint/events"/>
  </ds:schemaRefs>
</ds:datastoreItem>
</file>

<file path=customXml/itemProps5.xml><?xml version="1.0" encoding="utf-8"?>
<ds:datastoreItem xmlns:ds="http://schemas.openxmlformats.org/officeDocument/2006/customXml" ds:itemID="{AF3F34D3-218A-4749-92E7-FAE78954864B}">
  <ds:schemaRefs>
    <ds:schemaRef ds:uri="Microsoft.SharePoint.Taxonomy.ContentTypeSync"/>
  </ds:schemaRefs>
</ds:datastoreItem>
</file>

<file path=customXml/itemProps6.xml><?xml version="1.0" encoding="utf-8"?>
<ds:datastoreItem xmlns:ds="http://schemas.openxmlformats.org/officeDocument/2006/customXml" ds:itemID="{6C92BF03-4A46-42DC-AF71-7FCB74927A0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7</Pages>
  <Words>1966</Words>
  <Characters>11210</Characters>
  <Application>Microsoft Office Word</Application>
  <DocSecurity>0</DocSecurity>
  <Lines>93</Lines>
  <Paragraphs>26</Paragraphs>
  <ScaleCrop>false</ScaleCrop>
  <Company/>
  <LinksUpToDate>false</LinksUpToDate>
  <CharactersWithSpaces>13150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 August 2025</dc:title>
  <dc:subject/>
  <dc:creator>Michelle D'Souza</dc:creator>
  <cp:keywords/>
  <dc:description/>
  <cp:lastModifiedBy>George Davis</cp:lastModifiedBy>
  <cp:revision>2</cp:revision>
  <cp:lastPrinted>2025-09-12T22:32:00Z</cp:lastPrinted>
  <dcterms:created xsi:type="dcterms:W3CDTF">2026-08-24T22:32:00Z</dcterms:created>
  <dcterms:modified xsi:type="dcterms:W3CDTF">2026-08-24T22:32:00Z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1,2,6</vt:lpwstr>
  </property>
  <property fmtid="{D5CDD505-2E9C-101B-9397-08002B2CF9AE}" pid="3" name="ClassificationContentMarkingHeaderFontProps">
    <vt:lpwstr>#000000,10,Calibri</vt:lpwstr>
  </property>
  <property fmtid="{D5CDD505-2E9C-101B-9397-08002B2CF9AE}" pid="4" name="ClassificationContentMarkingHeaderText">
    <vt:lpwstr>IN-CONFIDENCE</vt:lpwstr>
  </property>
  <property fmtid="{D5CDD505-2E9C-101B-9397-08002B2CF9AE}" pid="5" name="MSIP_Label_f43e46a9-9901-46e9-bfae-bb6189d4cb66_Enabled">
    <vt:lpwstr>true</vt:lpwstr>
  </property>
  <property fmtid="{D5CDD505-2E9C-101B-9397-08002B2CF9AE}" pid="6" name="MSIP_Label_f43e46a9-9901-46e9-bfae-bb6189d4cb66_SetDate">
    <vt:lpwstr>2023-12-12T07:06:53Z</vt:lpwstr>
  </property>
  <property fmtid="{D5CDD505-2E9C-101B-9397-08002B2CF9AE}" pid="7" name="MSIP_Label_f43e46a9-9901-46e9-bfae-bb6189d4cb66_Method">
    <vt:lpwstr>Standard</vt:lpwstr>
  </property>
  <property fmtid="{D5CDD505-2E9C-101B-9397-08002B2CF9AE}" pid="8" name="MSIP_Label_f43e46a9-9901-46e9-bfae-bb6189d4cb66_Name">
    <vt:lpwstr>In-confidence</vt:lpwstr>
  </property>
  <property fmtid="{D5CDD505-2E9C-101B-9397-08002B2CF9AE}" pid="9" name="MSIP_Label_f43e46a9-9901-46e9-bfae-bb6189d4cb66_SiteId">
    <vt:lpwstr>e40c4f52-99bd-4d4f-bf7e-d001a2ca6556</vt:lpwstr>
  </property>
  <property fmtid="{D5CDD505-2E9C-101B-9397-08002B2CF9AE}" pid="10" name="MSIP_Label_f43e46a9-9901-46e9-bfae-bb6189d4cb66_ActionId">
    <vt:lpwstr>45eda512-df02-435a-b0fa-da0ffa148b9d</vt:lpwstr>
  </property>
  <property fmtid="{D5CDD505-2E9C-101B-9397-08002B2CF9AE}" pid="11" name="MSIP_Label_f43e46a9-9901-46e9-bfae-bb6189d4cb66_ContentBits">
    <vt:lpwstr>1</vt:lpwstr>
  </property>
  <property fmtid="{D5CDD505-2E9C-101B-9397-08002B2CF9AE}" pid="12" name="ContentTypeId">
    <vt:lpwstr>0x01010014B2F14D4206874692704EA8BD97492F003C406A899A29B24AA1935B06DA2A4C13</vt:lpwstr>
  </property>
  <property fmtid="{D5CDD505-2E9C-101B-9397-08002B2CF9AE}" pid="13" name="Topic">
    <vt:lpwstr/>
  </property>
  <property fmtid="{D5CDD505-2E9C-101B-9397-08002B2CF9AE}" pid="14" name="m9723a55395648e4be2eca5940cd18ad">
    <vt:lpwstr/>
  </property>
  <property fmtid="{D5CDD505-2E9C-101B-9397-08002B2CF9AE}" pid="15" name="MediaServiceImageTags">
    <vt:lpwstr/>
  </property>
  <property fmtid="{D5CDD505-2E9C-101B-9397-08002B2CF9AE}" pid="16" name="DocumentType">
    <vt:lpwstr/>
  </property>
  <property fmtid="{D5CDD505-2E9C-101B-9397-08002B2CF9AE}" pid="17" name="b1b07801cc1f48bc97eb71b42ffad3e3">
    <vt:lpwstr/>
  </property>
  <property fmtid="{D5CDD505-2E9C-101B-9397-08002B2CF9AE}" pid="18" name="n3e7d51dc9ed4717829e532813330b6f">
    <vt:lpwstr/>
  </property>
  <property fmtid="{D5CDD505-2E9C-101B-9397-08002B2CF9AE}" pid="19" name="abe53b9722184f3a80529765dd5eb953">
    <vt:lpwstr/>
  </property>
  <property fmtid="{D5CDD505-2E9C-101B-9397-08002B2CF9AE}" pid="20" name="ObjectiveFolderPath">
    <vt:lpwstr/>
  </property>
  <property fmtid="{D5CDD505-2E9C-101B-9397-08002B2CF9AE}" pid="21" name="BCS">
    <vt:lpwstr/>
  </property>
  <property fmtid="{D5CDD505-2E9C-101B-9397-08002B2CF9AE}" pid="22" name="docLang">
    <vt:lpwstr>en</vt:lpwstr>
  </property>
  <property fmtid="{D5CDD505-2E9C-101B-9397-08002B2CF9AE}" pid="23" name="RevIMBCS">
    <vt:lpwstr>128;#BUSINESS UNIT MANAGEMENT|78593d4a-e474-4f8c-9c40-8861e4397df9</vt:lpwstr>
  </property>
  <property fmtid="{D5CDD505-2E9C-101B-9397-08002B2CF9AE}" pid="24" name="n3e7d51dc9ed4717829e532813330b6f0">
    <vt:lpwstr/>
  </property>
  <property fmtid="{D5CDD505-2E9C-101B-9397-08002B2CF9AE}" pid="25" name="m9723a55395648e4be2eca5940cd18ad0">
    <vt:lpwstr/>
  </property>
  <property fmtid="{D5CDD505-2E9C-101B-9397-08002B2CF9AE}" pid="26" name="abe53b9722184f3a80529765dd5eb9530">
    <vt:lpwstr/>
  </property>
  <property fmtid="{D5CDD505-2E9C-101B-9397-08002B2CF9AE}" pid="27" name="b1b07801cc1f48bc97eb71b42ffad3e30">
    <vt:lpwstr/>
  </property>
  <property fmtid="{D5CDD505-2E9C-101B-9397-08002B2CF9AE}" pid="28" name="e4ac0eb34b9c47e6839a5e9dc6f9c7810">
    <vt:lpwstr/>
  </property>
  <property fmtid="{D5CDD505-2E9C-101B-9397-08002B2CF9AE}" pid="29" name="lcf76f155ced4ddcb4097134ff3c332f">
    <vt:lpwstr/>
  </property>
  <property fmtid="{D5CDD505-2E9C-101B-9397-08002B2CF9AE}" pid="30" name="Status">
    <vt:lpwstr/>
  </property>
  <property fmtid="{D5CDD505-2E9C-101B-9397-08002B2CF9AE}" pid="31" name="_dlc_DocIdItemGuid">
    <vt:lpwstr>5e34f498-f968-4af1-9c09-6093bb6971a5</vt:lpwstr>
  </property>
</Properties>
</file>