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9780588" cy="14208125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A99A"/>
    <a:srgbClr val="0DBFAE"/>
    <a:srgbClr val="1EC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11" autoAdjust="0"/>
  </p:normalViewPr>
  <p:slideViewPr>
    <p:cSldViewPr>
      <p:cViewPr>
        <p:scale>
          <a:sx n="80" d="100"/>
          <a:sy n="80" d="100"/>
        </p:scale>
        <p:origin x="-876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08F7-27B7-4861-98C2-EB9AB0A52084}" type="datetimeFigureOut">
              <a:rPr lang="en-NZ" smtClean="0"/>
              <a:t>18/08/2017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8E3-5047-4978-A010-C997D1F05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375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08F7-27B7-4861-98C2-EB9AB0A52084}" type="datetimeFigureOut">
              <a:rPr lang="en-NZ" smtClean="0"/>
              <a:t>18/08/2017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8E3-5047-4978-A010-C997D1F05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8207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08F7-27B7-4861-98C2-EB9AB0A52084}" type="datetimeFigureOut">
              <a:rPr lang="en-NZ" smtClean="0"/>
              <a:t>18/08/2017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8E3-5047-4978-A010-C997D1F05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0478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08F7-27B7-4861-98C2-EB9AB0A52084}" type="datetimeFigureOut">
              <a:rPr lang="en-NZ" smtClean="0"/>
              <a:t>18/08/2017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8E3-5047-4978-A010-C997D1F05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121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08F7-27B7-4861-98C2-EB9AB0A52084}" type="datetimeFigureOut">
              <a:rPr lang="en-NZ" smtClean="0"/>
              <a:t>18/08/2017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8E3-5047-4978-A010-C997D1F05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502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08F7-27B7-4861-98C2-EB9AB0A52084}" type="datetimeFigureOut">
              <a:rPr lang="en-NZ" smtClean="0"/>
              <a:t>18/08/2017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8E3-5047-4978-A010-C997D1F05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460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08F7-27B7-4861-98C2-EB9AB0A52084}" type="datetimeFigureOut">
              <a:rPr lang="en-NZ" smtClean="0"/>
              <a:t>18/08/2017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8E3-5047-4978-A010-C997D1F05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839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08F7-27B7-4861-98C2-EB9AB0A52084}" type="datetimeFigureOut">
              <a:rPr lang="en-NZ" smtClean="0"/>
              <a:t>18/08/2017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8E3-5047-4978-A010-C997D1F05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344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08F7-27B7-4861-98C2-EB9AB0A52084}" type="datetimeFigureOut">
              <a:rPr lang="en-NZ" smtClean="0"/>
              <a:t>18/08/2017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8E3-5047-4978-A010-C997D1F05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685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08F7-27B7-4861-98C2-EB9AB0A52084}" type="datetimeFigureOut">
              <a:rPr lang="en-NZ" smtClean="0"/>
              <a:t>18/08/2017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8E3-5047-4978-A010-C997D1F05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16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08F7-27B7-4861-98C2-EB9AB0A52084}" type="datetimeFigureOut">
              <a:rPr lang="en-NZ" smtClean="0"/>
              <a:t>18/08/2017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28E3-5047-4978-A010-C997D1F05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157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A08F7-27B7-4861-98C2-EB9AB0A52084}" type="datetimeFigureOut">
              <a:rPr lang="en-NZ" smtClean="0"/>
              <a:t>18/08/2017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F28E3-5047-4978-A010-C997D1F05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238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32000" y="1029735"/>
            <a:ext cx="5760000" cy="36004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79200" tIns="80010" rIns="80011" bIns="80010" numCol="1" spcCol="1270" anchor="ctr" anchorCtr="1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1800" b="1" kern="1200" dirty="0" smtClean="0"/>
              <a:t>Providers identified:</a:t>
            </a:r>
            <a:endParaRPr lang="en-NZ" sz="1800" b="1" kern="1200" dirty="0"/>
          </a:p>
        </p:txBody>
      </p:sp>
      <p:sp>
        <p:nvSpPr>
          <p:cNvPr id="40" name="Rectangle 39"/>
          <p:cNvSpPr/>
          <p:nvPr/>
        </p:nvSpPr>
        <p:spPr>
          <a:xfrm>
            <a:off x="6609600" y="1037266"/>
            <a:ext cx="5760000" cy="360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79200" tIns="80010" rIns="80011" bIns="80010" numCol="1" spcCol="1270" anchor="ctr" anchorCtr="1">
            <a:noAutofit/>
          </a:bodyPr>
          <a:lstStyle/>
          <a:p>
            <a:pPr lvl="0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1800" b="1" kern="1200" dirty="0" smtClean="0"/>
              <a:t>Providers </a:t>
            </a:r>
            <a:r>
              <a:rPr lang="en-NZ" sz="1800" b="1" kern="1200" dirty="0" smtClean="0"/>
              <a:t>want:</a:t>
            </a:r>
            <a:endParaRPr lang="en-NZ" sz="1800" b="1" kern="1200" dirty="0"/>
          </a:p>
        </p:txBody>
      </p:sp>
      <p:sp>
        <p:nvSpPr>
          <p:cNvPr id="41" name="Rectangle 40"/>
          <p:cNvSpPr/>
          <p:nvPr/>
        </p:nvSpPr>
        <p:spPr>
          <a:xfrm>
            <a:off x="432010" y="7079150"/>
            <a:ext cx="11937590" cy="36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79200" tIns="80010" rIns="80011" bIns="80010" numCol="1" spcCol="1270" anchor="ctr" anchorCtr="1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1800" b="1" dirty="0" smtClean="0"/>
              <a:t>The future of o</a:t>
            </a:r>
            <a:r>
              <a:rPr lang="en-NZ" sz="1800" b="1" kern="1200" dirty="0" smtClean="0"/>
              <a:t>ne accreditation:</a:t>
            </a:r>
            <a:endParaRPr lang="en-NZ" sz="1800" b="1" kern="1200" dirty="0"/>
          </a:p>
        </p:txBody>
      </p:sp>
      <p:sp>
        <p:nvSpPr>
          <p:cNvPr id="53" name="Freeform 28"/>
          <p:cNvSpPr/>
          <p:nvPr/>
        </p:nvSpPr>
        <p:spPr>
          <a:xfrm>
            <a:off x="432000" y="278508"/>
            <a:ext cx="11937600" cy="6549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200" tIns="80010" rIns="79200" bIns="80010" numCol="1" spcCol="1270" anchor="t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NZ" sz="1800" b="1" kern="1200" dirty="0" smtClean="0"/>
              <a:t>Provider Engagement – Co-designing One Accreditation Across Government</a:t>
            </a:r>
          </a:p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NZ" sz="1400" kern="1200" dirty="0" smtClean="0"/>
              <a:t>We sat down with fifty providers to gain their insight into the current state of quality assurance and the future of accreditation</a:t>
            </a:r>
            <a:r>
              <a:rPr lang="en-NZ" sz="1400" kern="1200" dirty="0" smtClean="0"/>
              <a:t>. This is what they are saying.</a:t>
            </a:r>
            <a:endParaRPr lang="en-NZ" sz="1400" kern="12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432000" y="4279152"/>
            <a:ext cx="5760000" cy="812077"/>
            <a:chOff x="432000" y="1865925"/>
            <a:chExt cx="5760000" cy="812077"/>
          </a:xfrm>
        </p:grpSpPr>
        <p:sp>
          <p:nvSpPr>
            <p:cNvPr id="29" name="Freeform 28"/>
            <p:cNvSpPr/>
            <p:nvPr/>
          </p:nvSpPr>
          <p:spPr>
            <a:xfrm>
              <a:off x="432000" y="1865925"/>
              <a:ext cx="5760000" cy="81207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324800" tIns="80010" rIns="79200" bIns="80010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NZ" sz="1600" b="1" kern="1200" dirty="0" smtClean="0"/>
                <a:t>Relationship management</a:t>
              </a:r>
              <a:endParaRPr lang="en-NZ" sz="1600" b="1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Relationships with assessors </a:t>
              </a:r>
              <a:r>
                <a:rPr lang="en-NZ" sz="1200" kern="1200" dirty="0" smtClean="0"/>
                <a:t>can impact on outcomes</a:t>
              </a:r>
              <a:endParaRPr lang="en-NZ" sz="12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Providers understand </a:t>
              </a:r>
              <a:r>
                <a:rPr lang="en-NZ" sz="1200" kern="1200" dirty="0" smtClean="0"/>
                <a:t>their communities</a:t>
              </a:r>
              <a:endParaRPr lang="en-NZ" sz="1200" kern="1200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83206" y="1919163"/>
              <a:ext cx="1144800" cy="705600"/>
              <a:chOff x="502256" y="1972402"/>
              <a:chExt cx="1144800" cy="70560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502256" y="1972402"/>
                <a:ext cx="1144800" cy="705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9856" y="1984682"/>
                <a:ext cx="669600" cy="669600"/>
              </a:xfrm>
              <a:prstGeom prst="rect">
                <a:avLst/>
              </a:prstGeom>
              <a:effectLst/>
            </p:spPr>
          </p:pic>
        </p:grpSp>
      </p:grpSp>
      <p:grpSp>
        <p:nvGrpSpPr>
          <p:cNvPr id="115" name="Group 114"/>
          <p:cNvGrpSpPr/>
          <p:nvPr/>
        </p:nvGrpSpPr>
        <p:grpSpPr>
          <a:xfrm>
            <a:off x="432000" y="7550008"/>
            <a:ext cx="5760000" cy="813600"/>
            <a:chOff x="432000" y="7516507"/>
            <a:chExt cx="5760000" cy="813600"/>
          </a:xfrm>
        </p:grpSpPr>
        <p:sp>
          <p:nvSpPr>
            <p:cNvPr id="23" name="Freeform 22"/>
            <p:cNvSpPr/>
            <p:nvPr/>
          </p:nvSpPr>
          <p:spPr>
            <a:xfrm>
              <a:off x="432000" y="7516507"/>
              <a:ext cx="5760000" cy="813600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324800" tIns="83820" rIns="83820" bIns="83820" numCol="1" spcCol="1270" anchor="t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NZ" sz="1600" kern="1200" dirty="0" smtClean="0"/>
                <a:t>All-of-government </a:t>
              </a:r>
              <a:r>
                <a:rPr lang="en-NZ" sz="1600" kern="1200" dirty="0" smtClean="0"/>
                <a:t>system</a:t>
              </a:r>
              <a:endParaRPr lang="en-NZ" sz="16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Secure, intuitive platform that works across government</a:t>
              </a:r>
              <a:endParaRPr lang="en-NZ" sz="12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Trusted, consistent, up to date information</a:t>
              </a:r>
              <a:endParaRPr lang="en-NZ" sz="1200" kern="1200" dirty="0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483207" y="7570507"/>
              <a:ext cx="1144800" cy="705600"/>
              <a:chOff x="502256" y="7231971"/>
              <a:chExt cx="1144800" cy="70560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502256" y="7231971"/>
                <a:ext cx="1144800" cy="705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0718" y="7249971"/>
                <a:ext cx="947875" cy="669600"/>
              </a:xfrm>
              <a:prstGeom prst="rect">
                <a:avLst/>
              </a:prstGeom>
              <a:effectLst/>
            </p:spPr>
          </p:pic>
        </p:grpSp>
      </p:grpSp>
      <p:grpSp>
        <p:nvGrpSpPr>
          <p:cNvPr id="118" name="Group 117"/>
          <p:cNvGrpSpPr/>
          <p:nvPr/>
        </p:nvGrpSpPr>
        <p:grpSpPr>
          <a:xfrm>
            <a:off x="6609600" y="8471938"/>
            <a:ext cx="5760000" cy="813600"/>
            <a:chOff x="6609600" y="8312286"/>
            <a:chExt cx="5760000" cy="813600"/>
          </a:xfrm>
        </p:grpSpPr>
        <p:sp>
          <p:nvSpPr>
            <p:cNvPr id="32" name="Freeform 31"/>
            <p:cNvSpPr/>
            <p:nvPr/>
          </p:nvSpPr>
          <p:spPr>
            <a:xfrm>
              <a:off x="6609600" y="8312286"/>
              <a:ext cx="5760000" cy="813600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324800" tIns="83820" rIns="83820" bIns="83820" numCol="1" spcCol="1270" anchor="t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NZ" sz="1600" kern="1200" dirty="0" smtClean="0"/>
                <a:t>Intra-sector sharing</a:t>
              </a:r>
              <a:endParaRPr lang="en-NZ" sz="16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Co-development of better outcomes</a:t>
              </a:r>
              <a:endParaRPr lang="en-NZ" sz="12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Shared </a:t>
              </a:r>
              <a:r>
                <a:rPr lang="en-NZ" sz="1200" kern="1200" dirty="0" smtClean="0"/>
                <a:t>knowledge, advice and resolutions</a:t>
              </a:r>
              <a:endParaRPr lang="en-NZ" sz="1200" kern="1200" dirty="0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6656491" y="8366286"/>
              <a:ext cx="1190402" cy="705600"/>
              <a:chOff x="6656491" y="8366286"/>
              <a:chExt cx="1190402" cy="7056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6656491" y="8366286"/>
                <a:ext cx="1144800" cy="705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6491" y="8379472"/>
                <a:ext cx="1190402" cy="669600"/>
              </a:xfrm>
              <a:prstGeom prst="rect">
                <a:avLst/>
              </a:prstGeom>
              <a:effectLst/>
            </p:spPr>
          </p:pic>
        </p:grpSp>
      </p:grpSp>
      <p:grpSp>
        <p:nvGrpSpPr>
          <p:cNvPr id="107" name="Group 106"/>
          <p:cNvGrpSpPr/>
          <p:nvPr/>
        </p:nvGrpSpPr>
        <p:grpSpPr>
          <a:xfrm>
            <a:off x="6609600" y="1508035"/>
            <a:ext cx="5760000" cy="813600"/>
            <a:chOff x="6609600" y="1508035"/>
            <a:chExt cx="5760000" cy="813600"/>
          </a:xfrm>
        </p:grpSpPr>
        <p:sp>
          <p:nvSpPr>
            <p:cNvPr id="16" name="Freeform 15"/>
            <p:cNvSpPr/>
            <p:nvPr/>
          </p:nvSpPr>
          <p:spPr>
            <a:xfrm>
              <a:off x="6609600" y="1508035"/>
              <a:ext cx="5760000" cy="813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4800" tIns="83820" rIns="83820" bIns="83820" numCol="1" spcCol="1270" anchor="t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NZ" sz="1600" b="1" kern="1200" dirty="0" smtClean="0"/>
                <a:t>Recognition and </a:t>
              </a:r>
              <a:r>
                <a:rPr lang="en-NZ" sz="1600" b="1" kern="1200" dirty="0" smtClean="0"/>
                <a:t>appreciation</a:t>
              </a:r>
              <a:endParaRPr lang="en-NZ" sz="1600" b="1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dirty="0" smtClean="0"/>
                <a:t>To be c</a:t>
              </a:r>
              <a:r>
                <a:rPr lang="en-NZ" sz="1200" kern="1200" dirty="0" smtClean="0"/>
                <a:t>o-partnered with government</a:t>
              </a:r>
              <a:endParaRPr lang="en-NZ" sz="12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Appreciation and acknowledgement of positives</a:t>
              </a:r>
              <a:endParaRPr lang="en-NZ" sz="1200" kern="1200" dirty="0"/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6656491" y="1562035"/>
              <a:ext cx="1144800" cy="705600"/>
              <a:chOff x="6699856" y="1972308"/>
              <a:chExt cx="1144800" cy="7056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6699856" y="1972308"/>
                <a:ext cx="1144800" cy="705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73611" y="1990308"/>
                <a:ext cx="797291" cy="669600"/>
              </a:xfrm>
              <a:prstGeom prst="rect">
                <a:avLst/>
              </a:prstGeom>
              <a:effectLst/>
            </p:spPr>
          </p:pic>
        </p:grpSp>
      </p:grpSp>
      <p:grpSp>
        <p:nvGrpSpPr>
          <p:cNvPr id="109" name="Group 108"/>
          <p:cNvGrpSpPr/>
          <p:nvPr/>
        </p:nvGrpSpPr>
        <p:grpSpPr>
          <a:xfrm>
            <a:off x="6609600" y="3356772"/>
            <a:ext cx="5760000" cy="813600"/>
            <a:chOff x="6609600" y="3356772"/>
            <a:chExt cx="5760000" cy="813600"/>
          </a:xfrm>
        </p:grpSpPr>
        <p:sp>
          <p:nvSpPr>
            <p:cNvPr id="21" name="Freeform 20"/>
            <p:cNvSpPr/>
            <p:nvPr/>
          </p:nvSpPr>
          <p:spPr>
            <a:xfrm>
              <a:off x="6609600" y="3356772"/>
              <a:ext cx="5760000" cy="813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4800" tIns="83820" rIns="83820" bIns="83820" numCol="1" spcCol="1270" anchor="t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NZ" sz="1600" b="1" kern="1200" dirty="0" smtClean="0"/>
                <a:t>Training and support</a:t>
              </a:r>
              <a:endParaRPr lang="en-NZ" sz="1600" b="1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Collaborative learning</a:t>
              </a:r>
              <a:endParaRPr lang="en-NZ" sz="12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dirty="0" smtClean="0"/>
                <a:t>A p</a:t>
              </a:r>
              <a:r>
                <a:rPr lang="en-NZ" sz="1200" kern="1200" dirty="0" smtClean="0"/>
                <a:t>lain language guidance hub</a:t>
              </a:r>
              <a:endParaRPr lang="en-NZ" sz="1200" kern="1200" dirty="0"/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6656491" y="3410772"/>
              <a:ext cx="1144800" cy="705600"/>
              <a:chOff x="6699856" y="4261263"/>
              <a:chExt cx="1144800" cy="7056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6699856" y="4261263"/>
                <a:ext cx="1144800" cy="705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pic>
            <p:nvPicPr>
              <p:cNvPr id="61" name="Picture 6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37456" y="4279263"/>
                <a:ext cx="669600" cy="669600"/>
              </a:xfrm>
              <a:prstGeom prst="rect">
                <a:avLst/>
              </a:prstGeom>
              <a:effectLst/>
            </p:spPr>
          </p:pic>
        </p:grpSp>
      </p:grpSp>
      <p:grpSp>
        <p:nvGrpSpPr>
          <p:cNvPr id="108" name="Group 107"/>
          <p:cNvGrpSpPr/>
          <p:nvPr/>
        </p:nvGrpSpPr>
        <p:grpSpPr>
          <a:xfrm>
            <a:off x="6609600" y="2432404"/>
            <a:ext cx="5760000" cy="813600"/>
            <a:chOff x="6609600" y="2432404"/>
            <a:chExt cx="5760000" cy="813600"/>
          </a:xfrm>
        </p:grpSpPr>
        <p:sp>
          <p:nvSpPr>
            <p:cNvPr id="18" name="Freeform 17"/>
            <p:cNvSpPr/>
            <p:nvPr/>
          </p:nvSpPr>
          <p:spPr>
            <a:xfrm>
              <a:off x="6609600" y="2432404"/>
              <a:ext cx="5760000" cy="813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4800" tIns="83820" rIns="83820" bIns="83820" numCol="1" spcCol="1270" anchor="t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NZ" sz="1600" b="1" kern="1200" dirty="0" smtClean="0"/>
                <a:t>Tools and resources</a:t>
              </a:r>
              <a:endParaRPr lang="en-NZ" sz="1600" b="1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Innovative administrative options</a:t>
              </a:r>
              <a:endParaRPr lang="en-NZ" sz="12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dirty="0" smtClean="0"/>
                <a:t>A s</a:t>
              </a:r>
              <a:r>
                <a:rPr lang="en-NZ" sz="1200" kern="1200" dirty="0" smtClean="0"/>
                <a:t>ervice improvement feedback loop</a:t>
              </a:r>
              <a:endParaRPr lang="en-NZ" sz="1200" kern="1200" dirty="0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6656491" y="2486404"/>
              <a:ext cx="1144800" cy="705600"/>
              <a:chOff x="6698936" y="3098166"/>
              <a:chExt cx="1144800" cy="705600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6698936" y="3098166"/>
                <a:ext cx="1144800" cy="705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pic>
            <p:nvPicPr>
              <p:cNvPr id="64" name="Picture 6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74600" y="3116166"/>
                <a:ext cx="993472" cy="669600"/>
              </a:xfrm>
              <a:prstGeom prst="rect">
                <a:avLst/>
              </a:prstGeom>
              <a:effectLst/>
            </p:spPr>
          </p:pic>
        </p:grpSp>
      </p:grpSp>
      <p:grpSp>
        <p:nvGrpSpPr>
          <p:cNvPr id="110" name="Group 109"/>
          <p:cNvGrpSpPr/>
          <p:nvPr/>
        </p:nvGrpSpPr>
        <p:grpSpPr>
          <a:xfrm>
            <a:off x="6609600" y="4281140"/>
            <a:ext cx="5760000" cy="813600"/>
            <a:chOff x="6609600" y="4281140"/>
            <a:chExt cx="5760000" cy="813600"/>
          </a:xfrm>
        </p:grpSpPr>
        <p:sp>
          <p:nvSpPr>
            <p:cNvPr id="7" name="Freeform 6"/>
            <p:cNvSpPr/>
            <p:nvPr/>
          </p:nvSpPr>
          <p:spPr>
            <a:xfrm>
              <a:off x="6609600" y="4281140"/>
              <a:ext cx="5760000" cy="813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4800" tIns="80010" rIns="80010" bIns="80010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NZ" sz="1600" b="1" kern="1200" dirty="0" smtClean="0"/>
                <a:t>From government</a:t>
              </a:r>
              <a:endParaRPr lang="en-NZ" sz="1600" b="1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Decisions to be client-centred</a:t>
              </a:r>
              <a:endParaRPr lang="en-NZ" sz="12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Agencies to make decisions together</a:t>
              </a:r>
              <a:endParaRPr lang="en-NZ" sz="1200" kern="1200" dirty="0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6656491" y="4335140"/>
              <a:ext cx="1144800" cy="705600"/>
              <a:chOff x="6698833" y="5333805"/>
              <a:chExt cx="1144800" cy="70560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6698833" y="5333805"/>
                <a:ext cx="1144800" cy="705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54684" y="5351805"/>
                <a:ext cx="1033098" cy="669600"/>
              </a:xfrm>
              <a:prstGeom prst="rect">
                <a:avLst/>
              </a:prstGeom>
              <a:effectLst/>
            </p:spPr>
          </p:pic>
        </p:grpSp>
      </p:grpSp>
      <p:grpSp>
        <p:nvGrpSpPr>
          <p:cNvPr id="111" name="Group 110"/>
          <p:cNvGrpSpPr/>
          <p:nvPr/>
        </p:nvGrpSpPr>
        <p:grpSpPr>
          <a:xfrm>
            <a:off x="6609600" y="5205508"/>
            <a:ext cx="5760000" cy="813600"/>
            <a:chOff x="6609600" y="5205508"/>
            <a:chExt cx="5760000" cy="813600"/>
          </a:xfrm>
        </p:grpSpPr>
        <p:sp>
          <p:nvSpPr>
            <p:cNvPr id="11" name="Freeform 10"/>
            <p:cNvSpPr/>
            <p:nvPr/>
          </p:nvSpPr>
          <p:spPr>
            <a:xfrm>
              <a:off x="6609600" y="5205508"/>
              <a:ext cx="5760000" cy="813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4800" tIns="80010" rIns="80010" bIns="80010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NZ" sz="1600" b="1" kern="1200" dirty="0" smtClean="0"/>
                <a:t>From assessors</a:t>
              </a:r>
              <a:endParaRPr lang="en-NZ" sz="1600" b="1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Consistency, flexibility and empathy</a:t>
              </a:r>
              <a:endParaRPr lang="en-NZ" sz="12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Professionalism, experience and competence</a:t>
              </a:r>
              <a:endParaRPr lang="en-NZ" sz="1200" kern="1200" dirty="0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6656491" y="5259508"/>
              <a:ext cx="1144800" cy="705600"/>
              <a:chOff x="6698833" y="6493561"/>
              <a:chExt cx="1144800" cy="70560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6698833" y="6493561"/>
                <a:ext cx="1144800" cy="705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26160" y="6511561"/>
                <a:ext cx="690147" cy="669600"/>
              </a:xfrm>
              <a:prstGeom prst="rect">
                <a:avLst/>
              </a:prstGeom>
              <a:effectLst/>
            </p:spPr>
          </p:pic>
        </p:grpSp>
      </p:grpSp>
      <p:grpSp>
        <p:nvGrpSpPr>
          <p:cNvPr id="112" name="Group 111"/>
          <p:cNvGrpSpPr/>
          <p:nvPr/>
        </p:nvGrpSpPr>
        <p:grpSpPr>
          <a:xfrm>
            <a:off x="6609600" y="6129877"/>
            <a:ext cx="5760000" cy="813600"/>
            <a:chOff x="6609600" y="6129877"/>
            <a:chExt cx="5760000" cy="813600"/>
          </a:xfrm>
        </p:grpSpPr>
        <p:sp>
          <p:nvSpPr>
            <p:cNvPr id="14" name="Freeform 13"/>
            <p:cNvSpPr/>
            <p:nvPr/>
          </p:nvSpPr>
          <p:spPr>
            <a:xfrm>
              <a:off x="6609600" y="6129877"/>
              <a:ext cx="5760000" cy="813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4800" tIns="83820" rIns="367882" bIns="83820" numCol="1" spcCol="1270" anchor="t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NZ" sz="1600" b="1" dirty="0"/>
                <a:t>F</a:t>
              </a:r>
              <a:r>
                <a:rPr lang="en-NZ" sz="1600" b="1" kern="1200" dirty="0" smtClean="0"/>
                <a:t>rom the accreditation process</a:t>
              </a:r>
              <a:endParaRPr lang="en-NZ" sz="1600" b="1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A non-duplicative approach</a:t>
              </a:r>
              <a:endParaRPr lang="en-NZ" sz="12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dirty="0" smtClean="0"/>
                <a:t>A c</a:t>
              </a:r>
              <a:r>
                <a:rPr lang="en-NZ" sz="1200" kern="1200" dirty="0" smtClean="0"/>
                <a:t>lear agenda and pre-planned schedule</a:t>
              </a:r>
              <a:endParaRPr lang="en-NZ" sz="1200" kern="1200" dirty="0"/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6656491" y="6183877"/>
              <a:ext cx="1144800" cy="705600"/>
              <a:chOff x="6698833" y="7620155"/>
              <a:chExt cx="1144800" cy="7056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6698833" y="7620155"/>
                <a:ext cx="1144800" cy="705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36433" y="7638155"/>
                <a:ext cx="669600" cy="669600"/>
              </a:xfrm>
              <a:prstGeom prst="rect">
                <a:avLst/>
              </a:prstGeom>
              <a:effectLst/>
            </p:spPr>
          </p:pic>
        </p:grpSp>
      </p:grpSp>
      <p:grpSp>
        <p:nvGrpSpPr>
          <p:cNvPr id="28" name="Group 27"/>
          <p:cNvGrpSpPr/>
          <p:nvPr/>
        </p:nvGrpSpPr>
        <p:grpSpPr>
          <a:xfrm>
            <a:off x="432000" y="1502300"/>
            <a:ext cx="5760000" cy="813600"/>
            <a:chOff x="432000" y="4113575"/>
            <a:chExt cx="5760000" cy="813600"/>
          </a:xfrm>
        </p:grpSpPr>
        <p:sp>
          <p:nvSpPr>
            <p:cNvPr id="25" name="Freeform 24"/>
            <p:cNvSpPr/>
            <p:nvPr/>
          </p:nvSpPr>
          <p:spPr>
            <a:xfrm>
              <a:off x="432000" y="4113575"/>
              <a:ext cx="5760000" cy="8136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324800" tIns="80010" rIns="80011" bIns="80010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NZ" sz="1600" b="1" kern="1200" dirty="0" smtClean="0"/>
                <a:t>Time and resources</a:t>
              </a:r>
              <a:endParaRPr lang="en-NZ" sz="1600" b="1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Administration is time consuming</a:t>
              </a:r>
              <a:endParaRPr lang="en-NZ" sz="12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Trying to do their best with what they have</a:t>
              </a:r>
              <a:endParaRPr lang="en-NZ" sz="1200" kern="1200" dirty="0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483206" y="4167575"/>
              <a:ext cx="1144800" cy="705600"/>
              <a:chOff x="502256" y="4188463"/>
              <a:chExt cx="1144800" cy="705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502256" y="4188463"/>
                <a:ext cx="1144800" cy="705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775" y="4206463"/>
                <a:ext cx="997762" cy="669600"/>
              </a:xfrm>
              <a:prstGeom prst="rect">
                <a:avLst/>
              </a:prstGeom>
              <a:effectLst/>
            </p:spPr>
          </p:pic>
        </p:grpSp>
      </p:grpSp>
      <p:grpSp>
        <p:nvGrpSpPr>
          <p:cNvPr id="35" name="Group 34"/>
          <p:cNvGrpSpPr/>
          <p:nvPr/>
        </p:nvGrpSpPr>
        <p:grpSpPr>
          <a:xfrm>
            <a:off x="432000" y="2428425"/>
            <a:ext cx="5760000" cy="812077"/>
            <a:chOff x="443940" y="2706373"/>
            <a:chExt cx="5760000" cy="812077"/>
          </a:xfrm>
        </p:grpSpPr>
        <p:sp>
          <p:nvSpPr>
            <p:cNvPr id="70" name="Freeform 28"/>
            <p:cNvSpPr/>
            <p:nvPr/>
          </p:nvSpPr>
          <p:spPr>
            <a:xfrm>
              <a:off x="443940" y="2706373"/>
              <a:ext cx="5760000" cy="81207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324800" tIns="80010" rIns="79200" bIns="80010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NZ" sz="1600" b="1" kern="1200" dirty="0" smtClean="0"/>
                <a:t>Consistency</a:t>
              </a:r>
              <a:endParaRPr lang="en-NZ" sz="1600" b="1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Different processes within different review cycles</a:t>
              </a:r>
              <a:endParaRPr lang="en-NZ" sz="12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Different values placed on same or similar services</a:t>
              </a:r>
              <a:endParaRPr lang="en-NZ" sz="1200" kern="12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495146" y="2759611"/>
              <a:ext cx="1144800" cy="705600"/>
              <a:chOff x="495146" y="2759611"/>
              <a:chExt cx="1144800" cy="705600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495146" y="2759611"/>
                <a:ext cx="1144800" cy="705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3519" y="2777611"/>
                <a:ext cx="668054" cy="669600"/>
              </a:xfrm>
              <a:prstGeom prst="rect">
                <a:avLst/>
              </a:prstGeom>
            </p:spPr>
          </p:pic>
        </p:grpSp>
      </p:grpSp>
      <p:grpSp>
        <p:nvGrpSpPr>
          <p:cNvPr id="114" name="Group 113"/>
          <p:cNvGrpSpPr/>
          <p:nvPr/>
        </p:nvGrpSpPr>
        <p:grpSpPr>
          <a:xfrm>
            <a:off x="432000" y="3353027"/>
            <a:ext cx="5760000" cy="813600"/>
            <a:chOff x="432000" y="3353027"/>
            <a:chExt cx="5760000" cy="813600"/>
          </a:xfrm>
        </p:grpSpPr>
        <p:sp>
          <p:nvSpPr>
            <p:cNvPr id="27" name="Freeform 26"/>
            <p:cNvSpPr/>
            <p:nvPr/>
          </p:nvSpPr>
          <p:spPr>
            <a:xfrm>
              <a:off x="432000" y="3353027"/>
              <a:ext cx="5760000" cy="8136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324800" tIns="80010" rIns="80011" bIns="80010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NZ" sz="1600" b="1" kern="1200" dirty="0" smtClean="0"/>
                <a:t>Communication</a:t>
              </a:r>
              <a:endParaRPr lang="en-NZ" sz="1600" b="1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dirty="0" smtClean="0"/>
                <a:t>Streamlining is happening but could be better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The right questions aren’t always asked</a:t>
              </a:r>
              <a:endParaRPr lang="en-NZ" sz="1200" kern="1200" dirty="0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459527" y="3407027"/>
              <a:ext cx="1192159" cy="705600"/>
              <a:chOff x="487195" y="3652280"/>
              <a:chExt cx="1192159" cy="705600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510874" y="3652280"/>
                <a:ext cx="1144800" cy="705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195" y="3670280"/>
                <a:ext cx="1192159" cy="669600"/>
              </a:xfrm>
              <a:prstGeom prst="rect">
                <a:avLst/>
              </a:prstGeom>
            </p:spPr>
          </p:pic>
        </p:grpSp>
      </p:grpSp>
      <p:grpSp>
        <p:nvGrpSpPr>
          <p:cNvPr id="46" name="Group 45"/>
          <p:cNvGrpSpPr/>
          <p:nvPr/>
        </p:nvGrpSpPr>
        <p:grpSpPr>
          <a:xfrm>
            <a:off x="432000" y="5203754"/>
            <a:ext cx="5760000" cy="813600"/>
            <a:chOff x="445796" y="5560122"/>
            <a:chExt cx="5760000" cy="813600"/>
          </a:xfrm>
        </p:grpSpPr>
        <p:sp>
          <p:nvSpPr>
            <p:cNvPr id="4" name="Freeform 3"/>
            <p:cNvSpPr/>
            <p:nvPr/>
          </p:nvSpPr>
          <p:spPr>
            <a:xfrm>
              <a:off x="445796" y="5560122"/>
              <a:ext cx="5760000" cy="8136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324800" tIns="80010" rIns="80010" bIns="80010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NZ" sz="1600" b="1" kern="1200" dirty="0" smtClean="0"/>
                <a:t>Expectations</a:t>
              </a:r>
              <a:endParaRPr lang="en-NZ" sz="1600" b="1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Accreditation is beneficial</a:t>
              </a:r>
              <a:endParaRPr lang="en-NZ" sz="12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dirty="0" smtClean="0"/>
                <a:t>Disconnect between expectations and the coalface</a:t>
              </a:r>
              <a:endParaRPr lang="en-NZ" sz="1200" kern="1200" dirty="0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497002" y="5617930"/>
              <a:ext cx="1144800" cy="705600"/>
              <a:chOff x="497002" y="5617930"/>
              <a:chExt cx="1144800" cy="705600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497002" y="5617930"/>
                <a:ext cx="1144800" cy="705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7642" y="5635930"/>
                <a:ext cx="803520" cy="669600"/>
              </a:xfrm>
              <a:prstGeom prst="rect">
                <a:avLst/>
              </a:prstGeom>
            </p:spPr>
          </p:pic>
        </p:grpSp>
      </p:grpSp>
      <p:grpSp>
        <p:nvGrpSpPr>
          <p:cNvPr id="113" name="Group 112"/>
          <p:cNvGrpSpPr/>
          <p:nvPr/>
        </p:nvGrpSpPr>
        <p:grpSpPr>
          <a:xfrm>
            <a:off x="432000" y="6129877"/>
            <a:ext cx="5760000" cy="813600"/>
            <a:chOff x="432000" y="6129877"/>
            <a:chExt cx="5760000" cy="813600"/>
          </a:xfrm>
        </p:grpSpPr>
        <p:sp>
          <p:nvSpPr>
            <p:cNvPr id="79" name="Freeform 3"/>
            <p:cNvSpPr/>
            <p:nvPr/>
          </p:nvSpPr>
          <p:spPr>
            <a:xfrm>
              <a:off x="432000" y="6129877"/>
              <a:ext cx="5760000" cy="8136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324800" tIns="80010" rIns="80010" bIns="80010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NZ" sz="1600" b="1" kern="1200" dirty="0" smtClean="0"/>
                <a:t>Support</a:t>
              </a:r>
              <a:endParaRPr lang="en-NZ" sz="1600" b="1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Agencies are only interested in the services they fund</a:t>
              </a:r>
              <a:endParaRPr lang="en-NZ" sz="12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dirty="0" smtClean="0"/>
                <a:t>Solid support systems are lacking – especially for </a:t>
              </a:r>
              <a:r>
                <a:rPr lang="en-NZ" sz="1200" dirty="0" err="1" smtClean="0"/>
                <a:t>iwi</a:t>
              </a:r>
              <a:r>
                <a:rPr lang="en-NZ" sz="1200" dirty="0" smtClean="0"/>
                <a:t> providers</a:t>
              </a:r>
              <a:endParaRPr lang="en-NZ" sz="1200" kern="1200" dirty="0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483206" y="6189051"/>
              <a:ext cx="1144800" cy="705600"/>
              <a:chOff x="555914" y="6056750"/>
              <a:chExt cx="1144800" cy="705600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555914" y="6056750"/>
                <a:ext cx="1144800" cy="705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pic>
            <p:nvPicPr>
              <p:cNvPr id="82" name="Picture 81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8881" y="6074750"/>
                <a:ext cx="1118868" cy="669600"/>
              </a:xfrm>
              <a:prstGeom prst="rect">
                <a:avLst/>
              </a:prstGeom>
            </p:spPr>
          </p:pic>
        </p:grpSp>
      </p:grpSp>
      <p:grpSp>
        <p:nvGrpSpPr>
          <p:cNvPr id="116" name="Group 115"/>
          <p:cNvGrpSpPr/>
          <p:nvPr/>
        </p:nvGrpSpPr>
        <p:grpSpPr>
          <a:xfrm>
            <a:off x="432000" y="8474466"/>
            <a:ext cx="5760000" cy="813600"/>
            <a:chOff x="432000" y="8474466"/>
            <a:chExt cx="5760000" cy="813600"/>
          </a:xfrm>
        </p:grpSpPr>
        <p:sp>
          <p:nvSpPr>
            <p:cNvPr id="102" name="Freeform 22"/>
            <p:cNvSpPr/>
            <p:nvPr/>
          </p:nvSpPr>
          <p:spPr>
            <a:xfrm>
              <a:off x="432000" y="8474466"/>
              <a:ext cx="5760000" cy="813600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324800" tIns="83820" rIns="83820" bIns="83820" numCol="1" spcCol="1270" anchor="t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NZ" sz="1600" kern="1200" dirty="0" smtClean="0"/>
                <a:t>Partnered with government</a:t>
              </a:r>
              <a:endParaRPr lang="en-NZ" sz="16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Trust, mutual respect and co-development of Standards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dirty="0" smtClean="0"/>
                <a:t>Consulted on  client, </a:t>
              </a:r>
              <a:r>
                <a:rPr lang="en-NZ" sz="1200" dirty="0" err="1" smtClean="0"/>
                <a:t>whānau</a:t>
              </a:r>
              <a:r>
                <a:rPr lang="en-NZ" sz="1200" dirty="0" smtClean="0"/>
                <a:t> and community matters</a:t>
              </a:r>
              <a:endParaRPr lang="en-NZ" sz="1200" kern="1200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483207" y="8528466"/>
              <a:ext cx="1144800" cy="705600"/>
              <a:chOff x="502256" y="7231971"/>
              <a:chExt cx="1144800" cy="705600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502256" y="7231971"/>
                <a:ext cx="1144800" cy="705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pic>
            <p:nvPicPr>
              <p:cNvPr id="105" name="Picture 104"/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2007" y="7249971"/>
                <a:ext cx="1005298" cy="669600"/>
              </a:xfrm>
              <a:prstGeom prst="rect">
                <a:avLst/>
              </a:prstGeom>
              <a:effectLst/>
            </p:spPr>
          </p:pic>
        </p:grpSp>
      </p:grpSp>
      <p:grpSp>
        <p:nvGrpSpPr>
          <p:cNvPr id="123" name="Group 122"/>
          <p:cNvGrpSpPr/>
          <p:nvPr/>
        </p:nvGrpSpPr>
        <p:grpSpPr>
          <a:xfrm>
            <a:off x="6609600" y="7548744"/>
            <a:ext cx="5760000" cy="813600"/>
            <a:chOff x="6609600" y="7516507"/>
            <a:chExt cx="5760000" cy="813600"/>
          </a:xfrm>
        </p:grpSpPr>
        <p:sp>
          <p:nvSpPr>
            <p:cNvPr id="100" name="Freeform 31"/>
            <p:cNvSpPr/>
            <p:nvPr/>
          </p:nvSpPr>
          <p:spPr>
            <a:xfrm>
              <a:off x="6609600" y="7516507"/>
              <a:ext cx="5760000" cy="813600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324800" tIns="83820" rIns="83820" bIns="83820" numCol="1" spcCol="1270" anchor="t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NZ" sz="1600" kern="1200" dirty="0" smtClean="0"/>
                <a:t>Inter-agency collaboration</a:t>
              </a:r>
              <a:endParaRPr lang="en-NZ" sz="16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kern="1200" dirty="0" smtClean="0"/>
                <a:t>Streamlining accreditation events across government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NZ" sz="1200" dirty="0" smtClean="0"/>
                <a:t>Shared findings and one report</a:t>
              </a:r>
              <a:endParaRPr lang="en-NZ" sz="1200" kern="1200" dirty="0"/>
            </a:p>
          </p:txBody>
        </p:sp>
        <p:grpSp>
          <p:nvGrpSpPr>
            <p:cNvPr id="122" name="Group 121"/>
            <p:cNvGrpSpPr/>
            <p:nvPr/>
          </p:nvGrpSpPr>
          <p:grpSpPr>
            <a:xfrm>
              <a:off x="6656491" y="7570507"/>
              <a:ext cx="1144800" cy="707257"/>
              <a:chOff x="6656491" y="7570507"/>
              <a:chExt cx="1144800" cy="707257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6656491" y="7570507"/>
                <a:ext cx="1144800" cy="705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pic>
            <p:nvPicPr>
              <p:cNvPr id="121" name="Picture 120"/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82491" y="7608164"/>
                <a:ext cx="892800" cy="6696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85044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269</Words>
  <Application>Microsoft Office PowerPoint</Application>
  <PresentationFormat>A3 Paper (297x420 mm)</PresentationFormat>
  <Paragraphs>53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Ministry of Social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Gough</dc:creator>
  <cp:lastModifiedBy>Tim Gough</cp:lastModifiedBy>
  <cp:revision>64</cp:revision>
  <cp:lastPrinted>2017-08-07T02:14:43Z</cp:lastPrinted>
  <dcterms:created xsi:type="dcterms:W3CDTF">2017-08-04T02:23:02Z</dcterms:created>
  <dcterms:modified xsi:type="dcterms:W3CDTF">2017-08-18T04:19:41Z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A9828851</vt:lpwstr>
  </property>
  <property fmtid="{D5CDD505-2E9C-101B-9397-08002B2CF9AE}" pid="4" name="Objective-Title">
    <vt:lpwstr>170807 Co-design Results Visualisation</vt:lpwstr>
  </property>
  <property fmtid="{D5CDD505-2E9C-101B-9397-08002B2CF9AE}" pid="5" name="Objective-Comment">
    <vt:lpwstr/>
  </property>
  <property fmtid="{D5CDD505-2E9C-101B-9397-08002B2CF9AE}" pid="6" name="Objective-CreationStamp">
    <vt:filetime>2017-08-07T03:35:32Z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2017-08-18T04:28:03Z</vt:filetime>
  </property>
  <property fmtid="{D5CDD505-2E9C-101B-9397-08002B2CF9AE}" pid="10" name="Objective-ModificationStamp">
    <vt:filetime>2017-08-18T04:28:03Z</vt:filetime>
  </property>
  <property fmtid="{D5CDD505-2E9C-101B-9397-08002B2CF9AE}" pid="11" name="Objective-Owner">
    <vt:lpwstr>Tim Gough</vt:lpwstr>
  </property>
  <property fmtid="{D5CDD505-2E9C-101B-9397-08002B2CF9AE}" pid="12" name="Objective-Path">
    <vt:lpwstr>Global Folder:MSD INFORMATION REPOSITORY:Service Delivery:MSD Provider Approvals:Workstreams:Cross Government Accreditation:Inter-Agency Accreditation Programme:Workstreams:Operations Stream:2.1 Provider Co-design:04 Co-design themes and insights:</vt:lpwstr>
  </property>
  <property fmtid="{D5CDD505-2E9C-101B-9397-08002B2CF9AE}" pid="13" name="Objective-Parent">
    <vt:lpwstr>04 Co-design themes and insights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6.0</vt:lpwstr>
  </property>
  <property fmtid="{D5CDD505-2E9C-101B-9397-08002B2CF9AE}" pid="16" name="Objective-VersionNumber">
    <vt:r8>10</vt:r8>
  </property>
  <property fmtid="{D5CDD505-2E9C-101B-9397-08002B2CF9AE}" pid="17" name="Objective-VersionComment">
    <vt:lpwstr/>
  </property>
  <property fmtid="{D5CDD505-2E9C-101B-9397-08002B2CF9AE}" pid="18" name="Objective-FileNumber">
    <vt:lpwstr>SD/PA/06/03/03//03/17-3847</vt:lpwstr>
  </property>
  <property fmtid="{D5CDD505-2E9C-101B-9397-08002B2CF9AE}" pid="19" name="Objective-Classification">
    <vt:lpwstr>[Inherited - In Confidence]</vt:lpwstr>
  </property>
  <property fmtid="{D5CDD505-2E9C-101B-9397-08002B2CF9AE}" pid="20" name="Objective-Caveats">
    <vt:lpwstr/>
  </property>
  <property fmtid="{D5CDD505-2E9C-101B-9397-08002B2CF9AE}" pid="21" name="Objective-Document Status [system]">
    <vt:lpwstr>Work in Progress</vt:lpwstr>
  </property>
  <property fmtid="{D5CDD505-2E9C-101B-9397-08002B2CF9AE}" pid="22" name="Objective-Email is Vaulted? [system]">
    <vt:lpwstr/>
  </property>
</Properties>
</file>