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heme/theme2.xml" ContentType="application/vnd.openxmlformats-officedocument.theme+xml"/>
  <Override PartName="/ppt/tags/tag12.xml" ContentType="application/vnd.openxmlformats-officedocument.presentationml.tags+xml"/>
  <Override PartName="/ppt/notesSlides/notesSlide1.xml" ContentType="application/vnd.openxmlformats-officedocument.presentationml.notesSlide+xml"/>
  <Override PartName="/ppt/tags/tag1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14.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tags/tag16.xml" ContentType="application/vnd.openxmlformats-officedocument.presentationml.tags+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017" r:id="rId4"/>
  </p:sldMasterIdLst>
  <p:notesMasterIdLst>
    <p:notesMasterId r:id="rId43"/>
  </p:notesMasterIdLst>
  <p:sldIdLst>
    <p:sldId id="334" r:id="rId5"/>
    <p:sldId id="900" r:id="rId6"/>
    <p:sldId id="901" r:id="rId7"/>
    <p:sldId id="1004" r:id="rId8"/>
    <p:sldId id="906" r:id="rId9"/>
    <p:sldId id="907" r:id="rId10"/>
    <p:sldId id="1103" r:id="rId11"/>
    <p:sldId id="1104" r:id="rId12"/>
    <p:sldId id="929" r:id="rId13"/>
    <p:sldId id="930" r:id="rId14"/>
    <p:sldId id="931" r:id="rId15"/>
    <p:sldId id="932" r:id="rId16"/>
    <p:sldId id="933" r:id="rId17"/>
    <p:sldId id="934" r:id="rId18"/>
    <p:sldId id="912" r:id="rId19"/>
    <p:sldId id="1045" r:id="rId20"/>
    <p:sldId id="1097" r:id="rId21"/>
    <p:sldId id="940" r:id="rId22"/>
    <p:sldId id="1057" r:id="rId23"/>
    <p:sldId id="1044" r:id="rId24"/>
    <p:sldId id="944" r:id="rId25"/>
    <p:sldId id="947" r:id="rId26"/>
    <p:sldId id="949" r:id="rId27"/>
    <p:sldId id="950" r:id="rId28"/>
    <p:sldId id="957" r:id="rId29"/>
    <p:sldId id="977" r:id="rId30"/>
    <p:sldId id="1048" r:id="rId31"/>
    <p:sldId id="1068" r:id="rId32"/>
    <p:sldId id="1050" r:id="rId33"/>
    <p:sldId id="1074" r:id="rId34"/>
    <p:sldId id="1081" r:id="rId35"/>
    <p:sldId id="1083" r:id="rId36"/>
    <p:sldId id="1087" r:id="rId37"/>
    <p:sldId id="1090" r:id="rId38"/>
    <p:sldId id="1061" r:id="rId39"/>
    <p:sldId id="1080" r:id="rId40"/>
    <p:sldId id="1059" r:id="rId41"/>
    <p:sldId id="1078" r:id="rId42"/>
  </p:sldIdLst>
  <p:sldSz cx="12192000" cy="6858000"/>
  <p:notesSz cx="6807200" cy="9939338"/>
  <p:custDataLst>
    <p:tags r:id="rId4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0">
          <p15:clr>
            <a:srgbClr val="A4A3A4"/>
          </p15:clr>
        </p15:guide>
        <p15:guide id="2" orient="horz" pos="2160">
          <p15:clr>
            <a:srgbClr val="A4A3A4"/>
          </p15:clr>
        </p15:guide>
        <p15:guide id="3" orient="horz" pos="4025">
          <p15:clr>
            <a:srgbClr val="A4A3A4"/>
          </p15:clr>
        </p15:guide>
        <p15:guide id="4" orient="horz" pos="4152">
          <p15:clr>
            <a:srgbClr val="A4A3A4"/>
          </p15:clr>
        </p15:guide>
        <p15:guide id="5" orient="horz" pos="3597">
          <p15:clr>
            <a:srgbClr val="A4A3A4"/>
          </p15:clr>
        </p15:guide>
        <p15:guide id="6" orient="horz" pos="1074">
          <p15:clr>
            <a:srgbClr val="A4A3A4"/>
          </p15:clr>
        </p15:guide>
        <p15:guide id="7" orient="horz" pos="716">
          <p15:clr>
            <a:srgbClr val="A4A3A4"/>
          </p15:clr>
        </p15:guide>
        <p15:guide id="8" pos="7450">
          <p15:clr>
            <a:srgbClr val="A4A3A4"/>
          </p15:clr>
        </p15:guide>
        <p15:guide id="9" pos="3840">
          <p15:clr>
            <a:srgbClr val="A4A3A4"/>
          </p15:clr>
        </p15:guide>
        <p15:guide id="10" pos="223">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ong, Steffi (TSBBE)" initials="CS(" lastIdx="1" clrIdx="0">
    <p:extLst>
      <p:ext uri="{19B8F6BF-5375-455C-9EA6-DF929625EA0E}">
        <p15:presenceInfo xmlns:p15="http://schemas.microsoft.com/office/powerpoint/2012/main" userId="S-1-5-21-3432221409-3570315047-4101495255-12095839" providerId="AD"/>
      </p:ext>
    </p:extLst>
  </p:cmAuthor>
  <p:cmAuthor id="2" name="Kane, Deanna (MBAKL)" initials="KD(" lastIdx="2" clrIdx="1">
    <p:extLst>
      <p:ext uri="{19B8F6BF-5375-455C-9EA6-DF929625EA0E}">
        <p15:presenceInfo xmlns:p15="http://schemas.microsoft.com/office/powerpoint/2012/main" userId="S::Deanna.Kane@colmarbrunton.co.nz::51d13911-9ef9-4b66-b2df-2da3dd4b5f6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9A9F"/>
    <a:srgbClr val="F2F2F2"/>
    <a:srgbClr val="39466F"/>
    <a:srgbClr val="FFCA08"/>
    <a:srgbClr val="A0D72F"/>
    <a:srgbClr val="E84A20"/>
    <a:srgbClr val="41BAD2"/>
    <a:srgbClr val="D3D3CE"/>
    <a:srgbClr val="6DC7DA"/>
    <a:srgbClr val="97D4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01" autoAdjust="0"/>
  </p:normalViewPr>
  <p:slideViewPr>
    <p:cSldViewPr snapToGrid="0">
      <p:cViewPr varScale="1">
        <p:scale>
          <a:sx n="67" d="100"/>
          <a:sy n="67" d="100"/>
        </p:scale>
        <p:origin x="644" y="44"/>
      </p:cViewPr>
      <p:guideLst>
        <p:guide orient="horz" pos="270"/>
        <p:guide orient="horz" pos="2160"/>
        <p:guide orient="horz" pos="4025"/>
        <p:guide orient="horz" pos="4152"/>
        <p:guide orient="horz" pos="3597"/>
        <p:guide orient="horz" pos="1074"/>
        <p:guide orient="horz" pos="716"/>
        <p:guide pos="7450"/>
        <p:guide pos="3840"/>
        <p:guide pos="223"/>
      </p:guideLst>
    </p:cSldViewPr>
  </p:slideViewPr>
  <p:notesTextViewPr>
    <p:cViewPr>
      <p:scale>
        <a:sx n="3" d="2"/>
        <a:sy n="3" d="2"/>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9787" cy="498693"/>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3855838" y="1"/>
            <a:ext cx="2949787" cy="498693"/>
          </a:xfrm>
          <a:prstGeom prst="rect">
            <a:avLst/>
          </a:prstGeom>
        </p:spPr>
        <p:txBody>
          <a:bodyPr vert="horz" lIns="91440" tIns="45720" rIns="91440" bIns="45720" rtlCol="0"/>
          <a:lstStyle>
            <a:lvl1pPr algn="r">
              <a:defRPr sz="1200">
                <a:latin typeface="Arial" panose="020B0604020202020204" pitchFamily="34" charset="0"/>
              </a:defRPr>
            </a:lvl1pPr>
          </a:lstStyle>
          <a:p>
            <a:fld id="{CBAAC5B1-F58D-4268-BB75-9856A9D794A6}" type="datetimeFigureOut">
              <a:rPr lang="en-GB" smtClean="0"/>
              <a:pPr/>
              <a:t>18/03/2025</a:t>
            </a:fld>
            <a:endParaRPr lang="en-GB" dirty="0"/>
          </a:p>
        </p:txBody>
      </p:sp>
      <p:sp>
        <p:nvSpPr>
          <p:cNvPr id="4" name="Slide Image Placeholder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0720" y="4783306"/>
            <a:ext cx="5445760" cy="3913615"/>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atin typeface="Arial" panose="020B0604020202020204" pitchFamily="34" charset="0"/>
              </a:defRPr>
            </a:lvl1pPr>
          </a:lstStyle>
          <a:p>
            <a:fld id="{65900C33-90AE-4963-9AD8-3B07939F57E9}" type="slidenum">
              <a:rPr lang="en-GB" smtClean="0"/>
              <a:pPr/>
              <a:t>‹#›</a:t>
            </a:fld>
            <a:endParaRPr lang="en-GB" dirty="0"/>
          </a:p>
        </p:txBody>
      </p:sp>
    </p:spTree>
    <p:extLst>
      <p:ext uri="{BB962C8B-B14F-4D97-AF65-F5344CB8AC3E}">
        <p14:creationId xmlns:p14="http://schemas.microsoft.com/office/powerpoint/2010/main" val="1609606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solidFill>
                <a:schemeClr val="accent6"/>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900C33-90AE-4963-9AD8-3B07939F57E9}"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256817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900C33-90AE-4963-9AD8-3B07939F57E9}"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6052580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900C33-90AE-4963-9AD8-3B07939F57E9}"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799649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a:solidFill>
                <a:schemeClr val="accent6"/>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900C33-90AE-4963-9AD8-3B07939F57E9}"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9011972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900C33-90AE-4963-9AD8-3B07939F57E9}"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8789879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a:solidFill>
                <a:schemeClr val="accent6"/>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900C33-90AE-4963-9AD8-3B07939F57E9}"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GB"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842547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900C33-90AE-4963-9AD8-3B07939F57E9}"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GB"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1893144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900C33-90AE-4963-9AD8-3B07939F57E9}"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GB"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3716655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a:solidFill>
                <a:schemeClr val="accent6"/>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900C33-90AE-4963-9AD8-3B07939F57E9}"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GB"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008066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a:solidFill>
                <a:schemeClr val="accent6"/>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900C33-90AE-4963-9AD8-3B07939F57E9}"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949113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NZ" sz="1100" b="0" dirty="0">
                <a:solidFill>
                  <a:srgbClr val="39466F"/>
                </a:solidFill>
              </a:rPr>
              <a:t>This was commissioned as an exploratory study of the help-seeking behaviours of people who use violence in New Zealand, particularly focusing on people who are not currently accessing Family Violence Services.</a:t>
            </a:r>
          </a:p>
          <a:p>
            <a:pPr algn="l"/>
            <a:endParaRPr lang="en-NZ" sz="1100" b="0" dirty="0"/>
          </a:p>
          <a:p>
            <a:pPr algn="l"/>
            <a:r>
              <a:rPr lang="en-NZ" sz="1100" b="0" dirty="0"/>
              <a:t>The aim of this research is to help identify the support needs of users of violence and assess how existing services and alternative aids could better support their clients. The Safety and Stability Team (MSD) will use this research to inform the design of family violence services, supports, and alternative aids from the perspective of users of the service (both potential and actual).</a:t>
            </a:r>
            <a:endParaRPr lang="en-NZ" sz="1100" b="0" dirty="0">
              <a:cs typeface="Arial"/>
            </a:endParaRPr>
          </a:p>
          <a:p>
            <a:endParaRPr lang="en-NZ"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900C33-90AE-4963-9AD8-3B07939F57E9}"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9189774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We are all different, yet we are all the same”.</a:t>
            </a:r>
            <a:endParaRPr lang="en-NZ" sz="1200" dirty="0"/>
          </a:p>
          <a:p>
            <a:endParaRPr lang="en-NZ" dirty="0"/>
          </a:p>
        </p:txBody>
      </p:sp>
      <p:sp>
        <p:nvSpPr>
          <p:cNvPr id="4" name="Slide Number Placeholder 3"/>
          <p:cNvSpPr>
            <a:spLocks noGrp="1"/>
          </p:cNvSpPr>
          <p:nvPr>
            <p:ph type="sldNum" sz="quarter" idx="5"/>
          </p:nvPr>
        </p:nvSpPr>
        <p:spPr/>
        <p:txBody>
          <a:bodyPr/>
          <a:lstStyle/>
          <a:p>
            <a:fld id="{65900C33-90AE-4963-9AD8-3B07939F57E9}" type="slidenum">
              <a:rPr lang="en-GB" smtClean="0"/>
              <a:pPr/>
              <a:t>8</a:t>
            </a:fld>
            <a:endParaRPr lang="en-GB" dirty="0"/>
          </a:p>
        </p:txBody>
      </p:sp>
    </p:spTree>
    <p:extLst>
      <p:ext uri="{BB962C8B-B14F-4D97-AF65-F5344CB8AC3E}">
        <p14:creationId xmlns:p14="http://schemas.microsoft.com/office/powerpoint/2010/main" val="2135158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900C33-90AE-4963-9AD8-3B07939F57E9}"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1648959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900C33-90AE-4963-9AD8-3B07939F57E9}"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721607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900C33-90AE-4963-9AD8-3B07939F57E9}"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873018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900C33-90AE-4963-9AD8-3B07939F57E9}"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2650282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900C33-90AE-4963-9AD8-3B07939F57E9}"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2037026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1.emf"/></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1.emf"/></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1.emf"/></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10.xml"/><Relationship Id="rId4" Type="http://schemas.openxmlformats.org/officeDocument/2006/relationships/image" Target="../media/image1.emf"/></Relationships>
</file>

<file path=ppt/slideLayouts/_rels/slideLayout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11.xml"/><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Slide (Blac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8A0F8BF-22BE-42A2-EDB7-4B157643CE3F}"/>
              </a:ext>
            </a:extLst>
          </p:cNvPr>
          <p:cNvSpPr/>
          <p:nvPr userDrawn="1"/>
        </p:nvSpPr>
        <p:spPr bwMode="ltGray">
          <a:xfrm>
            <a:off x="0" y="0"/>
            <a:ext cx="12192000" cy="6858000"/>
          </a:xfrm>
          <a:prstGeom prst="rect">
            <a:avLst/>
          </a:prstGeom>
          <a:solidFill>
            <a:srgbClr val="8B9A9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600" b="0" i="0" u="none" strike="noStrike" kern="1200" cap="none" spc="0" normalizeH="0" baseline="0" noProof="0" err="1">
              <a:ln>
                <a:noFill/>
              </a:ln>
              <a:solidFill>
                <a:srgbClr val="FFFFFF"/>
              </a:solidFill>
              <a:effectLst/>
              <a:uLnTx/>
              <a:uFillTx/>
              <a:latin typeface="Arial"/>
              <a:ea typeface="+mn-ea"/>
              <a:cs typeface="+mn-cs"/>
            </a:endParaRPr>
          </a:p>
        </p:txBody>
      </p:sp>
      <p:graphicFrame>
        <p:nvGraphicFramePr>
          <p:cNvPr id="3" name="Object 2" hidden="1">
            <a:extLst>
              <a:ext uri="{FF2B5EF4-FFF2-40B4-BE49-F238E27FC236}">
                <a16:creationId xmlns:a16="http://schemas.microsoft.com/office/drawing/2014/main" id="{7F6C1346-FAF2-46EF-B528-046EA19E790C}"/>
              </a:ext>
            </a:extLst>
          </p:cNvPr>
          <p:cNvGraphicFramePr>
            <a:graphicFrameLocks noChangeAspect="1"/>
          </p:cNvGraphicFramePr>
          <p:nvPr userDrawn="1">
            <p:custDataLst>
              <p:tags r:id="rId1"/>
            </p:custDataLst>
            <p:extLst>
              <p:ext uri="{D42A27DB-BD31-4B8C-83A1-F6EECF244321}">
                <p14:modId xmlns:p14="http://schemas.microsoft.com/office/powerpoint/2010/main" val="314632496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83" imgH="384" progId="TCLayout.ActiveDocument.1">
                  <p:embed/>
                </p:oleObj>
              </mc:Choice>
              <mc:Fallback>
                <p:oleObj name="think-cell Slide" r:id="rId3" imgW="383" imgH="384" progId="TCLayout.ActiveDocument.1">
                  <p:embed/>
                  <p:pic>
                    <p:nvPicPr>
                      <p:cNvPr id="3" name="Object 2" hidden="1">
                        <a:extLst>
                          <a:ext uri="{FF2B5EF4-FFF2-40B4-BE49-F238E27FC236}">
                            <a16:creationId xmlns:a16="http://schemas.microsoft.com/office/drawing/2014/main" id="{7F6C1346-FAF2-46EF-B528-046EA19E790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Title 1"/>
          <p:cNvSpPr>
            <a:spLocks noGrp="1"/>
          </p:cNvSpPr>
          <p:nvPr>
            <p:ph type="ctrTitle"/>
          </p:nvPr>
        </p:nvSpPr>
        <p:spPr>
          <a:xfrm>
            <a:off x="1619091" y="1103554"/>
            <a:ext cx="8953819" cy="1661993"/>
          </a:xfrm>
          <a:prstGeom prst="rect">
            <a:avLst/>
          </a:prstGeom>
        </p:spPr>
        <p:txBody>
          <a:bodyPr vert="horz" anchor="ctr">
            <a:noAutofit/>
          </a:bodyPr>
          <a:lstStyle>
            <a:lvl1pPr algn="ctr">
              <a:defRPr lang="en-GB" sz="5400" dirty="0">
                <a:solidFill>
                  <a:schemeClr val="bg1"/>
                </a:solidFill>
              </a:defRPr>
            </a:lvl1pPr>
          </a:lstStyle>
          <a:p>
            <a:r>
              <a:rPr lang="en-US" dirty="0"/>
              <a:t>Click to edit Master title style</a:t>
            </a:r>
            <a:endParaRPr lang="en-GB" dirty="0"/>
          </a:p>
        </p:txBody>
      </p:sp>
      <p:sp>
        <p:nvSpPr>
          <p:cNvPr id="4" name="Rectangle 3">
            <a:extLst>
              <a:ext uri="{FF2B5EF4-FFF2-40B4-BE49-F238E27FC236}">
                <a16:creationId xmlns:a16="http://schemas.microsoft.com/office/drawing/2014/main" id="{A2E42E0E-2562-E0B2-0BB3-AC0761EE14E6}"/>
              </a:ext>
            </a:extLst>
          </p:cNvPr>
          <p:cNvSpPr/>
          <p:nvPr userDrawn="1"/>
        </p:nvSpPr>
        <p:spPr>
          <a:xfrm>
            <a:off x="0" y="5742000"/>
            <a:ext cx="12192000" cy="1116000"/>
          </a:xfrm>
          <a:prstGeom prst="rect">
            <a:avLst/>
          </a:prstGeom>
          <a:solidFill>
            <a:srgbClr val="39466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600" b="0" i="0" u="none" strike="noStrike" kern="1200" cap="none" spc="0" normalizeH="0" baseline="0" noProof="0">
              <a:ln>
                <a:noFill/>
              </a:ln>
              <a:solidFill>
                <a:srgbClr val="FFFFFF"/>
              </a:solidFill>
              <a:effectLst/>
              <a:uLnTx/>
              <a:uFillTx/>
              <a:latin typeface="Arial"/>
              <a:ea typeface="+mn-ea"/>
              <a:cs typeface="+mn-cs"/>
            </a:endParaRPr>
          </a:p>
        </p:txBody>
      </p:sp>
      <p:pic>
        <p:nvPicPr>
          <p:cNvPr id="6" name="Graphic 5">
            <a:extLst>
              <a:ext uri="{FF2B5EF4-FFF2-40B4-BE49-F238E27FC236}">
                <a16:creationId xmlns:a16="http://schemas.microsoft.com/office/drawing/2014/main" id="{D97E5F30-D1EA-85A8-5AE6-DF751AC62872}"/>
              </a:ext>
            </a:extLst>
          </p:cNvPr>
          <p:cNvPicPr>
            <a:picLocks noChangeAspect="1"/>
          </p:cNvPicPr>
          <p:nvPr userDrawn="1"/>
        </p:nvPicPr>
        <p:blipFill>
          <a:blip r:embed="rId5">
            <a:lum bright="100000"/>
            <a:extLst>
              <a:ext uri="{96DAC541-7B7A-43D3-8B79-37D633B846F1}">
                <asvg:svgBlip xmlns:asvg="http://schemas.microsoft.com/office/drawing/2016/SVG/main" r:embed="rId6"/>
              </a:ext>
            </a:extLst>
          </a:blip>
          <a:stretch>
            <a:fillRect/>
          </a:stretch>
        </p:blipFill>
        <p:spPr>
          <a:xfrm>
            <a:off x="9342171" y="5995200"/>
            <a:ext cx="2476500" cy="609600"/>
          </a:xfrm>
          <a:prstGeom prst="rect">
            <a:avLst/>
          </a:prstGeom>
        </p:spPr>
      </p:pic>
      <p:sp>
        <p:nvSpPr>
          <p:cNvPr id="8" name="Rectangle 7">
            <a:extLst>
              <a:ext uri="{FF2B5EF4-FFF2-40B4-BE49-F238E27FC236}">
                <a16:creationId xmlns:a16="http://schemas.microsoft.com/office/drawing/2014/main" id="{F82E475E-A400-E5A6-6708-CCA78DE12374}"/>
              </a:ext>
            </a:extLst>
          </p:cNvPr>
          <p:cNvSpPr/>
          <p:nvPr userDrawn="1"/>
        </p:nvSpPr>
        <p:spPr>
          <a:xfrm>
            <a:off x="0" y="5632486"/>
            <a:ext cx="12192000" cy="1165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6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1156994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Section header (black)">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824A7F5-D491-F878-A9C7-4AE1B4BC64BD}"/>
              </a:ext>
            </a:extLst>
          </p:cNvPr>
          <p:cNvSpPr/>
          <p:nvPr userDrawn="1"/>
        </p:nvSpPr>
        <p:spPr bwMode="ltGray">
          <a:xfrm>
            <a:off x="0" y="0"/>
            <a:ext cx="12192000" cy="6858000"/>
          </a:xfrm>
          <a:prstGeom prst="rect">
            <a:avLst/>
          </a:prstGeom>
          <a:solidFill>
            <a:srgbClr val="8B9A9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600" b="0" i="0" u="none" strike="noStrike" kern="1200" cap="none" spc="0" normalizeH="0" baseline="0" noProof="0" err="1">
              <a:ln>
                <a:noFill/>
              </a:ln>
              <a:solidFill>
                <a:srgbClr val="FFFFFF"/>
              </a:solidFill>
              <a:effectLst/>
              <a:uLnTx/>
              <a:uFillTx/>
              <a:latin typeface="Arial"/>
              <a:ea typeface="+mn-ea"/>
              <a:cs typeface="+mn-cs"/>
            </a:endParaRPr>
          </a:p>
        </p:txBody>
      </p:sp>
      <p:sp>
        <p:nvSpPr>
          <p:cNvPr id="3" name="Rectangle 2">
            <a:extLst>
              <a:ext uri="{FF2B5EF4-FFF2-40B4-BE49-F238E27FC236}">
                <a16:creationId xmlns:a16="http://schemas.microsoft.com/office/drawing/2014/main" id="{7676C83D-AED8-5BE7-DCB7-2B5C7F95F88A}"/>
              </a:ext>
            </a:extLst>
          </p:cNvPr>
          <p:cNvSpPr/>
          <p:nvPr userDrawn="1"/>
        </p:nvSpPr>
        <p:spPr>
          <a:xfrm>
            <a:off x="-2" y="5767708"/>
            <a:ext cx="12192000" cy="1108969"/>
          </a:xfrm>
          <a:prstGeom prst="rect">
            <a:avLst/>
          </a:prstGeom>
          <a:solidFill>
            <a:srgbClr val="39466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600" b="0" i="0" u="none" strike="noStrike" kern="1200" cap="none" spc="0" normalizeH="0" baseline="0" noProof="0">
              <a:ln>
                <a:noFill/>
              </a:ln>
              <a:solidFill>
                <a:srgbClr val="FFFFFF"/>
              </a:solidFill>
              <a:effectLst/>
              <a:uLnTx/>
              <a:uFillTx/>
              <a:latin typeface="Arial"/>
              <a:ea typeface="+mn-ea"/>
              <a:cs typeface="+mn-cs"/>
            </a:endParaRPr>
          </a:p>
        </p:txBody>
      </p:sp>
      <p:pic>
        <p:nvPicPr>
          <p:cNvPr id="6" name="Graphic 5">
            <a:extLst>
              <a:ext uri="{FF2B5EF4-FFF2-40B4-BE49-F238E27FC236}">
                <a16:creationId xmlns:a16="http://schemas.microsoft.com/office/drawing/2014/main" id="{8A0703D1-F73E-8EEA-8C6E-2BFF2A24F2D5}"/>
              </a:ext>
            </a:extLst>
          </p:cNvPr>
          <p:cNvPicPr>
            <a:picLocks noChangeAspect="1"/>
          </p:cNvPicPr>
          <p:nvPr userDrawn="1"/>
        </p:nvPicPr>
        <p:blipFill>
          <a:blip r:embed="rId2">
            <a:lum bright="100000"/>
            <a:extLst>
              <a:ext uri="{96DAC541-7B7A-43D3-8B79-37D633B846F1}">
                <asvg:svgBlip xmlns:asvg="http://schemas.microsoft.com/office/drawing/2016/SVG/main" r:embed="rId3"/>
              </a:ext>
            </a:extLst>
          </a:blip>
          <a:stretch>
            <a:fillRect/>
          </a:stretch>
        </p:blipFill>
        <p:spPr>
          <a:xfrm>
            <a:off x="9430527" y="6034408"/>
            <a:ext cx="2476500" cy="609600"/>
          </a:xfrm>
          <a:prstGeom prst="rect">
            <a:avLst/>
          </a:prstGeom>
        </p:spPr>
      </p:pic>
      <p:sp>
        <p:nvSpPr>
          <p:cNvPr id="11" name="Rectangle 10">
            <a:extLst>
              <a:ext uri="{FF2B5EF4-FFF2-40B4-BE49-F238E27FC236}">
                <a16:creationId xmlns:a16="http://schemas.microsoft.com/office/drawing/2014/main" id="{46775CEA-8021-8DEE-490F-383771734420}"/>
              </a:ext>
            </a:extLst>
          </p:cNvPr>
          <p:cNvSpPr/>
          <p:nvPr userDrawn="1"/>
        </p:nvSpPr>
        <p:spPr>
          <a:xfrm>
            <a:off x="0" y="5651164"/>
            <a:ext cx="12192000" cy="1165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600" b="0" i="0" u="none" strike="noStrike" kern="1200" cap="none" spc="0" normalizeH="0" baseline="0" noProof="0">
              <a:ln>
                <a:noFill/>
              </a:ln>
              <a:solidFill>
                <a:srgbClr val="FFFFFF"/>
              </a:solidFill>
              <a:effectLst/>
              <a:uLnTx/>
              <a:uFillTx/>
              <a:latin typeface="Arial"/>
              <a:ea typeface="+mn-ea"/>
              <a:cs typeface="+mn-cs"/>
            </a:endParaRPr>
          </a:p>
        </p:txBody>
      </p:sp>
      <p:sp>
        <p:nvSpPr>
          <p:cNvPr id="5" name="Text Placeholder 2"/>
          <p:cNvSpPr>
            <a:spLocks noGrp="1"/>
          </p:cNvSpPr>
          <p:nvPr>
            <p:ph type="body" sz="quarter" idx="15" hasCustomPrompt="1"/>
          </p:nvPr>
        </p:nvSpPr>
        <p:spPr>
          <a:xfrm>
            <a:off x="915660" y="2891385"/>
            <a:ext cx="10360681" cy="1980000"/>
          </a:xfrm>
          <a:prstGeom prst="rect">
            <a:avLst/>
          </a:prstGeom>
        </p:spPr>
        <p:txBody>
          <a:bodyPr vert="horz" lIns="0" tIns="0" rIns="0" bIns="0" rtlCol="0" anchor="t">
            <a:noAutofit/>
          </a:bodyPr>
          <a:lstStyle>
            <a:lvl1pPr algn="ctr">
              <a:spcBef>
                <a:spcPts val="0"/>
              </a:spcBef>
              <a:defRPr lang="en-GB" sz="4000" b="1" dirty="0">
                <a:solidFill>
                  <a:schemeClr val="bg1"/>
                </a:solidFill>
                <a:latin typeface="+mj-lt"/>
                <a:ea typeface="+mj-ea"/>
                <a:cs typeface="+mj-cs"/>
              </a:defRPr>
            </a:lvl1pPr>
          </a:lstStyle>
          <a:p>
            <a:pPr lvl="0">
              <a:spcBef>
                <a:spcPts val="600"/>
              </a:spcBef>
            </a:pPr>
            <a:r>
              <a:rPr lang="en-GB" dirty="0"/>
              <a:t>Click to add title</a:t>
            </a:r>
          </a:p>
        </p:txBody>
      </p:sp>
      <p:sp>
        <p:nvSpPr>
          <p:cNvPr id="7" name="Text Placeholder 2"/>
          <p:cNvSpPr>
            <a:spLocks noGrp="1"/>
          </p:cNvSpPr>
          <p:nvPr>
            <p:ph type="body" sz="quarter" idx="16" hasCustomPrompt="1"/>
          </p:nvPr>
        </p:nvSpPr>
        <p:spPr>
          <a:xfrm>
            <a:off x="5603878" y="413523"/>
            <a:ext cx="984245" cy="2123658"/>
          </a:xfrm>
          <a:prstGeom prst="rect">
            <a:avLst/>
          </a:prstGeom>
        </p:spPr>
        <p:txBody>
          <a:bodyPr wrap="none" anchor="t">
            <a:spAutoFit/>
          </a:bodyPr>
          <a:lstStyle>
            <a:lvl1pPr algn="ctr">
              <a:spcBef>
                <a:spcPts val="200"/>
              </a:spcBef>
              <a:defRPr kumimoji="0" lang="en-US" sz="13800" b="0" i="0" u="none" strike="noStrike" kern="1200" cap="none" spc="0" normalizeH="0" baseline="0" dirty="0">
                <a:ln>
                  <a:noFill/>
                </a:ln>
                <a:solidFill>
                  <a:srgbClr val="FFFFFF"/>
                </a:solidFill>
                <a:effectLst/>
                <a:uLnTx/>
                <a:uFillTx/>
                <a:latin typeface="Arial"/>
                <a:ea typeface="+mn-ea"/>
                <a:cs typeface="+mn-cs"/>
              </a:defRPr>
            </a:lvl1pPr>
            <a:lvl2pPr marL="0" indent="0" algn="l">
              <a:spcBef>
                <a:spcPts val="200"/>
              </a:spcBef>
              <a:buNone/>
              <a:defRPr sz="2200" b="0">
                <a:solidFill>
                  <a:schemeClr val="tx1"/>
                </a:solidFill>
              </a:defRPr>
            </a:lvl2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a:t>
            </a:r>
          </a:p>
        </p:txBody>
      </p:sp>
      <p:cxnSp>
        <p:nvCxnSpPr>
          <p:cNvPr id="9" name="Straight Connector 8">
            <a:extLst>
              <a:ext uri="{FF2B5EF4-FFF2-40B4-BE49-F238E27FC236}">
                <a16:creationId xmlns:a16="http://schemas.microsoft.com/office/drawing/2014/main" id="{2B034BDA-AE18-E863-C965-F87A0BB901AD}"/>
              </a:ext>
            </a:extLst>
          </p:cNvPr>
          <p:cNvCxnSpPr>
            <a:cxnSpLocks/>
          </p:cNvCxnSpPr>
          <p:nvPr userDrawn="1"/>
        </p:nvCxnSpPr>
        <p:spPr>
          <a:xfrm rot="5400000">
            <a:off x="6096000" y="1780994"/>
            <a:ext cx="0" cy="1244191"/>
          </a:xfrm>
          <a:prstGeom prst="line">
            <a:avLst/>
          </a:prstGeom>
          <a:ln w="12700">
            <a:solidFill>
              <a:schemeClr val="bg1"/>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000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BAC1A-D548-42F6-9A3E-C386AF212462}"/>
              </a:ext>
            </a:extLst>
          </p:cNvPr>
          <p:cNvSpPr>
            <a:spLocks noGrp="1"/>
          </p:cNvSpPr>
          <p:nvPr>
            <p:ph type="title"/>
          </p:nvPr>
        </p:nvSpPr>
        <p:spPr>
          <a:xfrm>
            <a:off x="288878" y="178293"/>
            <a:ext cx="11614244" cy="1325563"/>
          </a:xfrm>
        </p:spPr>
        <p:txBody>
          <a:bodyPr anchor="t">
            <a:normAutofit/>
          </a:bodyPr>
          <a:lstStyle>
            <a:lvl1pPr>
              <a:defRPr sz="2400" b="1">
                <a:solidFill>
                  <a:schemeClr val="tx1">
                    <a:lumMod val="85000"/>
                    <a:lumOff val="15000"/>
                  </a:schemeClr>
                </a:solidFill>
              </a:defRPr>
            </a:lvl1pPr>
          </a:lstStyle>
          <a:p>
            <a:r>
              <a:rPr lang="en-US"/>
              <a:t>Click to edit Master title style</a:t>
            </a:r>
            <a:endParaRPr lang="en-NZ"/>
          </a:p>
        </p:txBody>
      </p:sp>
      <p:cxnSp>
        <p:nvCxnSpPr>
          <p:cNvPr id="7" name="Straight Connector 6">
            <a:extLst>
              <a:ext uri="{FF2B5EF4-FFF2-40B4-BE49-F238E27FC236}">
                <a16:creationId xmlns:a16="http://schemas.microsoft.com/office/drawing/2014/main" id="{FFE51EA4-6412-42B4-B1E4-1BAFB490785F}"/>
              </a:ext>
            </a:extLst>
          </p:cNvPr>
          <p:cNvCxnSpPr>
            <a:cxnSpLocks/>
          </p:cNvCxnSpPr>
          <p:nvPr userDrawn="1"/>
        </p:nvCxnSpPr>
        <p:spPr>
          <a:xfrm>
            <a:off x="288878" y="6237030"/>
            <a:ext cx="11614244" cy="0"/>
          </a:xfrm>
          <a:prstGeom prst="line">
            <a:avLst/>
          </a:prstGeom>
          <a:ln w="38100">
            <a:solidFill>
              <a:srgbClr val="39466F"/>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22172AAC-F2E3-4D4C-901B-F03E295F2267}"/>
              </a:ext>
            </a:extLst>
          </p:cNvPr>
          <p:cNvSpPr txBox="1"/>
          <p:nvPr userDrawn="1"/>
        </p:nvSpPr>
        <p:spPr>
          <a:xfrm>
            <a:off x="11353800" y="6384630"/>
            <a:ext cx="574343"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DCF7B40-D8A6-41D8-A10B-4F13A417E026}" type="slidenum">
              <a:rPr kumimoji="0" lang="en-NZ" sz="1400" b="0" i="0" u="none" strike="noStrike" kern="1200" cap="none" spc="0" normalizeH="0" baseline="0" noProof="0" smtClean="0">
                <a:ln>
                  <a:noFill/>
                </a:ln>
                <a:solidFill>
                  <a:srgbClr val="39466F"/>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NZ" sz="1400" b="0" i="0" u="none" strike="noStrike" kern="1200" cap="none" spc="0" normalizeH="0" baseline="0" noProof="0">
              <a:ln>
                <a:noFill/>
              </a:ln>
              <a:solidFill>
                <a:srgbClr val="39466F"/>
              </a:solidFill>
              <a:effectLst/>
              <a:uLnTx/>
              <a:uFillTx/>
              <a:latin typeface="Arial" panose="020B0604020202020204" pitchFamily="34" charset="0"/>
              <a:ea typeface="+mn-ea"/>
              <a:cs typeface="Arial" panose="020B0604020202020204" pitchFamily="34" charset="0"/>
            </a:endParaRPr>
          </a:p>
        </p:txBody>
      </p:sp>
      <p:sp>
        <p:nvSpPr>
          <p:cNvPr id="5" name="Text Placeholder 4">
            <a:extLst>
              <a:ext uri="{FF2B5EF4-FFF2-40B4-BE49-F238E27FC236}">
                <a16:creationId xmlns:a16="http://schemas.microsoft.com/office/drawing/2014/main" id="{E3CCFF91-5F5C-4DD0-B58F-344BE8063F50}"/>
              </a:ext>
            </a:extLst>
          </p:cNvPr>
          <p:cNvSpPr>
            <a:spLocks noGrp="1"/>
          </p:cNvSpPr>
          <p:nvPr>
            <p:ph type="body" sz="quarter" idx="12" hasCustomPrompt="1"/>
          </p:nvPr>
        </p:nvSpPr>
        <p:spPr>
          <a:xfrm>
            <a:off x="4084933" y="6388100"/>
            <a:ext cx="7278391" cy="304800"/>
          </a:xfrm>
        </p:spPr>
        <p:txBody>
          <a:bodyPr anchor="ctr">
            <a:noAutofit/>
          </a:bodyPr>
          <a:lstStyle>
            <a:lvl1pPr marL="0" indent="0">
              <a:spcBef>
                <a:spcPts val="0"/>
              </a:spcBef>
              <a:buNone/>
              <a:defRPr sz="800">
                <a:solidFill>
                  <a:schemeClr val="tx1"/>
                </a:solidFill>
              </a:defRPr>
            </a:lvl1pPr>
            <a:lvl2pPr marL="457200" indent="0">
              <a:buNone/>
              <a:defRPr sz="900">
                <a:solidFill>
                  <a:schemeClr val="bg1">
                    <a:lumMod val="50000"/>
                  </a:schemeClr>
                </a:solidFill>
              </a:defRPr>
            </a:lvl2pPr>
            <a:lvl3pPr marL="914400" indent="0">
              <a:buNone/>
              <a:defRPr sz="900">
                <a:solidFill>
                  <a:schemeClr val="bg1">
                    <a:lumMod val="50000"/>
                  </a:schemeClr>
                </a:solidFill>
              </a:defRPr>
            </a:lvl3pPr>
            <a:lvl4pPr marL="1371600" indent="0">
              <a:buNone/>
              <a:defRPr sz="900">
                <a:solidFill>
                  <a:schemeClr val="bg1">
                    <a:lumMod val="50000"/>
                  </a:schemeClr>
                </a:solidFill>
              </a:defRPr>
            </a:lvl4pPr>
            <a:lvl5pPr marL="1828800" indent="0">
              <a:buNone/>
              <a:defRPr sz="900">
                <a:solidFill>
                  <a:schemeClr val="bg1">
                    <a:lumMod val="50000"/>
                  </a:schemeClr>
                </a:solidFill>
              </a:defRPr>
            </a:lvl5pPr>
          </a:lstStyle>
          <a:p>
            <a:pPr lvl="0"/>
            <a:r>
              <a:rPr lang="en-US" dirty="0"/>
              <a:t>Footer</a:t>
            </a:r>
          </a:p>
        </p:txBody>
      </p:sp>
    </p:spTree>
    <p:extLst>
      <p:ext uri="{BB962C8B-B14F-4D97-AF65-F5344CB8AC3E}">
        <p14:creationId xmlns:p14="http://schemas.microsoft.com/office/powerpoint/2010/main" val="25315119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759391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Title slide with image (whit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A1884F6-03AD-16B4-24D6-E9626E68933F}"/>
              </a:ext>
            </a:extLst>
          </p:cNvPr>
          <p:cNvSpPr/>
          <p:nvPr userDrawn="1"/>
        </p:nvSpPr>
        <p:spPr bwMode="ltGray">
          <a:xfrm>
            <a:off x="0" y="0"/>
            <a:ext cx="12192000" cy="3352144"/>
          </a:xfrm>
          <a:prstGeom prst="rect">
            <a:avLst/>
          </a:prstGeom>
          <a:solidFill>
            <a:srgbClr val="39466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600" b="0" i="0" u="none" strike="noStrike" kern="1200" cap="none" spc="0" normalizeH="0" baseline="0" noProof="0" err="1">
              <a:ln>
                <a:noFill/>
              </a:ln>
              <a:solidFill>
                <a:srgbClr val="FFFFFF"/>
              </a:solidFill>
              <a:effectLst/>
              <a:uLnTx/>
              <a:uFillTx/>
              <a:latin typeface="Arial"/>
              <a:ea typeface="+mn-ea"/>
              <a:cs typeface="+mn-cs"/>
            </a:endParaRPr>
          </a:p>
        </p:txBody>
      </p:sp>
      <p:sp>
        <p:nvSpPr>
          <p:cNvPr id="3" name="Rectangle 2">
            <a:extLst>
              <a:ext uri="{FF2B5EF4-FFF2-40B4-BE49-F238E27FC236}">
                <a16:creationId xmlns:a16="http://schemas.microsoft.com/office/drawing/2014/main" id="{AE212A9E-4191-05B4-F825-4AD6AB1F6EAA}"/>
              </a:ext>
            </a:extLst>
          </p:cNvPr>
          <p:cNvSpPr/>
          <p:nvPr userDrawn="1"/>
        </p:nvSpPr>
        <p:spPr bwMode="ltGray">
          <a:xfrm>
            <a:off x="0" y="2773900"/>
            <a:ext cx="12192000" cy="3286834"/>
          </a:xfrm>
          <a:prstGeom prst="rect">
            <a:avLst/>
          </a:prstGeom>
          <a:solidFill>
            <a:srgbClr val="8B9A9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600" b="0" i="0" u="none" strike="noStrike" kern="1200" cap="none" spc="0" normalizeH="0" baseline="0" noProof="0" err="1">
              <a:ln>
                <a:noFill/>
              </a:ln>
              <a:solidFill>
                <a:srgbClr val="FFFFFF"/>
              </a:solidFill>
              <a:effectLst/>
              <a:uLnTx/>
              <a:uFillTx/>
              <a:latin typeface="Arial"/>
              <a:ea typeface="+mn-ea"/>
              <a:cs typeface="+mn-cs"/>
            </a:endParaRPr>
          </a:p>
        </p:txBody>
      </p:sp>
      <p:sp>
        <p:nvSpPr>
          <p:cNvPr id="28" name="Subtitle 2">
            <a:extLst>
              <a:ext uri="{FF2B5EF4-FFF2-40B4-BE49-F238E27FC236}">
                <a16:creationId xmlns:a16="http://schemas.microsoft.com/office/drawing/2014/main" id="{EC2DF852-17D4-427B-92F4-88B239D516AA}"/>
              </a:ext>
            </a:extLst>
          </p:cNvPr>
          <p:cNvSpPr>
            <a:spLocks noGrp="1"/>
          </p:cNvSpPr>
          <p:nvPr>
            <p:ph type="subTitle" idx="1" hasCustomPrompt="1"/>
          </p:nvPr>
        </p:nvSpPr>
        <p:spPr>
          <a:xfrm>
            <a:off x="3188368" y="3394549"/>
            <a:ext cx="5715000" cy="501650"/>
          </a:xfrm>
        </p:spPr>
        <p:txBody>
          <a:bodyPr anchor="ctr">
            <a:noAutofit/>
          </a:bodyPr>
          <a:lstStyle>
            <a:lvl1pPr marL="0" indent="0" algn="ctr">
              <a:lnSpc>
                <a:spcPct val="100000"/>
              </a:lnSpc>
              <a:buNone/>
              <a:defRPr sz="2000" b="1" i="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Kathryn Robinson</a:t>
            </a:r>
            <a:endParaRPr lang="en-NZ" dirty="0"/>
          </a:p>
        </p:txBody>
      </p:sp>
      <p:sp>
        <p:nvSpPr>
          <p:cNvPr id="29" name="Rectangle 28">
            <a:extLst>
              <a:ext uri="{FF2B5EF4-FFF2-40B4-BE49-F238E27FC236}">
                <a16:creationId xmlns:a16="http://schemas.microsoft.com/office/drawing/2014/main" id="{3E597193-9213-40BF-AC84-C9A2CBDA5DCE}"/>
              </a:ext>
            </a:extLst>
          </p:cNvPr>
          <p:cNvSpPr/>
          <p:nvPr userDrawn="1"/>
        </p:nvSpPr>
        <p:spPr>
          <a:xfrm>
            <a:off x="3056350" y="4362318"/>
            <a:ext cx="6075288" cy="112338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2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Verian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Level 9, 101 Lambton Quay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Wellington 6011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Kathryn.robinson@veriangroup.com</a:t>
            </a:r>
          </a:p>
        </p:txBody>
      </p:sp>
      <p:sp>
        <p:nvSpPr>
          <p:cNvPr id="32" name="Rectangle 31">
            <a:extLst>
              <a:ext uri="{FF2B5EF4-FFF2-40B4-BE49-F238E27FC236}">
                <a16:creationId xmlns:a16="http://schemas.microsoft.com/office/drawing/2014/main" id="{B864B2E1-2796-4BB6-B66D-286C43863898}"/>
              </a:ext>
            </a:extLst>
          </p:cNvPr>
          <p:cNvSpPr/>
          <p:nvPr userDrawn="1"/>
        </p:nvSpPr>
        <p:spPr>
          <a:xfrm>
            <a:off x="5438775" y="4106399"/>
            <a:ext cx="1314450"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NZ">
              <a:solidFill>
                <a:srgbClr val="39466F"/>
              </a:solidFill>
            </a:endParaRPr>
          </a:p>
        </p:txBody>
      </p:sp>
      <p:sp>
        <p:nvSpPr>
          <p:cNvPr id="27" name="Rectangle 26">
            <a:extLst>
              <a:ext uri="{FF2B5EF4-FFF2-40B4-BE49-F238E27FC236}">
                <a16:creationId xmlns:a16="http://schemas.microsoft.com/office/drawing/2014/main" id="{C3F3071D-A921-447E-8C34-B51AE8EF639B}"/>
              </a:ext>
            </a:extLst>
          </p:cNvPr>
          <p:cNvSpPr/>
          <p:nvPr userDrawn="1"/>
        </p:nvSpPr>
        <p:spPr>
          <a:xfrm rot="10800000" flipV="1">
            <a:off x="0" y="2780865"/>
            <a:ext cx="12191999" cy="3859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0" lang="en-US" sz="1200" b="1" i="0" u="none" strike="noStrike" kern="1200" cap="none" spc="300" normalizeH="0" baseline="0" noProof="0" dirty="0">
                <a:ln>
                  <a:noFill/>
                </a:ln>
                <a:solidFill>
                  <a:srgbClr val="39466F"/>
                </a:solidFill>
                <a:effectLst/>
                <a:uLnTx/>
                <a:uFillTx/>
                <a:latin typeface="Arial" panose="020B0604020202020204" pitchFamily="34" charset="0"/>
                <a:ea typeface="+mj-ea"/>
                <a:cs typeface="Arial" panose="020B0604020202020204" pitchFamily="34" charset="0"/>
              </a:rPr>
              <a:t>FOR FURTHER INFORMATION PLEASE CONTACT</a:t>
            </a:r>
            <a:endParaRPr lang="en-NZ" sz="500" b="1" spc="300" dirty="0">
              <a:solidFill>
                <a:srgbClr val="39466F"/>
              </a:solidFill>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43F3B7AF-F117-1CB8-1813-88417458DE8A}"/>
              </a:ext>
            </a:extLst>
          </p:cNvPr>
          <p:cNvSpPr/>
          <p:nvPr userDrawn="1"/>
        </p:nvSpPr>
        <p:spPr>
          <a:xfrm rot="10800000" flipV="1">
            <a:off x="-1" y="678539"/>
            <a:ext cx="12191999" cy="13623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0" lang="en-US" sz="8000" b="0" i="0" u="none" strike="noStrike" kern="1200" cap="none" spc="30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Thank you</a:t>
            </a:r>
            <a:endParaRPr lang="en-NZ" sz="3600" b="0" spc="3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0355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 sub heading">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DF83C7DE-2A8C-4AE6-88C4-79980259669E}"/>
              </a:ext>
            </a:extLst>
          </p:cNvPr>
          <p:cNvGraphicFramePr>
            <a:graphicFrameLocks noChangeAspect="1"/>
          </p:cNvGraphicFramePr>
          <p:nvPr userDrawn="1">
            <p:custDataLst>
              <p:tags r:id="rId1"/>
            </p:custDataLst>
            <p:extLst>
              <p:ext uri="{D42A27DB-BD31-4B8C-83A1-F6EECF244321}">
                <p14:modId xmlns:p14="http://schemas.microsoft.com/office/powerpoint/2010/main" val="365197719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83" imgH="384" progId="TCLayout.ActiveDocument.1">
                  <p:embed/>
                </p:oleObj>
              </mc:Choice>
              <mc:Fallback>
                <p:oleObj name="think-cell Slide" r:id="rId3" imgW="383" imgH="384" progId="TCLayout.ActiveDocument.1">
                  <p:embed/>
                  <p:pic>
                    <p:nvPicPr>
                      <p:cNvPr id="11" name="Object 10" hidden="1">
                        <a:extLst>
                          <a:ext uri="{FF2B5EF4-FFF2-40B4-BE49-F238E27FC236}">
                            <a16:creationId xmlns:a16="http://schemas.microsoft.com/office/drawing/2014/main" id="{DF83C7DE-2A8C-4AE6-88C4-79980259669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47698738-2E1C-4407-AE23-FC7C52247775}"/>
              </a:ext>
            </a:extLst>
          </p:cNvPr>
          <p:cNvSpPr>
            <a:spLocks noGrp="1"/>
          </p:cNvSpPr>
          <p:nvPr>
            <p:ph type="title" hasCustomPrompt="1"/>
          </p:nvPr>
        </p:nvSpPr>
        <p:spPr/>
        <p:txBody>
          <a:bodyPr vert="horz"/>
          <a:lstStyle>
            <a:lvl1pPr>
              <a:defRPr sz="2000"/>
            </a:lvl1pPr>
          </a:lstStyle>
          <a:p>
            <a:r>
              <a:rPr lang="en-US"/>
              <a:t>Click to add title</a:t>
            </a:r>
            <a:endParaRPr lang="en-GB"/>
          </a:p>
        </p:txBody>
      </p:sp>
      <p:sp>
        <p:nvSpPr>
          <p:cNvPr id="10" name="Content Placeholder 9">
            <a:extLst>
              <a:ext uri="{FF2B5EF4-FFF2-40B4-BE49-F238E27FC236}">
                <a16:creationId xmlns:a16="http://schemas.microsoft.com/office/drawing/2014/main" id="{F208767C-3012-4CF1-9ABE-709A86055844}"/>
              </a:ext>
            </a:extLst>
          </p:cNvPr>
          <p:cNvSpPr>
            <a:spLocks noGrp="1"/>
          </p:cNvSpPr>
          <p:nvPr>
            <p:ph sz="quarter" idx="14" hasCustomPrompt="1"/>
          </p:nvPr>
        </p:nvSpPr>
        <p:spPr>
          <a:xfrm>
            <a:off x="360363" y="1710000"/>
            <a:ext cx="114660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771867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only - sub heading">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DF83C7DE-2A8C-4AE6-88C4-79980259669E}"/>
              </a:ext>
            </a:extLst>
          </p:cNvPr>
          <p:cNvGraphicFramePr>
            <a:graphicFrameLocks noChangeAspect="1"/>
          </p:cNvGraphicFramePr>
          <p:nvPr userDrawn="1">
            <p:custDataLst>
              <p:tags r:id="rId1"/>
            </p:custDataLst>
            <p:extLst>
              <p:ext uri="{D42A27DB-BD31-4B8C-83A1-F6EECF244321}">
                <p14:modId xmlns:p14="http://schemas.microsoft.com/office/powerpoint/2010/main" val="365197719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83" imgH="384" progId="TCLayout.ActiveDocument.1">
                  <p:embed/>
                </p:oleObj>
              </mc:Choice>
              <mc:Fallback>
                <p:oleObj name="think-cell Slide" r:id="rId3" imgW="383" imgH="384" progId="TCLayout.ActiveDocument.1">
                  <p:embed/>
                  <p:pic>
                    <p:nvPicPr>
                      <p:cNvPr id="11" name="Object 10" hidden="1">
                        <a:extLst>
                          <a:ext uri="{FF2B5EF4-FFF2-40B4-BE49-F238E27FC236}">
                            <a16:creationId xmlns:a16="http://schemas.microsoft.com/office/drawing/2014/main" id="{DF83C7DE-2A8C-4AE6-88C4-79980259669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Rectangle 3">
            <a:extLst>
              <a:ext uri="{FF2B5EF4-FFF2-40B4-BE49-F238E27FC236}">
                <a16:creationId xmlns:a16="http://schemas.microsoft.com/office/drawing/2014/main" id="{3FA75B64-E134-2F0D-4FFA-CAEE6856FEC9}"/>
              </a:ext>
            </a:extLst>
          </p:cNvPr>
          <p:cNvSpPr/>
          <p:nvPr userDrawn="1"/>
        </p:nvSpPr>
        <p:spPr>
          <a:xfrm>
            <a:off x="1" y="-1"/>
            <a:ext cx="4500000" cy="6048000"/>
          </a:xfrm>
          <a:prstGeom prst="rect">
            <a:avLst/>
          </a:prstGeom>
          <a:solidFill>
            <a:srgbClr val="39466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7698738-2E1C-4407-AE23-FC7C52247775}"/>
              </a:ext>
            </a:extLst>
          </p:cNvPr>
          <p:cNvSpPr>
            <a:spLocks noGrp="1"/>
          </p:cNvSpPr>
          <p:nvPr>
            <p:ph type="title" hasCustomPrompt="1"/>
          </p:nvPr>
        </p:nvSpPr>
        <p:spPr>
          <a:xfrm>
            <a:off x="359998" y="2822399"/>
            <a:ext cx="3780000" cy="403200"/>
          </a:xfrm>
        </p:spPr>
        <p:txBody>
          <a:bodyPr vert="horz" anchor="ctr"/>
          <a:lstStyle>
            <a:lvl1pPr>
              <a:defRPr sz="3200">
                <a:solidFill>
                  <a:schemeClr val="bg1"/>
                </a:solidFill>
              </a:defRPr>
            </a:lvl1pPr>
          </a:lstStyle>
          <a:p>
            <a:r>
              <a:rPr lang="en-US" dirty="0"/>
              <a:t>Click to add title</a:t>
            </a:r>
            <a:endParaRPr lang="en-GB" dirty="0"/>
          </a:p>
        </p:txBody>
      </p:sp>
      <p:sp>
        <p:nvSpPr>
          <p:cNvPr id="8" name="Content Placeholder 9">
            <a:extLst>
              <a:ext uri="{FF2B5EF4-FFF2-40B4-BE49-F238E27FC236}">
                <a16:creationId xmlns:a16="http://schemas.microsoft.com/office/drawing/2014/main" id="{B8676B3F-0839-8C9C-7526-EEE0604E8959}"/>
              </a:ext>
            </a:extLst>
          </p:cNvPr>
          <p:cNvSpPr>
            <a:spLocks noGrp="1"/>
          </p:cNvSpPr>
          <p:nvPr>
            <p:ph sz="quarter" idx="15" hasCustomPrompt="1"/>
          </p:nvPr>
        </p:nvSpPr>
        <p:spPr>
          <a:xfrm>
            <a:off x="4859997" y="300163"/>
            <a:ext cx="6966366" cy="5601867"/>
          </a:xfrm>
        </p:spPr>
        <p:txBody>
          <a:bodyPr anchor="ctr"/>
          <a:lstStyle>
            <a:lvl1pPr>
              <a:spcBef>
                <a:spcPts val="600"/>
              </a:spcBef>
              <a:defRPr sz="1600"/>
            </a:lvl1pPr>
            <a:lvl2pPr>
              <a:spcBef>
                <a:spcPts val="600"/>
              </a:spcBef>
              <a:defRPr sz="1600"/>
            </a:lvl2pPr>
            <a:lvl3pPr>
              <a:spcBef>
                <a:spcPts val="600"/>
              </a:spcBef>
              <a:defRPr sz="1600"/>
            </a:lvl3pPr>
            <a:lvl4pPr>
              <a:spcBef>
                <a:spcPts val="600"/>
              </a:spcBef>
              <a:defRPr sz="1600"/>
            </a:lvl4pPr>
            <a:lvl5pPr>
              <a:spcBef>
                <a:spcPts val="600"/>
              </a:spcBef>
              <a:defRPr sz="16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Rectangle 11">
            <a:extLst>
              <a:ext uri="{FF2B5EF4-FFF2-40B4-BE49-F238E27FC236}">
                <a16:creationId xmlns:a16="http://schemas.microsoft.com/office/drawing/2014/main" id="{C83D4522-A6E7-6EA1-4D43-F8FA8FB24645}"/>
              </a:ext>
            </a:extLst>
          </p:cNvPr>
          <p:cNvSpPr/>
          <p:nvPr userDrawn="1"/>
        </p:nvSpPr>
        <p:spPr>
          <a:xfrm>
            <a:off x="0" y="6003447"/>
            <a:ext cx="12192000" cy="116545"/>
          </a:xfrm>
          <a:prstGeom prst="rect">
            <a:avLst/>
          </a:prstGeom>
          <a:solidFill>
            <a:srgbClr val="8B9A9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NZ" sz="1600"/>
          </a:p>
        </p:txBody>
      </p:sp>
    </p:spTree>
    <p:extLst>
      <p:ext uri="{BB962C8B-B14F-4D97-AF65-F5344CB8AC3E}">
        <p14:creationId xmlns:p14="http://schemas.microsoft.com/office/powerpoint/2010/main" val="2931235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only - sub heading">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DF83C7DE-2A8C-4AE6-88C4-79980259669E}"/>
              </a:ext>
            </a:extLst>
          </p:cNvPr>
          <p:cNvGraphicFramePr>
            <a:graphicFrameLocks noChangeAspect="1"/>
          </p:cNvGraphicFramePr>
          <p:nvPr userDrawn="1">
            <p:custDataLst>
              <p:tags r:id="rId1"/>
            </p:custDataLst>
            <p:extLst>
              <p:ext uri="{D42A27DB-BD31-4B8C-83A1-F6EECF244321}">
                <p14:modId xmlns:p14="http://schemas.microsoft.com/office/powerpoint/2010/main" val="365197719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83" imgH="384" progId="TCLayout.ActiveDocument.1">
                  <p:embed/>
                </p:oleObj>
              </mc:Choice>
              <mc:Fallback>
                <p:oleObj name="think-cell Slide" r:id="rId3" imgW="383" imgH="384" progId="TCLayout.ActiveDocument.1">
                  <p:embed/>
                  <p:pic>
                    <p:nvPicPr>
                      <p:cNvPr id="11" name="Object 10" hidden="1">
                        <a:extLst>
                          <a:ext uri="{FF2B5EF4-FFF2-40B4-BE49-F238E27FC236}">
                            <a16:creationId xmlns:a16="http://schemas.microsoft.com/office/drawing/2014/main" id="{DF83C7DE-2A8C-4AE6-88C4-79980259669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Rectangle 3">
            <a:extLst>
              <a:ext uri="{FF2B5EF4-FFF2-40B4-BE49-F238E27FC236}">
                <a16:creationId xmlns:a16="http://schemas.microsoft.com/office/drawing/2014/main" id="{3FA75B64-E134-2F0D-4FFA-CAEE6856FEC9}"/>
              </a:ext>
            </a:extLst>
          </p:cNvPr>
          <p:cNvSpPr/>
          <p:nvPr userDrawn="1"/>
        </p:nvSpPr>
        <p:spPr>
          <a:xfrm>
            <a:off x="1" y="-1"/>
            <a:ext cx="4500000" cy="6048000"/>
          </a:xfrm>
          <a:prstGeom prst="rect">
            <a:avLst/>
          </a:prstGeom>
          <a:solidFill>
            <a:srgbClr val="39466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7698738-2E1C-4407-AE23-FC7C52247775}"/>
              </a:ext>
            </a:extLst>
          </p:cNvPr>
          <p:cNvSpPr>
            <a:spLocks noGrp="1"/>
          </p:cNvSpPr>
          <p:nvPr>
            <p:ph type="title" hasCustomPrompt="1"/>
          </p:nvPr>
        </p:nvSpPr>
        <p:spPr>
          <a:xfrm>
            <a:off x="359998" y="2822399"/>
            <a:ext cx="3780000" cy="403200"/>
          </a:xfrm>
        </p:spPr>
        <p:txBody>
          <a:bodyPr vert="horz" anchor="ctr"/>
          <a:lstStyle>
            <a:lvl1pPr>
              <a:defRPr sz="3200">
                <a:solidFill>
                  <a:schemeClr val="bg1"/>
                </a:solidFill>
              </a:defRPr>
            </a:lvl1pPr>
          </a:lstStyle>
          <a:p>
            <a:r>
              <a:rPr lang="en-US" dirty="0"/>
              <a:t>Click to add title</a:t>
            </a:r>
            <a:endParaRPr lang="en-GB" dirty="0"/>
          </a:p>
        </p:txBody>
      </p:sp>
      <p:sp>
        <p:nvSpPr>
          <p:cNvPr id="8" name="Content Placeholder 9">
            <a:extLst>
              <a:ext uri="{FF2B5EF4-FFF2-40B4-BE49-F238E27FC236}">
                <a16:creationId xmlns:a16="http://schemas.microsoft.com/office/drawing/2014/main" id="{B8676B3F-0839-8C9C-7526-EEE0604E8959}"/>
              </a:ext>
            </a:extLst>
          </p:cNvPr>
          <p:cNvSpPr>
            <a:spLocks noGrp="1"/>
          </p:cNvSpPr>
          <p:nvPr>
            <p:ph sz="quarter" idx="15" hasCustomPrompt="1"/>
          </p:nvPr>
        </p:nvSpPr>
        <p:spPr>
          <a:xfrm>
            <a:off x="4859997" y="327068"/>
            <a:ext cx="4194000" cy="5574961"/>
          </a:xfrm>
        </p:spPr>
        <p:txBody>
          <a:bodyPr anchor="ctr"/>
          <a:lstStyle>
            <a:lvl1pPr>
              <a:spcBef>
                <a:spcPts val="6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Rectangle 11">
            <a:extLst>
              <a:ext uri="{FF2B5EF4-FFF2-40B4-BE49-F238E27FC236}">
                <a16:creationId xmlns:a16="http://schemas.microsoft.com/office/drawing/2014/main" id="{C83D4522-A6E7-6EA1-4D43-F8FA8FB24645}"/>
              </a:ext>
            </a:extLst>
          </p:cNvPr>
          <p:cNvSpPr/>
          <p:nvPr userDrawn="1"/>
        </p:nvSpPr>
        <p:spPr>
          <a:xfrm>
            <a:off x="0" y="6003447"/>
            <a:ext cx="12192000" cy="116545"/>
          </a:xfrm>
          <a:prstGeom prst="rect">
            <a:avLst/>
          </a:prstGeom>
          <a:solidFill>
            <a:srgbClr val="8B9A9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NZ" sz="1600"/>
          </a:p>
        </p:txBody>
      </p:sp>
      <p:sp>
        <p:nvSpPr>
          <p:cNvPr id="5" name="Rectangle 4">
            <a:extLst>
              <a:ext uri="{FF2B5EF4-FFF2-40B4-BE49-F238E27FC236}">
                <a16:creationId xmlns:a16="http://schemas.microsoft.com/office/drawing/2014/main" id="{3297F9B5-14E1-EF75-209F-8FA74ED54F0C}"/>
              </a:ext>
            </a:extLst>
          </p:cNvPr>
          <p:cNvSpPr/>
          <p:nvPr userDrawn="1"/>
        </p:nvSpPr>
        <p:spPr>
          <a:xfrm>
            <a:off x="9414933" y="327068"/>
            <a:ext cx="2510253" cy="557496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1800" b="0" i="1" u="none" strike="noStrike" kern="1200" cap="none" spc="0" normalizeH="0" baseline="0" noProof="0">
              <a:ln>
                <a:noFill/>
              </a:ln>
              <a:solidFill>
                <a:srgbClr val="FFFFFF"/>
              </a:solidFill>
              <a:effectLst/>
              <a:uLnTx/>
              <a:uFillTx/>
              <a:latin typeface="Arial"/>
              <a:ea typeface="+mn-ea"/>
              <a:cs typeface="+mn-cs"/>
            </a:endParaRPr>
          </a:p>
        </p:txBody>
      </p:sp>
      <p:sp>
        <p:nvSpPr>
          <p:cNvPr id="6" name="Freeform 84">
            <a:extLst>
              <a:ext uri="{FF2B5EF4-FFF2-40B4-BE49-F238E27FC236}">
                <a16:creationId xmlns:a16="http://schemas.microsoft.com/office/drawing/2014/main" id="{D5D972E7-8E39-5D8D-642F-08D1DAED4C1E}"/>
              </a:ext>
            </a:extLst>
          </p:cNvPr>
          <p:cNvSpPr>
            <a:spLocks noEditPoints="1"/>
          </p:cNvSpPr>
          <p:nvPr userDrawn="1"/>
        </p:nvSpPr>
        <p:spPr bwMode="auto">
          <a:xfrm>
            <a:off x="11328262" y="201921"/>
            <a:ext cx="422465" cy="403263"/>
          </a:xfrm>
          <a:custGeom>
            <a:avLst/>
            <a:gdLst>
              <a:gd name="T0" fmla="*/ 0 w 188"/>
              <a:gd name="T1" fmla="*/ 163 h 179"/>
              <a:gd name="T2" fmla="*/ 16 w 188"/>
              <a:gd name="T3" fmla="*/ 179 h 179"/>
              <a:gd name="T4" fmla="*/ 68 w 188"/>
              <a:gd name="T5" fmla="*/ 179 h 179"/>
              <a:gd name="T6" fmla="*/ 84 w 188"/>
              <a:gd name="T7" fmla="*/ 163 h 179"/>
              <a:gd name="T8" fmla="*/ 84 w 188"/>
              <a:gd name="T9" fmla="*/ 99 h 179"/>
              <a:gd name="T10" fmla="*/ 68 w 188"/>
              <a:gd name="T11" fmla="*/ 83 h 179"/>
              <a:gd name="T12" fmla="*/ 42 w 188"/>
              <a:gd name="T13" fmla="*/ 83 h 179"/>
              <a:gd name="T14" fmla="*/ 34 w 188"/>
              <a:gd name="T15" fmla="*/ 75 h 179"/>
              <a:gd name="T16" fmla="*/ 35 w 188"/>
              <a:gd name="T17" fmla="*/ 73 h 179"/>
              <a:gd name="T18" fmla="*/ 74 w 188"/>
              <a:gd name="T19" fmla="*/ 31 h 179"/>
              <a:gd name="T20" fmla="*/ 74 w 188"/>
              <a:gd name="T21" fmla="*/ 31 h 179"/>
              <a:gd name="T22" fmla="*/ 84 w 188"/>
              <a:gd name="T23" fmla="*/ 16 h 179"/>
              <a:gd name="T24" fmla="*/ 68 w 188"/>
              <a:gd name="T25" fmla="*/ 0 h 179"/>
              <a:gd name="T26" fmla="*/ 62 w 188"/>
              <a:gd name="T27" fmla="*/ 1 h 179"/>
              <a:gd name="T28" fmla="*/ 61 w 188"/>
              <a:gd name="T29" fmla="*/ 1 h 179"/>
              <a:gd name="T30" fmla="*/ 0 w 188"/>
              <a:gd name="T31" fmla="*/ 91 h 179"/>
              <a:gd name="T32" fmla="*/ 0 w 188"/>
              <a:gd name="T33" fmla="*/ 163 h 179"/>
              <a:gd name="T34" fmla="*/ 104 w 188"/>
              <a:gd name="T35" fmla="*/ 163 h 179"/>
              <a:gd name="T36" fmla="*/ 120 w 188"/>
              <a:gd name="T37" fmla="*/ 179 h 179"/>
              <a:gd name="T38" fmla="*/ 172 w 188"/>
              <a:gd name="T39" fmla="*/ 179 h 179"/>
              <a:gd name="T40" fmla="*/ 188 w 188"/>
              <a:gd name="T41" fmla="*/ 163 h 179"/>
              <a:gd name="T42" fmla="*/ 188 w 188"/>
              <a:gd name="T43" fmla="*/ 99 h 179"/>
              <a:gd name="T44" fmla="*/ 172 w 188"/>
              <a:gd name="T45" fmla="*/ 83 h 179"/>
              <a:gd name="T46" fmla="*/ 146 w 188"/>
              <a:gd name="T47" fmla="*/ 83 h 179"/>
              <a:gd name="T48" fmla="*/ 138 w 188"/>
              <a:gd name="T49" fmla="*/ 75 h 179"/>
              <a:gd name="T50" fmla="*/ 139 w 188"/>
              <a:gd name="T51" fmla="*/ 73 h 179"/>
              <a:gd name="T52" fmla="*/ 178 w 188"/>
              <a:gd name="T53" fmla="*/ 31 h 179"/>
              <a:gd name="T54" fmla="*/ 178 w 188"/>
              <a:gd name="T55" fmla="*/ 31 h 179"/>
              <a:gd name="T56" fmla="*/ 188 w 188"/>
              <a:gd name="T57" fmla="*/ 16 h 179"/>
              <a:gd name="T58" fmla="*/ 172 w 188"/>
              <a:gd name="T59" fmla="*/ 0 h 179"/>
              <a:gd name="T60" fmla="*/ 166 w 188"/>
              <a:gd name="T61" fmla="*/ 1 h 179"/>
              <a:gd name="T62" fmla="*/ 165 w 188"/>
              <a:gd name="T63" fmla="*/ 1 h 179"/>
              <a:gd name="T64" fmla="*/ 104 w 188"/>
              <a:gd name="T65" fmla="*/ 91 h 179"/>
              <a:gd name="T66" fmla="*/ 104 w 188"/>
              <a:gd name="T67" fmla="*/ 163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8" h="179">
                <a:moveTo>
                  <a:pt x="0" y="163"/>
                </a:moveTo>
                <a:cubicBezTo>
                  <a:pt x="0" y="172"/>
                  <a:pt x="7" y="179"/>
                  <a:pt x="16" y="179"/>
                </a:cubicBezTo>
                <a:cubicBezTo>
                  <a:pt x="68" y="179"/>
                  <a:pt x="68" y="179"/>
                  <a:pt x="68" y="179"/>
                </a:cubicBezTo>
                <a:cubicBezTo>
                  <a:pt x="77" y="179"/>
                  <a:pt x="84" y="172"/>
                  <a:pt x="84" y="163"/>
                </a:cubicBezTo>
                <a:cubicBezTo>
                  <a:pt x="84" y="99"/>
                  <a:pt x="84" y="99"/>
                  <a:pt x="84" y="99"/>
                </a:cubicBezTo>
                <a:cubicBezTo>
                  <a:pt x="84" y="90"/>
                  <a:pt x="77" y="83"/>
                  <a:pt x="68" y="83"/>
                </a:cubicBezTo>
                <a:cubicBezTo>
                  <a:pt x="42" y="83"/>
                  <a:pt x="42" y="83"/>
                  <a:pt x="42" y="83"/>
                </a:cubicBezTo>
                <a:cubicBezTo>
                  <a:pt x="38" y="83"/>
                  <a:pt x="34" y="79"/>
                  <a:pt x="34" y="75"/>
                </a:cubicBezTo>
                <a:cubicBezTo>
                  <a:pt x="34" y="74"/>
                  <a:pt x="35" y="73"/>
                  <a:pt x="35" y="73"/>
                </a:cubicBezTo>
                <a:cubicBezTo>
                  <a:pt x="41" y="53"/>
                  <a:pt x="55" y="38"/>
                  <a:pt x="74" y="31"/>
                </a:cubicBezTo>
                <a:cubicBezTo>
                  <a:pt x="74" y="31"/>
                  <a:pt x="74" y="31"/>
                  <a:pt x="74" y="31"/>
                </a:cubicBezTo>
                <a:cubicBezTo>
                  <a:pt x="80" y="28"/>
                  <a:pt x="84" y="23"/>
                  <a:pt x="84" y="16"/>
                </a:cubicBezTo>
                <a:cubicBezTo>
                  <a:pt x="84" y="7"/>
                  <a:pt x="77" y="0"/>
                  <a:pt x="68" y="0"/>
                </a:cubicBezTo>
                <a:cubicBezTo>
                  <a:pt x="66" y="0"/>
                  <a:pt x="64" y="0"/>
                  <a:pt x="62" y="1"/>
                </a:cubicBezTo>
                <a:cubicBezTo>
                  <a:pt x="61" y="1"/>
                  <a:pt x="61" y="1"/>
                  <a:pt x="61" y="1"/>
                </a:cubicBezTo>
                <a:cubicBezTo>
                  <a:pt x="25" y="15"/>
                  <a:pt x="0" y="50"/>
                  <a:pt x="0" y="91"/>
                </a:cubicBezTo>
                <a:lnTo>
                  <a:pt x="0" y="163"/>
                </a:lnTo>
                <a:close/>
                <a:moveTo>
                  <a:pt x="104" y="163"/>
                </a:moveTo>
                <a:cubicBezTo>
                  <a:pt x="104" y="172"/>
                  <a:pt x="111" y="179"/>
                  <a:pt x="120" y="179"/>
                </a:cubicBezTo>
                <a:cubicBezTo>
                  <a:pt x="172" y="179"/>
                  <a:pt x="172" y="179"/>
                  <a:pt x="172" y="179"/>
                </a:cubicBezTo>
                <a:cubicBezTo>
                  <a:pt x="181" y="179"/>
                  <a:pt x="188" y="172"/>
                  <a:pt x="188" y="163"/>
                </a:cubicBezTo>
                <a:cubicBezTo>
                  <a:pt x="188" y="99"/>
                  <a:pt x="188" y="99"/>
                  <a:pt x="188" y="99"/>
                </a:cubicBezTo>
                <a:cubicBezTo>
                  <a:pt x="188" y="90"/>
                  <a:pt x="181" y="83"/>
                  <a:pt x="172" y="83"/>
                </a:cubicBezTo>
                <a:cubicBezTo>
                  <a:pt x="146" y="83"/>
                  <a:pt x="146" y="83"/>
                  <a:pt x="146" y="83"/>
                </a:cubicBezTo>
                <a:cubicBezTo>
                  <a:pt x="142" y="83"/>
                  <a:pt x="138" y="79"/>
                  <a:pt x="138" y="75"/>
                </a:cubicBezTo>
                <a:cubicBezTo>
                  <a:pt x="138" y="74"/>
                  <a:pt x="139" y="73"/>
                  <a:pt x="139" y="73"/>
                </a:cubicBezTo>
                <a:cubicBezTo>
                  <a:pt x="145" y="53"/>
                  <a:pt x="159" y="38"/>
                  <a:pt x="178" y="31"/>
                </a:cubicBezTo>
                <a:cubicBezTo>
                  <a:pt x="178" y="31"/>
                  <a:pt x="178" y="31"/>
                  <a:pt x="178" y="31"/>
                </a:cubicBezTo>
                <a:cubicBezTo>
                  <a:pt x="184" y="28"/>
                  <a:pt x="188" y="23"/>
                  <a:pt x="188" y="16"/>
                </a:cubicBezTo>
                <a:cubicBezTo>
                  <a:pt x="188" y="7"/>
                  <a:pt x="181" y="0"/>
                  <a:pt x="172" y="0"/>
                </a:cubicBezTo>
                <a:cubicBezTo>
                  <a:pt x="170" y="0"/>
                  <a:pt x="168" y="0"/>
                  <a:pt x="166" y="1"/>
                </a:cubicBezTo>
                <a:cubicBezTo>
                  <a:pt x="165" y="1"/>
                  <a:pt x="165" y="1"/>
                  <a:pt x="165" y="1"/>
                </a:cubicBezTo>
                <a:cubicBezTo>
                  <a:pt x="129" y="15"/>
                  <a:pt x="104" y="50"/>
                  <a:pt x="104" y="91"/>
                </a:cubicBezTo>
                <a:lnTo>
                  <a:pt x="104" y="163"/>
                </a:lnTo>
                <a:close/>
              </a:path>
            </a:pathLst>
          </a:custGeom>
          <a:solidFill>
            <a:srgbClr val="39466F"/>
          </a:solidFill>
          <a:ln>
            <a:noFill/>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srgbClr val="000000"/>
              </a:solidFill>
              <a:effectLst/>
              <a:uLnTx/>
              <a:uFillTx/>
              <a:latin typeface="Arial"/>
              <a:ea typeface="+mn-ea"/>
              <a:cs typeface="+mn-cs"/>
            </a:endParaRPr>
          </a:p>
        </p:txBody>
      </p:sp>
      <p:sp>
        <p:nvSpPr>
          <p:cNvPr id="13" name="Text Placeholder 12">
            <a:extLst>
              <a:ext uri="{FF2B5EF4-FFF2-40B4-BE49-F238E27FC236}">
                <a16:creationId xmlns:a16="http://schemas.microsoft.com/office/drawing/2014/main" id="{4C33BD49-9214-A5A7-9F92-BDE20816932A}"/>
              </a:ext>
            </a:extLst>
          </p:cNvPr>
          <p:cNvSpPr>
            <a:spLocks noGrp="1"/>
          </p:cNvSpPr>
          <p:nvPr>
            <p:ph type="body" sz="quarter" idx="16"/>
          </p:nvPr>
        </p:nvSpPr>
        <p:spPr>
          <a:xfrm>
            <a:off x="9577033" y="632439"/>
            <a:ext cx="2186053" cy="4964218"/>
          </a:xfrm>
        </p:spPr>
        <p:txBody>
          <a:bodyPr anchor="ctr"/>
          <a:lstStyle>
            <a:lvl1pPr algn="ctr">
              <a:defRPr sz="1200"/>
            </a:lvl1pPr>
            <a:lvl2pPr marL="0" indent="0" algn="ctr">
              <a:buNone/>
              <a:defRPr sz="1200"/>
            </a:lvl2pPr>
          </a:lstStyle>
          <a:p>
            <a:pPr lvl="0"/>
            <a:r>
              <a:rPr lang="en-US" dirty="0"/>
              <a:t>Click to edit Master text styles</a:t>
            </a:r>
          </a:p>
          <a:p>
            <a:pPr lvl="1"/>
            <a:endParaRPr lang="en-NZ" dirty="0"/>
          </a:p>
        </p:txBody>
      </p:sp>
    </p:spTree>
    <p:extLst>
      <p:ext uri="{BB962C8B-B14F-4D97-AF65-F5344CB8AC3E}">
        <p14:creationId xmlns:p14="http://schemas.microsoft.com/office/powerpoint/2010/main" val="2436424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7_Title only - sub headin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2CB1E96-F34C-1ADE-9FED-56E280F306C0}"/>
              </a:ext>
            </a:extLst>
          </p:cNvPr>
          <p:cNvSpPr/>
          <p:nvPr userDrawn="1"/>
        </p:nvSpPr>
        <p:spPr>
          <a:xfrm>
            <a:off x="7919312" y="327067"/>
            <a:ext cx="3242414" cy="5574961"/>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1800" b="0" i="1" u="none" strike="noStrike" kern="1200" cap="none" spc="0" normalizeH="0" baseline="0" noProof="0">
              <a:ln>
                <a:noFill/>
              </a:ln>
              <a:solidFill>
                <a:srgbClr val="FFFFFF"/>
              </a:solidFill>
              <a:effectLst/>
              <a:uLnTx/>
              <a:uFillTx/>
              <a:latin typeface="Arial"/>
              <a:ea typeface="+mn-ea"/>
              <a:cs typeface="+mn-cs"/>
            </a:endParaRPr>
          </a:p>
        </p:txBody>
      </p:sp>
      <p:graphicFrame>
        <p:nvGraphicFramePr>
          <p:cNvPr id="11" name="Object 10" hidden="1">
            <a:extLst>
              <a:ext uri="{FF2B5EF4-FFF2-40B4-BE49-F238E27FC236}">
                <a16:creationId xmlns:a16="http://schemas.microsoft.com/office/drawing/2014/main" id="{DF83C7DE-2A8C-4AE6-88C4-79980259669E}"/>
              </a:ext>
            </a:extLst>
          </p:cNvPr>
          <p:cNvGraphicFramePr>
            <a:graphicFrameLocks noChangeAspect="1"/>
          </p:cNvGraphicFramePr>
          <p:nvPr userDrawn="1">
            <p:custDataLst>
              <p:tags r:id="rId1"/>
            </p:custDataLst>
            <p:extLst>
              <p:ext uri="{D42A27DB-BD31-4B8C-83A1-F6EECF244321}">
                <p14:modId xmlns:p14="http://schemas.microsoft.com/office/powerpoint/2010/main" val="365197719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83" imgH="384" progId="TCLayout.ActiveDocument.1">
                  <p:embed/>
                </p:oleObj>
              </mc:Choice>
              <mc:Fallback>
                <p:oleObj name="think-cell Slide" r:id="rId3" imgW="383" imgH="384" progId="TCLayout.ActiveDocument.1">
                  <p:embed/>
                  <p:pic>
                    <p:nvPicPr>
                      <p:cNvPr id="11" name="Object 10" hidden="1">
                        <a:extLst>
                          <a:ext uri="{FF2B5EF4-FFF2-40B4-BE49-F238E27FC236}">
                            <a16:creationId xmlns:a16="http://schemas.microsoft.com/office/drawing/2014/main" id="{DF83C7DE-2A8C-4AE6-88C4-79980259669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Rectangle 3">
            <a:extLst>
              <a:ext uri="{FF2B5EF4-FFF2-40B4-BE49-F238E27FC236}">
                <a16:creationId xmlns:a16="http://schemas.microsoft.com/office/drawing/2014/main" id="{3FA75B64-E134-2F0D-4FFA-CAEE6856FEC9}"/>
              </a:ext>
            </a:extLst>
          </p:cNvPr>
          <p:cNvSpPr/>
          <p:nvPr userDrawn="1"/>
        </p:nvSpPr>
        <p:spPr>
          <a:xfrm>
            <a:off x="1" y="-1"/>
            <a:ext cx="4500000" cy="6048000"/>
          </a:xfrm>
          <a:prstGeom prst="rect">
            <a:avLst/>
          </a:prstGeom>
          <a:solidFill>
            <a:srgbClr val="39466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7698738-2E1C-4407-AE23-FC7C52247775}"/>
              </a:ext>
            </a:extLst>
          </p:cNvPr>
          <p:cNvSpPr>
            <a:spLocks noGrp="1"/>
          </p:cNvSpPr>
          <p:nvPr>
            <p:ph type="title" hasCustomPrompt="1"/>
          </p:nvPr>
        </p:nvSpPr>
        <p:spPr>
          <a:xfrm>
            <a:off x="359998" y="2822399"/>
            <a:ext cx="3780000" cy="403200"/>
          </a:xfrm>
        </p:spPr>
        <p:txBody>
          <a:bodyPr vert="horz" anchor="ctr"/>
          <a:lstStyle>
            <a:lvl1pPr>
              <a:defRPr sz="3200">
                <a:solidFill>
                  <a:schemeClr val="bg1"/>
                </a:solidFill>
              </a:defRPr>
            </a:lvl1pPr>
          </a:lstStyle>
          <a:p>
            <a:r>
              <a:rPr lang="en-US" dirty="0"/>
              <a:t>Click to add title</a:t>
            </a:r>
            <a:endParaRPr lang="en-GB" dirty="0"/>
          </a:p>
        </p:txBody>
      </p:sp>
      <p:sp>
        <p:nvSpPr>
          <p:cNvPr id="8" name="Content Placeholder 9">
            <a:extLst>
              <a:ext uri="{FF2B5EF4-FFF2-40B4-BE49-F238E27FC236}">
                <a16:creationId xmlns:a16="http://schemas.microsoft.com/office/drawing/2014/main" id="{B8676B3F-0839-8C9C-7526-EEE0604E8959}"/>
              </a:ext>
            </a:extLst>
          </p:cNvPr>
          <p:cNvSpPr>
            <a:spLocks noGrp="1"/>
          </p:cNvSpPr>
          <p:nvPr>
            <p:ph sz="quarter" idx="15" hasCustomPrompt="1"/>
          </p:nvPr>
        </p:nvSpPr>
        <p:spPr>
          <a:xfrm>
            <a:off x="4859997" y="327068"/>
            <a:ext cx="2674357" cy="5574961"/>
          </a:xfrm>
        </p:spPr>
        <p:txBody>
          <a:bodyPr anchor="ctr"/>
          <a:lstStyle>
            <a:lvl1pPr>
              <a:spcBef>
                <a:spcPts val="6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Rectangle 11">
            <a:extLst>
              <a:ext uri="{FF2B5EF4-FFF2-40B4-BE49-F238E27FC236}">
                <a16:creationId xmlns:a16="http://schemas.microsoft.com/office/drawing/2014/main" id="{C83D4522-A6E7-6EA1-4D43-F8FA8FB24645}"/>
              </a:ext>
            </a:extLst>
          </p:cNvPr>
          <p:cNvSpPr/>
          <p:nvPr userDrawn="1"/>
        </p:nvSpPr>
        <p:spPr>
          <a:xfrm>
            <a:off x="0" y="6003447"/>
            <a:ext cx="12192000" cy="116545"/>
          </a:xfrm>
          <a:prstGeom prst="rect">
            <a:avLst/>
          </a:prstGeom>
          <a:solidFill>
            <a:srgbClr val="8B9A9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NZ" sz="1600"/>
          </a:p>
        </p:txBody>
      </p:sp>
      <p:sp>
        <p:nvSpPr>
          <p:cNvPr id="5" name="Rectangle 4">
            <a:extLst>
              <a:ext uri="{FF2B5EF4-FFF2-40B4-BE49-F238E27FC236}">
                <a16:creationId xmlns:a16="http://schemas.microsoft.com/office/drawing/2014/main" id="{3297F9B5-14E1-EF75-209F-8FA74ED54F0C}"/>
              </a:ext>
            </a:extLst>
          </p:cNvPr>
          <p:cNvSpPr/>
          <p:nvPr userDrawn="1"/>
        </p:nvSpPr>
        <p:spPr>
          <a:xfrm>
            <a:off x="9414933" y="327068"/>
            <a:ext cx="2510253" cy="557496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1800" b="0" i="1" u="none" strike="noStrike" kern="1200" cap="none" spc="0" normalizeH="0" baseline="0" noProof="0">
              <a:ln>
                <a:noFill/>
              </a:ln>
              <a:solidFill>
                <a:srgbClr val="FFFFFF"/>
              </a:solidFill>
              <a:effectLst/>
              <a:uLnTx/>
              <a:uFillTx/>
              <a:latin typeface="Arial"/>
              <a:ea typeface="+mn-ea"/>
              <a:cs typeface="+mn-cs"/>
            </a:endParaRPr>
          </a:p>
        </p:txBody>
      </p:sp>
      <p:sp>
        <p:nvSpPr>
          <p:cNvPr id="6" name="Freeform 84">
            <a:extLst>
              <a:ext uri="{FF2B5EF4-FFF2-40B4-BE49-F238E27FC236}">
                <a16:creationId xmlns:a16="http://schemas.microsoft.com/office/drawing/2014/main" id="{D5D972E7-8E39-5D8D-642F-08D1DAED4C1E}"/>
              </a:ext>
            </a:extLst>
          </p:cNvPr>
          <p:cNvSpPr>
            <a:spLocks noEditPoints="1"/>
          </p:cNvSpPr>
          <p:nvPr userDrawn="1"/>
        </p:nvSpPr>
        <p:spPr bwMode="auto">
          <a:xfrm>
            <a:off x="11328262" y="201921"/>
            <a:ext cx="422465" cy="403263"/>
          </a:xfrm>
          <a:custGeom>
            <a:avLst/>
            <a:gdLst>
              <a:gd name="T0" fmla="*/ 0 w 188"/>
              <a:gd name="T1" fmla="*/ 163 h 179"/>
              <a:gd name="T2" fmla="*/ 16 w 188"/>
              <a:gd name="T3" fmla="*/ 179 h 179"/>
              <a:gd name="T4" fmla="*/ 68 w 188"/>
              <a:gd name="T5" fmla="*/ 179 h 179"/>
              <a:gd name="T6" fmla="*/ 84 w 188"/>
              <a:gd name="T7" fmla="*/ 163 h 179"/>
              <a:gd name="T8" fmla="*/ 84 w 188"/>
              <a:gd name="T9" fmla="*/ 99 h 179"/>
              <a:gd name="T10" fmla="*/ 68 w 188"/>
              <a:gd name="T11" fmla="*/ 83 h 179"/>
              <a:gd name="T12" fmla="*/ 42 w 188"/>
              <a:gd name="T13" fmla="*/ 83 h 179"/>
              <a:gd name="T14" fmla="*/ 34 w 188"/>
              <a:gd name="T15" fmla="*/ 75 h 179"/>
              <a:gd name="T16" fmla="*/ 35 w 188"/>
              <a:gd name="T17" fmla="*/ 73 h 179"/>
              <a:gd name="T18" fmla="*/ 74 w 188"/>
              <a:gd name="T19" fmla="*/ 31 h 179"/>
              <a:gd name="T20" fmla="*/ 74 w 188"/>
              <a:gd name="T21" fmla="*/ 31 h 179"/>
              <a:gd name="T22" fmla="*/ 84 w 188"/>
              <a:gd name="T23" fmla="*/ 16 h 179"/>
              <a:gd name="T24" fmla="*/ 68 w 188"/>
              <a:gd name="T25" fmla="*/ 0 h 179"/>
              <a:gd name="T26" fmla="*/ 62 w 188"/>
              <a:gd name="T27" fmla="*/ 1 h 179"/>
              <a:gd name="T28" fmla="*/ 61 w 188"/>
              <a:gd name="T29" fmla="*/ 1 h 179"/>
              <a:gd name="T30" fmla="*/ 0 w 188"/>
              <a:gd name="T31" fmla="*/ 91 h 179"/>
              <a:gd name="T32" fmla="*/ 0 w 188"/>
              <a:gd name="T33" fmla="*/ 163 h 179"/>
              <a:gd name="T34" fmla="*/ 104 w 188"/>
              <a:gd name="T35" fmla="*/ 163 h 179"/>
              <a:gd name="T36" fmla="*/ 120 w 188"/>
              <a:gd name="T37" fmla="*/ 179 h 179"/>
              <a:gd name="T38" fmla="*/ 172 w 188"/>
              <a:gd name="T39" fmla="*/ 179 h 179"/>
              <a:gd name="T40" fmla="*/ 188 w 188"/>
              <a:gd name="T41" fmla="*/ 163 h 179"/>
              <a:gd name="T42" fmla="*/ 188 w 188"/>
              <a:gd name="T43" fmla="*/ 99 h 179"/>
              <a:gd name="T44" fmla="*/ 172 w 188"/>
              <a:gd name="T45" fmla="*/ 83 h 179"/>
              <a:gd name="T46" fmla="*/ 146 w 188"/>
              <a:gd name="T47" fmla="*/ 83 h 179"/>
              <a:gd name="T48" fmla="*/ 138 w 188"/>
              <a:gd name="T49" fmla="*/ 75 h 179"/>
              <a:gd name="T50" fmla="*/ 139 w 188"/>
              <a:gd name="T51" fmla="*/ 73 h 179"/>
              <a:gd name="T52" fmla="*/ 178 w 188"/>
              <a:gd name="T53" fmla="*/ 31 h 179"/>
              <a:gd name="T54" fmla="*/ 178 w 188"/>
              <a:gd name="T55" fmla="*/ 31 h 179"/>
              <a:gd name="T56" fmla="*/ 188 w 188"/>
              <a:gd name="T57" fmla="*/ 16 h 179"/>
              <a:gd name="T58" fmla="*/ 172 w 188"/>
              <a:gd name="T59" fmla="*/ 0 h 179"/>
              <a:gd name="T60" fmla="*/ 166 w 188"/>
              <a:gd name="T61" fmla="*/ 1 h 179"/>
              <a:gd name="T62" fmla="*/ 165 w 188"/>
              <a:gd name="T63" fmla="*/ 1 h 179"/>
              <a:gd name="T64" fmla="*/ 104 w 188"/>
              <a:gd name="T65" fmla="*/ 91 h 179"/>
              <a:gd name="T66" fmla="*/ 104 w 188"/>
              <a:gd name="T67" fmla="*/ 163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8" h="179">
                <a:moveTo>
                  <a:pt x="0" y="163"/>
                </a:moveTo>
                <a:cubicBezTo>
                  <a:pt x="0" y="172"/>
                  <a:pt x="7" y="179"/>
                  <a:pt x="16" y="179"/>
                </a:cubicBezTo>
                <a:cubicBezTo>
                  <a:pt x="68" y="179"/>
                  <a:pt x="68" y="179"/>
                  <a:pt x="68" y="179"/>
                </a:cubicBezTo>
                <a:cubicBezTo>
                  <a:pt x="77" y="179"/>
                  <a:pt x="84" y="172"/>
                  <a:pt x="84" y="163"/>
                </a:cubicBezTo>
                <a:cubicBezTo>
                  <a:pt x="84" y="99"/>
                  <a:pt x="84" y="99"/>
                  <a:pt x="84" y="99"/>
                </a:cubicBezTo>
                <a:cubicBezTo>
                  <a:pt x="84" y="90"/>
                  <a:pt x="77" y="83"/>
                  <a:pt x="68" y="83"/>
                </a:cubicBezTo>
                <a:cubicBezTo>
                  <a:pt x="42" y="83"/>
                  <a:pt x="42" y="83"/>
                  <a:pt x="42" y="83"/>
                </a:cubicBezTo>
                <a:cubicBezTo>
                  <a:pt x="38" y="83"/>
                  <a:pt x="34" y="79"/>
                  <a:pt x="34" y="75"/>
                </a:cubicBezTo>
                <a:cubicBezTo>
                  <a:pt x="34" y="74"/>
                  <a:pt x="35" y="73"/>
                  <a:pt x="35" y="73"/>
                </a:cubicBezTo>
                <a:cubicBezTo>
                  <a:pt x="41" y="53"/>
                  <a:pt x="55" y="38"/>
                  <a:pt x="74" y="31"/>
                </a:cubicBezTo>
                <a:cubicBezTo>
                  <a:pt x="74" y="31"/>
                  <a:pt x="74" y="31"/>
                  <a:pt x="74" y="31"/>
                </a:cubicBezTo>
                <a:cubicBezTo>
                  <a:pt x="80" y="28"/>
                  <a:pt x="84" y="23"/>
                  <a:pt x="84" y="16"/>
                </a:cubicBezTo>
                <a:cubicBezTo>
                  <a:pt x="84" y="7"/>
                  <a:pt x="77" y="0"/>
                  <a:pt x="68" y="0"/>
                </a:cubicBezTo>
                <a:cubicBezTo>
                  <a:pt x="66" y="0"/>
                  <a:pt x="64" y="0"/>
                  <a:pt x="62" y="1"/>
                </a:cubicBezTo>
                <a:cubicBezTo>
                  <a:pt x="61" y="1"/>
                  <a:pt x="61" y="1"/>
                  <a:pt x="61" y="1"/>
                </a:cubicBezTo>
                <a:cubicBezTo>
                  <a:pt x="25" y="15"/>
                  <a:pt x="0" y="50"/>
                  <a:pt x="0" y="91"/>
                </a:cubicBezTo>
                <a:lnTo>
                  <a:pt x="0" y="163"/>
                </a:lnTo>
                <a:close/>
                <a:moveTo>
                  <a:pt x="104" y="163"/>
                </a:moveTo>
                <a:cubicBezTo>
                  <a:pt x="104" y="172"/>
                  <a:pt x="111" y="179"/>
                  <a:pt x="120" y="179"/>
                </a:cubicBezTo>
                <a:cubicBezTo>
                  <a:pt x="172" y="179"/>
                  <a:pt x="172" y="179"/>
                  <a:pt x="172" y="179"/>
                </a:cubicBezTo>
                <a:cubicBezTo>
                  <a:pt x="181" y="179"/>
                  <a:pt x="188" y="172"/>
                  <a:pt x="188" y="163"/>
                </a:cubicBezTo>
                <a:cubicBezTo>
                  <a:pt x="188" y="99"/>
                  <a:pt x="188" y="99"/>
                  <a:pt x="188" y="99"/>
                </a:cubicBezTo>
                <a:cubicBezTo>
                  <a:pt x="188" y="90"/>
                  <a:pt x="181" y="83"/>
                  <a:pt x="172" y="83"/>
                </a:cubicBezTo>
                <a:cubicBezTo>
                  <a:pt x="146" y="83"/>
                  <a:pt x="146" y="83"/>
                  <a:pt x="146" y="83"/>
                </a:cubicBezTo>
                <a:cubicBezTo>
                  <a:pt x="142" y="83"/>
                  <a:pt x="138" y="79"/>
                  <a:pt x="138" y="75"/>
                </a:cubicBezTo>
                <a:cubicBezTo>
                  <a:pt x="138" y="74"/>
                  <a:pt x="139" y="73"/>
                  <a:pt x="139" y="73"/>
                </a:cubicBezTo>
                <a:cubicBezTo>
                  <a:pt x="145" y="53"/>
                  <a:pt x="159" y="38"/>
                  <a:pt x="178" y="31"/>
                </a:cubicBezTo>
                <a:cubicBezTo>
                  <a:pt x="178" y="31"/>
                  <a:pt x="178" y="31"/>
                  <a:pt x="178" y="31"/>
                </a:cubicBezTo>
                <a:cubicBezTo>
                  <a:pt x="184" y="28"/>
                  <a:pt x="188" y="23"/>
                  <a:pt x="188" y="16"/>
                </a:cubicBezTo>
                <a:cubicBezTo>
                  <a:pt x="188" y="7"/>
                  <a:pt x="181" y="0"/>
                  <a:pt x="172" y="0"/>
                </a:cubicBezTo>
                <a:cubicBezTo>
                  <a:pt x="170" y="0"/>
                  <a:pt x="168" y="0"/>
                  <a:pt x="166" y="1"/>
                </a:cubicBezTo>
                <a:cubicBezTo>
                  <a:pt x="165" y="1"/>
                  <a:pt x="165" y="1"/>
                  <a:pt x="165" y="1"/>
                </a:cubicBezTo>
                <a:cubicBezTo>
                  <a:pt x="129" y="15"/>
                  <a:pt x="104" y="50"/>
                  <a:pt x="104" y="91"/>
                </a:cubicBezTo>
                <a:lnTo>
                  <a:pt x="104" y="163"/>
                </a:lnTo>
                <a:close/>
              </a:path>
            </a:pathLst>
          </a:custGeom>
          <a:solidFill>
            <a:srgbClr val="39466F"/>
          </a:solidFill>
          <a:ln>
            <a:noFill/>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srgbClr val="000000"/>
              </a:solidFill>
              <a:effectLst/>
              <a:uLnTx/>
              <a:uFillTx/>
              <a:latin typeface="Arial"/>
              <a:ea typeface="+mn-ea"/>
              <a:cs typeface="+mn-cs"/>
            </a:endParaRPr>
          </a:p>
        </p:txBody>
      </p:sp>
      <p:sp>
        <p:nvSpPr>
          <p:cNvPr id="13" name="Text Placeholder 12">
            <a:extLst>
              <a:ext uri="{FF2B5EF4-FFF2-40B4-BE49-F238E27FC236}">
                <a16:creationId xmlns:a16="http://schemas.microsoft.com/office/drawing/2014/main" id="{4C33BD49-9214-A5A7-9F92-BDE20816932A}"/>
              </a:ext>
            </a:extLst>
          </p:cNvPr>
          <p:cNvSpPr>
            <a:spLocks noGrp="1"/>
          </p:cNvSpPr>
          <p:nvPr>
            <p:ph type="body" sz="quarter" idx="16"/>
          </p:nvPr>
        </p:nvSpPr>
        <p:spPr>
          <a:xfrm>
            <a:off x="8101131" y="632439"/>
            <a:ext cx="3661955" cy="4964218"/>
          </a:xfrm>
        </p:spPr>
        <p:txBody>
          <a:bodyPr anchor="ctr"/>
          <a:lstStyle>
            <a:lvl1pPr algn="ctr">
              <a:defRPr sz="1200"/>
            </a:lvl1pPr>
            <a:lvl2pPr marL="0" indent="0" algn="ctr">
              <a:buNone/>
              <a:defRPr sz="1200"/>
            </a:lvl2pPr>
          </a:lstStyle>
          <a:p>
            <a:pPr lvl="0"/>
            <a:r>
              <a:rPr lang="en-US" dirty="0"/>
              <a:t>Click to edit Master text styles</a:t>
            </a:r>
          </a:p>
          <a:p>
            <a:pPr lvl="1"/>
            <a:endParaRPr lang="en-NZ" dirty="0"/>
          </a:p>
        </p:txBody>
      </p:sp>
    </p:spTree>
    <p:extLst>
      <p:ext uri="{BB962C8B-B14F-4D97-AF65-F5344CB8AC3E}">
        <p14:creationId xmlns:p14="http://schemas.microsoft.com/office/powerpoint/2010/main" val="1284756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Title only - sub headin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4F41501-A616-10A8-4442-60B801305ABD}"/>
              </a:ext>
            </a:extLst>
          </p:cNvPr>
          <p:cNvSpPr/>
          <p:nvPr userDrawn="1"/>
        </p:nvSpPr>
        <p:spPr>
          <a:xfrm>
            <a:off x="1" y="-1"/>
            <a:ext cx="7052360" cy="6000279"/>
          </a:xfrm>
          <a:prstGeom prst="rect">
            <a:avLst/>
          </a:prstGeom>
          <a:solidFill>
            <a:srgbClr val="39466F"/>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11" name="Object 10" hidden="1">
            <a:extLst>
              <a:ext uri="{FF2B5EF4-FFF2-40B4-BE49-F238E27FC236}">
                <a16:creationId xmlns:a16="http://schemas.microsoft.com/office/drawing/2014/main" id="{DF83C7DE-2A8C-4AE6-88C4-79980259669E}"/>
              </a:ext>
            </a:extLst>
          </p:cNvPr>
          <p:cNvGraphicFramePr>
            <a:graphicFrameLocks noChangeAspect="1"/>
          </p:cNvGraphicFramePr>
          <p:nvPr userDrawn="1">
            <p:custDataLst>
              <p:tags r:id="rId1"/>
            </p:custDataLst>
            <p:extLst>
              <p:ext uri="{D42A27DB-BD31-4B8C-83A1-F6EECF244321}">
                <p14:modId xmlns:p14="http://schemas.microsoft.com/office/powerpoint/2010/main" val="365197719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83" imgH="384" progId="TCLayout.ActiveDocument.1">
                  <p:embed/>
                </p:oleObj>
              </mc:Choice>
              <mc:Fallback>
                <p:oleObj name="think-cell Slide" r:id="rId3" imgW="383" imgH="384" progId="TCLayout.ActiveDocument.1">
                  <p:embed/>
                  <p:pic>
                    <p:nvPicPr>
                      <p:cNvPr id="11" name="Object 10" hidden="1">
                        <a:extLst>
                          <a:ext uri="{FF2B5EF4-FFF2-40B4-BE49-F238E27FC236}">
                            <a16:creationId xmlns:a16="http://schemas.microsoft.com/office/drawing/2014/main" id="{DF83C7DE-2A8C-4AE6-88C4-79980259669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tangle 4">
            <a:extLst>
              <a:ext uri="{FF2B5EF4-FFF2-40B4-BE49-F238E27FC236}">
                <a16:creationId xmlns:a16="http://schemas.microsoft.com/office/drawing/2014/main" id="{BFB71C64-3BD2-2CF0-D36A-70EC1FF564D2}"/>
              </a:ext>
            </a:extLst>
          </p:cNvPr>
          <p:cNvSpPr/>
          <p:nvPr userDrawn="1"/>
        </p:nvSpPr>
        <p:spPr>
          <a:xfrm>
            <a:off x="7285221" y="303206"/>
            <a:ext cx="4639966" cy="5393864"/>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10000"/>
              </a:lnSpc>
              <a:spcBef>
                <a:spcPts val="0"/>
              </a:spcBef>
              <a:spcAft>
                <a:spcPts val="0"/>
              </a:spcAft>
              <a:buClrTx/>
              <a:buSzTx/>
              <a:buFontTx/>
              <a:buNone/>
              <a:tabLst/>
              <a:defRPr/>
            </a:pPr>
            <a:endParaRPr kumimoji="0" lang="en-US" sz="2400" b="0" i="1" u="none" strike="noStrike" kern="1200" cap="none" spc="0" normalizeH="0" baseline="0" noProof="0" dirty="0">
              <a:ln>
                <a:noFill/>
              </a:ln>
              <a:solidFill>
                <a:srgbClr val="333333"/>
              </a:solidFill>
              <a:effectLst/>
              <a:uLnTx/>
              <a:uFillTx/>
              <a:latin typeface="Arial"/>
              <a:ea typeface="+mn-ea"/>
              <a:cs typeface="+mn-cs"/>
            </a:endParaRPr>
          </a:p>
        </p:txBody>
      </p:sp>
      <p:sp>
        <p:nvSpPr>
          <p:cNvPr id="6" name="Freeform 84">
            <a:extLst>
              <a:ext uri="{FF2B5EF4-FFF2-40B4-BE49-F238E27FC236}">
                <a16:creationId xmlns:a16="http://schemas.microsoft.com/office/drawing/2014/main" id="{7726D2BB-C82F-2FF0-A06D-5758656D2C5E}"/>
              </a:ext>
            </a:extLst>
          </p:cNvPr>
          <p:cNvSpPr>
            <a:spLocks noEditPoints="1"/>
          </p:cNvSpPr>
          <p:nvPr userDrawn="1"/>
        </p:nvSpPr>
        <p:spPr bwMode="auto">
          <a:xfrm>
            <a:off x="11328262" y="201921"/>
            <a:ext cx="422465" cy="403263"/>
          </a:xfrm>
          <a:custGeom>
            <a:avLst/>
            <a:gdLst>
              <a:gd name="T0" fmla="*/ 0 w 188"/>
              <a:gd name="T1" fmla="*/ 163 h 179"/>
              <a:gd name="T2" fmla="*/ 16 w 188"/>
              <a:gd name="T3" fmla="*/ 179 h 179"/>
              <a:gd name="T4" fmla="*/ 68 w 188"/>
              <a:gd name="T5" fmla="*/ 179 h 179"/>
              <a:gd name="T6" fmla="*/ 84 w 188"/>
              <a:gd name="T7" fmla="*/ 163 h 179"/>
              <a:gd name="T8" fmla="*/ 84 w 188"/>
              <a:gd name="T9" fmla="*/ 99 h 179"/>
              <a:gd name="T10" fmla="*/ 68 w 188"/>
              <a:gd name="T11" fmla="*/ 83 h 179"/>
              <a:gd name="T12" fmla="*/ 42 w 188"/>
              <a:gd name="T13" fmla="*/ 83 h 179"/>
              <a:gd name="T14" fmla="*/ 34 w 188"/>
              <a:gd name="T15" fmla="*/ 75 h 179"/>
              <a:gd name="T16" fmla="*/ 35 w 188"/>
              <a:gd name="T17" fmla="*/ 73 h 179"/>
              <a:gd name="T18" fmla="*/ 74 w 188"/>
              <a:gd name="T19" fmla="*/ 31 h 179"/>
              <a:gd name="T20" fmla="*/ 74 w 188"/>
              <a:gd name="T21" fmla="*/ 31 h 179"/>
              <a:gd name="T22" fmla="*/ 84 w 188"/>
              <a:gd name="T23" fmla="*/ 16 h 179"/>
              <a:gd name="T24" fmla="*/ 68 w 188"/>
              <a:gd name="T25" fmla="*/ 0 h 179"/>
              <a:gd name="T26" fmla="*/ 62 w 188"/>
              <a:gd name="T27" fmla="*/ 1 h 179"/>
              <a:gd name="T28" fmla="*/ 61 w 188"/>
              <a:gd name="T29" fmla="*/ 1 h 179"/>
              <a:gd name="T30" fmla="*/ 0 w 188"/>
              <a:gd name="T31" fmla="*/ 91 h 179"/>
              <a:gd name="T32" fmla="*/ 0 w 188"/>
              <a:gd name="T33" fmla="*/ 163 h 179"/>
              <a:gd name="T34" fmla="*/ 104 w 188"/>
              <a:gd name="T35" fmla="*/ 163 h 179"/>
              <a:gd name="T36" fmla="*/ 120 w 188"/>
              <a:gd name="T37" fmla="*/ 179 h 179"/>
              <a:gd name="T38" fmla="*/ 172 w 188"/>
              <a:gd name="T39" fmla="*/ 179 h 179"/>
              <a:gd name="T40" fmla="*/ 188 w 188"/>
              <a:gd name="T41" fmla="*/ 163 h 179"/>
              <a:gd name="T42" fmla="*/ 188 w 188"/>
              <a:gd name="T43" fmla="*/ 99 h 179"/>
              <a:gd name="T44" fmla="*/ 172 w 188"/>
              <a:gd name="T45" fmla="*/ 83 h 179"/>
              <a:gd name="T46" fmla="*/ 146 w 188"/>
              <a:gd name="T47" fmla="*/ 83 h 179"/>
              <a:gd name="T48" fmla="*/ 138 w 188"/>
              <a:gd name="T49" fmla="*/ 75 h 179"/>
              <a:gd name="T50" fmla="*/ 139 w 188"/>
              <a:gd name="T51" fmla="*/ 73 h 179"/>
              <a:gd name="T52" fmla="*/ 178 w 188"/>
              <a:gd name="T53" fmla="*/ 31 h 179"/>
              <a:gd name="T54" fmla="*/ 178 w 188"/>
              <a:gd name="T55" fmla="*/ 31 h 179"/>
              <a:gd name="T56" fmla="*/ 188 w 188"/>
              <a:gd name="T57" fmla="*/ 16 h 179"/>
              <a:gd name="T58" fmla="*/ 172 w 188"/>
              <a:gd name="T59" fmla="*/ 0 h 179"/>
              <a:gd name="T60" fmla="*/ 166 w 188"/>
              <a:gd name="T61" fmla="*/ 1 h 179"/>
              <a:gd name="T62" fmla="*/ 165 w 188"/>
              <a:gd name="T63" fmla="*/ 1 h 179"/>
              <a:gd name="T64" fmla="*/ 104 w 188"/>
              <a:gd name="T65" fmla="*/ 91 h 179"/>
              <a:gd name="T66" fmla="*/ 104 w 188"/>
              <a:gd name="T67" fmla="*/ 163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8" h="179">
                <a:moveTo>
                  <a:pt x="0" y="163"/>
                </a:moveTo>
                <a:cubicBezTo>
                  <a:pt x="0" y="172"/>
                  <a:pt x="7" y="179"/>
                  <a:pt x="16" y="179"/>
                </a:cubicBezTo>
                <a:cubicBezTo>
                  <a:pt x="68" y="179"/>
                  <a:pt x="68" y="179"/>
                  <a:pt x="68" y="179"/>
                </a:cubicBezTo>
                <a:cubicBezTo>
                  <a:pt x="77" y="179"/>
                  <a:pt x="84" y="172"/>
                  <a:pt x="84" y="163"/>
                </a:cubicBezTo>
                <a:cubicBezTo>
                  <a:pt x="84" y="99"/>
                  <a:pt x="84" y="99"/>
                  <a:pt x="84" y="99"/>
                </a:cubicBezTo>
                <a:cubicBezTo>
                  <a:pt x="84" y="90"/>
                  <a:pt x="77" y="83"/>
                  <a:pt x="68" y="83"/>
                </a:cubicBezTo>
                <a:cubicBezTo>
                  <a:pt x="42" y="83"/>
                  <a:pt x="42" y="83"/>
                  <a:pt x="42" y="83"/>
                </a:cubicBezTo>
                <a:cubicBezTo>
                  <a:pt x="38" y="83"/>
                  <a:pt x="34" y="79"/>
                  <a:pt x="34" y="75"/>
                </a:cubicBezTo>
                <a:cubicBezTo>
                  <a:pt x="34" y="74"/>
                  <a:pt x="35" y="73"/>
                  <a:pt x="35" y="73"/>
                </a:cubicBezTo>
                <a:cubicBezTo>
                  <a:pt x="41" y="53"/>
                  <a:pt x="55" y="38"/>
                  <a:pt x="74" y="31"/>
                </a:cubicBezTo>
                <a:cubicBezTo>
                  <a:pt x="74" y="31"/>
                  <a:pt x="74" y="31"/>
                  <a:pt x="74" y="31"/>
                </a:cubicBezTo>
                <a:cubicBezTo>
                  <a:pt x="80" y="28"/>
                  <a:pt x="84" y="23"/>
                  <a:pt x="84" y="16"/>
                </a:cubicBezTo>
                <a:cubicBezTo>
                  <a:pt x="84" y="7"/>
                  <a:pt x="77" y="0"/>
                  <a:pt x="68" y="0"/>
                </a:cubicBezTo>
                <a:cubicBezTo>
                  <a:pt x="66" y="0"/>
                  <a:pt x="64" y="0"/>
                  <a:pt x="62" y="1"/>
                </a:cubicBezTo>
                <a:cubicBezTo>
                  <a:pt x="61" y="1"/>
                  <a:pt x="61" y="1"/>
                  <a:pt x="61" y="1"/>
                </a:cubicBezTo>
                <a:cubicBezTo>
                  <a:pt x="25" y="15"/>
                  <a:pt x="0" y="50"/>
                  <a:pt x="0" y="91"/>
                </a:cubicBezTo>
                <a:lnTo>
                  <a:pt x="0" y="163"/>
                </a:lnTo>
                <a:close/>
                <a:moveTo>
                  <a:pt x="104" y="163"/>
                </a:moveTo>
                <a:cubicBezTo>
                  <a:pt x="104" y="172"/>
                  <a:pt x="111" y="179"/>
                  <a:pt x="120" y="179"/>
                </a:cubicBezTo>
                <a:cubicBezTo>
                  <a:pt x="172" y="179"/>
                  <a:pt x="172" y="179"/>
                  <a:pt x="172" y="179"/>
                </a:cubicBezTo>
                <a:cubicBezTo>
                  <a:pt x="181" y="179"/>
                  <a:pt x="188" y="172"/>
                  <a:pt x="188" y="163"/>
                </a:cubicBezTo>
                <a:cubicBezTo>
                  <a:pt x="188" y="99"/>
                  <a:pt x="188" y="99"/>
                  <a:pt x="188" y="99"/>
                </a:cubicBezTo>
                <a:cubicBezTo>
                  <a:pt x="188" y="90"/>
                  <a:pt x="181" y="83"/>
                  <a:pt x="172" y="83"/>
                </a:cubicBezTo>
                <a:cubicBezTo>
                  <a:pt x="146" y="83"/>
                  <a:pt x="146" y="83"/>
                  <a:pt x="146" y="83"/>
                </a:cubicBezTo>
                <a:cubicBezTo>
                  <a:pt x="142" y="83"/>
                  <a:pt x="138" y="79"/>
                  <a:pt x="138" y="75"/>
                </a:cubicBezTo>
                <a:cubicBezTo>
                  <a:pt x="138" y="74"/>
                  <a:pt x="139" y="73"/>
                  <a:pt x="139" y="73"/>
                </a:cubicBezTo>
                <a:cubicBezTo>
                  <a:pt x="145" y="53"/>
                  <a:pt x="159" y="38"/>
                  <a:pt x="178" y="31"/>
                </a:cubicBezTo>
                <a:cubicBezTo>
                  <a:pt x="178" y="31"/>
                  <a:pt x="178" y="31"/>
                  <a:pt x="178" y="31"/>
                </a:cubicBezTo>
                <a:cubicBezTo>
                  <a:pt x="184" y="28"/>
                  <a:pt x="188" y="23"/>
                  <a:pt x="188" y="16"/>
                </a:cubicBezTo>
                <a:cubicBezTo>
                  <a:pt x="188" y="7"/>
                  <a:pt x="181" y="0"/>
                  <a:pt x="172" y="0"/>
                </a:cubicBezTo>
                <a:cubicBezTo>
                  <a:pt x="170" y="0"/>
                  <a:pt x="168" y="0"/>
                  <a:pt x="166" y="1"/>
                </a:cubicBezTo>
                <a:cubicBezTo>
                  <a:pt x="165" y="1"/>
                  <a:pt x="165" y="1"/>
                  <a:pt x="165" y="1"/>
                </a:cubicBezTo>
                <a:cubicBezTo>
                  <a:pt x="129" y="15"/>
                  <a:pt x="104" y="50"/>
                  <a:pt x="104" y="91"/>
                </a:cubicBezTo>
                <a:lnTo>
                  <a:pt x="104" y="163"/>
                </a:lnTo>
                <a:close/>
              </a:path>
            </a:pathLst>
          </a:custGeom>
          <a:solidFill>
            <a:srgbClr val="39466F"/>
          </a:solidFill>
          <a:ln>
            <a:noFill/>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srgbClr val="000000"/>
              </a:solidFill>
              <a:effectLst/>
              <a:uLnTx/>
              <a:uFillTx/>
              <a:latin typeface="Arial"/>
              <a:ea typeface="+mn-ea"/>
              <a:cs typeface="+mn-cs"/>
            </a:endParaRPr>
          </a:p>
        </p:txBody>
      </p:sp>
      <p:sp>
        <p:nvSpPr>
          <p:cNvPr id="13" name="Text Placeholder 12">
            <a:extLst>
              <a:ext uri="{FF2B5EF4-FFF2-40B4-BE49-F238E27FC236}">
                <a16:creationId xmlns:a16="http://schemas.microsoft.com/office/drawing/2014/main" id="{63588A06-1680-0690-90C5-15D0A762328C}"/>
              </a:ext>
            </a:extLst>
          </p:cNvPr>
          <p:cNvSpPr>
            <a:spLocks noGrp="1"/>
          </p:cNvSpPr>
          <p:nvPr>
            <p:ph type="body" sz="quarter" idx="10"/>
          </p:nvPr>
        </p:nvSpPr>
        <p:spPr>
          <a:xfrm>
            <a:off x="7572139" y="1160930"/>
            <a:ext cx="4012780" cy="3977846"/>
          </a:xfrm>
        </p:spPr>
        <p:txBody>
          <a:bodyPr anchor="ctr"/>
          <a:lstStyle>
            <a:lvl1pPr algn="ctr">
              <a:defRPr sz="2000"/>
            </a:lvl1pPr>
            <a:lvl2pPr algn="ctr">
              <a:defRPr sz="2000"/>
            </a:lvl2pPr>
          </a:lstStyle>
          <a:p>
            <a:pPr lvl="0"/>
            <a:r>
              <a:rPr lang="en-US" dirty="0"/>
              <a:t>Click to edit Master text styles</a:t>
            </a:r>
          </a:p>
          <a:p>
            <a:pPr lvl="1"/>
            <a:endParaRPr lang="en-NZ" dirty="0"/>
          </a:p>
        </p:txBody>
      </p:sp>
      <p:sp>
        <p:nvSpPr>
          <p:cNvPr id="16" name="Text Placeholder 15">
            <a:extLst>
              <a:ext uri="{FF2B5EF4-FFF2-40B4-BE49-F238E27FC236}">
                <a16:creationId xmlns:a16="http://schemas.microsoft.com/office/drawing/2014/main" id="{3D3AC363-C197-16F5-7B41-F12B6964A877}"/>
              </a:ext>
            </a:extLst>
          </p:cNvPr>
          <p:cNvSpPr>
            <a:spLocks noGrp="1"/>
          </p:cNvSpPr>
          <p:nvPr>
            <p:ph type="body" sz="quarter" idx="11"/>
          </p:nvPr>
        </p:nvSpPr>
        <p:spPr>
          <a:xfrm>
            <a:off x="359998" y="2692652"/>
            <a:ext cx="5583602" cy="914401"/>
          </a:xfrm>
        </p:spPr>
        <p:txBody>
          <a:bodyPr/>
          <a:lstStyle>
            <a:lvl1pPr>
              <a:defRPr lang="en-US" sz="2000" b="0" kern="1200" dirty="0" smtClean="0">
                <a:solidFill>
                  <a:schemeClr val="bg1"/>
                </a:solidFill>
                <a:latin typeface="+mj-lt"/>
                <a:ea typeface="+mj-ea"/>
                <a:cs typeface="+mj-cs"/>
              </a:defRPr>
            </a:lvl1pPr>
            <a:lvl2pPr marL="0" indent="0">
              <a:buNone/>
              <a:defRPr/>
            </a:lvl2pPr>
          </a:lstStyle>
          <a:p>
            <a:pPr lvl="0"/>
            <a:r>
              <a:rPr lang="en-US" dirty="0"/>
              <a:t>Click to edit Master text styles</a:t>
            </a:r>
          </a:p>
        </p:txBody>
      </p:sp>
      <p:sp>
        <p:nvSpPr>
          <p:cNvPr id="18" name="Text Placeholder 17">
            <a:extLst>
              <a:ext uri="{FF2B5EF4-FFF2-40B4-BE49-F238E27FC236}">
                <a16:creationId xmlns:a16="http://schemas.microsoft.com/office/drawing/2014/main" id="{C15F2419-73FB-5077-46A2-496FE0D12EF6}"/>
              </a:ext>
            </a:extLst>
          </p:cNvPr>
          <p:cNvSpPr>
            <a:spLocks noGrp="1"/>
          </p:cNvSpPr>
          <p:nvPr>
            <p:ph type="body" sz="quarter" idx="12"/>
          </p:nvPr>
        </p:nvSpPr>
        <p:spPr>
          <a:xfrm>
            <a:off x="359998" y="1768344"/>
            <a:ext cx="5583602" cy="771120"/>
          </a:xfrm>
        </p:spPr>
        <p:txBody>
          <a:bodyPr/>
          <a:lstStyle>
            <a:lvl1pPr marL="0" algn="l" defTabSz="914400" rtl="0" eaLnBrk="1" latinLnBrk="0" hangingPunct="1">
              <a:lnSpc>
                <a:spcPct val="100000"/>
              </a:lnSpc>
              <a:spcBef>
                <a:spcPts val="600"/>
              </a:spcBef>
              <a:buNone/>
              <a:defRPr lang="en-US" sz="2400" b="1" kern="1200" dirty="0" smtClean="0">
                <a:solidFill>
                  <a:srgbClr val="41BAD2"/>
                </a:solidFill>
                <a:latin typeface="+mj-lt"/>
                <a:ea typeface="+mj-ea"/>
                <a:cs typeface="+mj-cs"/>
              </a:defRPr>
            </a:lvl1pPr>
            <a:lvl2pPr marL="0" indent="0" algn="l" defTabSz="914400" rtl="0" eaLnBrk="1" latinLnBrk="0" hangingPunct="1">
              <a:lnSpc>
                <a:spcPct val="100000"/>
              </a:lnSpc>
              <a:spcBef>
                <a:spcPts val="600"/>
              </a:spcBef>
              <a:buNone/>
              <a:defRPr lang="en-US" sz="2400" b="1" kern="1200" dirty="0" smtClean="0">
                <a:solidFill>
                  <a:srgbClr val="41BAD2"/>
                </a:solidFill>
                <a:latin typeface="+mj-lt"/>
                <a:ea typeface="+mj-ea"/>
                <a:cs typeface="+mj-cs"/>
              </a:defRPr>
            </a:lvl2pPr>
            <a:lvl3pPr marL="0" indent="0" algn="l" defTabSz="914400" rtl="0" eaLnBrk="1" latinLnBrk="0" hangingPunct="1">
              <a:lnSpc>
                <a:spcPct val="100000"/>
              </a:lnSpc>
              <a:spcBef>
                <a:spcPts val="600"/>
              </a:spcBef>
              <a:buNone/>
              <a:defRPr lang="en-US" sz="2400" b="1" kern="1200" dirty="0" smtClean="0">
                <a:solidFill>
                  <a:srgbClr val="41BAD2"/>
                </a:solidFill>
                <a:latin typeface="+mj-lt"/>
                <a:ea typeface="+mj-ea"/>
                <a:cs typeface="+mj-cs"/>
              </a:defRPr>
            </a:lvl3pPr>
            <a:lvl4pPr marL="0" indent="0" algn="l" defTabSz="914400" rtl="0" eaLnBrk="1" latinLnBrk="0" hangingPunct="1">
              <a:lnSpc>
                <a:spcPct val="100000"/>
              </a:lnSpc>
              <a:spcBef>
                <a:spcPts val="600"/>
              </a:spcBef>
              <a:buNone/>
              <a:defRPr lang="en-US" sz="2400" b="1" kern="1200" dirty="0" smtClean="0">
                <a:solidFill>
                  <a:srgbClr val="41BAD2"/>
                </a:solidFill>
                <a:latin typeface="+mj-lt"/>
                <a:ea typeface="+mj-ea"/>
                <a:cs typeface="+mj-cs"/>
              </a:defRPr>
            </a:lvl4pPr>
            <a:lvl5pPr marL="0" indent="0" algn="l" defTabSz="914400" rtl="0" eaLnBrk="1" latinLnBrk="0" hangingPunct="1">
              <a:lnSpc>
                <a:spcPct val="100000"/>
              </a:lnSpc>
              <a:spcBef>
                <a:spcPts val="600"/>
              </a:spcBef>
              <a:buNone/>
              <a:defRPr lang="en-NZ" sz="2400" b="1" kern="1200" dirty="0">
                <a:solidFill>
                  <a:srgbClr val="41BAD2"/>
                </a:solidFill>
                <a:latin typeface="+mj-lt"/>
                <a:ea typeface="+mj-ea"/>
                <a:cs typeface="+mj-cs"/>
              </a:defRPr>
            </a:lvl5pPr>
          </a:lstStyle>
          <a:p>
            <a:pPr lvl="0"/>
            <a:r>
              <a:rPr lang="en-US" dirty="0"/>
              <a:t>Click to edit Master text styles</a:t>
            </a:r>
          </a:p>
        </p:txBody>
      </p:sp>
    </p:spTree>
    <p:extLst>
      <p:ext uri="{BB962C8B-B14F-4D97-AF65-F5344CB8AC3E}">
        <p14:creationId xmlns:p14="http://schemas.microsoft.com/office/powerpoint/2010/main" val="4032689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only - sub headin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DA077A7-5CEB-958E-181E-77136A9CCE17}"/>
              </a:ext>
            </a:extLst>
          </p:cNvPr>
          <p:cNvSpPr/>
          <p:nvPr userDrawn="1"/>
        </p:nvSpPr>
        <p:spPr>
          <a:xfrm>
            <a:off x="136026" y="234268"/>
            <a:ext cx="5826624" cy="5705553"/>
          </a:xfrm>
          <a:prstGeom prst="rect">
            <a:avLst/>
          </a:prstGeom>
          <a:solidFill>
            <a:srgbClr val="E84A2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16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graphicFrame>
        <p:nvGraphicFramePr>
          <p:cNvPr id="11" name="Object 10" hidden="1">
            <a:extLst>
              <a:ext uri="{FF2B5EF4-FFF2-40B4-BE49-F238E27FC236}">
                <a16:creationId xmlns:a16="http://schemas.microsoft.com/office/drawing/2014/main" id="{DF83C7DE-2A8C-4AE6-88C4-79980259669E}"/>
              </a:ext>
            </a:extLst>
          </p:cNvPr>
          <p:cNvGraphicFramePr>
            <a:graphicFrameLocks noChangeAspect="1"/>
          </p:cNvGraphicFramePr>
          <p:nvPr userDrawn="1">
            <p:custDataLst>
              <p:tags r:id="rId1"/>
            </p:custDataLst>
            <p:extLst>
              <p:ext uri="{D42A27DB-BD31-4B8C-83A1-F6EECF244321}">
                <p14:modId xmlns:p14="http://schemas.microsoft.com/office/powerpoint/2010/main" val="365197719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83" imgH="384" progId="TCLayout.ActiveDocument.1">
                  <p:embed/>
                </p:oleObj>
              </mc:Choice>
              <mc:Fallback>
                <p:oleObj name="think-cell Slide" r:id="rId3" imgW="383" imgH="384" progId="TCLayout.ActiveDocument.1">
                  <p:embed/>
                  <p:pic>
                    <p:nvPicPr>
                      <p:cNvPr id="11" name="Object 10" hidden="1">
                        <a:extLst>
                          <a:ext uri="{FF2B5EF4-FFF2-40B4-BE49-F238E27FC236}">
                            <a16:creationId xmlns:a16="http://schemas.microsoft.com/office/drawing/2014/main" id="{DF83C7DE-2A8C-4AE6-88C4-79980259669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47698738-2E1C-4407-AE23-FC7C52247775}"/>
              </a:ext>
            </a:extLst>
          </p:cNvPr>
          <p:cNvSpPr>
            <a:spLocks noGrp="1"/>
          </p:cNvSpPr>
          <p:nvPr>
            <p:ph type="title" hasCustomPrompt="1"/>
          </p:nvPr>
        </p:nvSpPr>
        <p:spPr>
          <a:xfrm>
            <a:off x="1159338" y="2885444"/>
            <a:ext cx="3780000" cy="403200"/>
          </a:xfrm>
        </p:spPr>
        <p:txBody>
          <a:bodyPr vert="horz" anchor="ctr"/>
          <a:lstStyle>
            <a:lvl1pPr algn="ctr">
              <a:defRPr sz="3200">
                <a:solidFill>
                  <a:schemeClr val="bg1"/>
                </a:solidFill>
              </a:defRPr>
            </a:lvl1pPr>
          </a:lstStyle>
          <a:p>
            <a:r>
              <a:rPr lang="en-US" dirty="0"/>
              <a:t>Click to add title</a:t>
            </a:r>
            <a:endParaRPr lang="en-GB" dirty="0"/>
          </a:p>
        </p:txBody>
      </p:sp>
      <p:sp>
        <p:nvSpPr>
          <p:cNvPr id="12" name="Rectangle 11">
            <a:extLst>
              <a:ext uri="{FF2B5EF4-FFF2-40B4-BE49-F238E27FC236}">
                <a16:creationId xmlns:a16="http://schemas.microsoft.com/office/drawing/2014/main" id="{C83D4522-A6E7-6EA1-4D43-F8FA8FB24645}"/>
              </a:ext>
            </a:extLst>
          </p:cNvPr>
          <p:cNvSpPr/>
          <p:nvPr userDrawn="1"/>
        </p:nvSpPr>
        <p:spPr>
          <a:xfrm>
            <a:off x="0" y="6003447"/>
            <a:ext cx="12192000" cy="116545"/>
          </a:xfrm>
          <a:prstGeom prst="rect">
            <a:avLst/>
          </a:prstGeom>
          <a:solidFill>
            <a:srgbClr val="8B9A9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NZ" sz="1600"/>
          </a:p>
        </p:txBody>
      </p:sp>
    </p:spTree>
    <p:extLst>
      <p:ext uri="{BB962C8B-B14F-4D97-AF65-F5344CB8AC3E}">
        <p14:creationId xmlns:p14="http://schemas.microsoft.com/office/powerpoint/2010/main" val="2851693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Title only - sub headin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DA077A7-5CEB-958E-181E-77136A9CCE17}"/>
              </a:ext>
            </a:extLst>
          </p:cNvPr>
          <p:cNvSpPr/>
          <p:nvPr userDrawn="1"/>
        </p:nvSpPr>
        <p:spPr>
          <a:xfrm>
            <a:off x="136026" y="234268"/>
            <a:ext cx="5826624" cy="5705553"/>
          </a:xfrm>
          <a:prstGeom prst="rect">
            <a:avLst/>
          </a:prstGeom>
          <a:solidFill>
            <a:srgbClr val="A0D72F"/>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16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graphicFrame>
        <p:nvGraphicFramePr>
          <p:cNvPr id="11" name="Object 10" hidden="1">
            <a:extLst>
              <a:ext uri="{FF2B5EF4-FFF2-40B4-BE49-F238E27FC236}">
                <a16:creationId xmlns:a16="http://schemas.microsoft.com/office/drawing/2014/main" id="{DF83C7DE-2A8C-4AE6-88C4-79980259669E}"/>
              </a:ext>
            </a:extLst>
          </p:cNvPr>
          <p:cNvGraphicFramePr>
            <a:graphicFrameLocks noChangeAspect="1"/>
          </p:cNvGraphicFramePr>
          <p:nvPr userDrawn="1">
            <p:custDataLst>
              <p:tags r:id="rId1"/>
            </p:custDataLst>
            <p:extLst>
              <p:ext uri="{D42A27DB-BD31-4B8C-83A1-F6EECF244321}">
                <p14:modId xmlns:p14="http://schemas.microsoft.com/office/powerpoint/2010/main" val="365197719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83" imgH="384" progId="TCLayout.ActiveDocument.1">
                  <p:embed/>
                </p:oleObj>
              </mc:Choice>
              <mc:Fallback>
                <p:oleObj name="think-cell Slide" r:id="rId3" imgW="383" imgH="384" progId="TCLayout.ActiveDocument.1">
                  <p:embed/>
                  <p:pic>
                    <p:nvPicPr>
                      <p:cNvPr id="11" name="Object 10" hidden="1">
                        <a:extLst>
                          <a:ext uri="{FF2B5EF4-FFF2-40B4-BE49-F238E27FC236}">
                            <a16:creationId xmlns:a16="http://schemas.microsoft.com/office/drawing/2014/main" id="{DF83C7DE-2A8C-4AE6-88C4-79980259669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47698738-2E1C-4407-AE23-FC7C52247775}"/>
              </a:ext>
            </a:extLst>
          </p:cNvPr>
          <p:cNvSpPr>
            <a:spLocks noGrp="1"/>
          </p:cNvSpPr>
          <p:nvPr>
            <p:ph type="title" hasCustomPrompt="1"/>
          </p:nvPr>
        </p:nvSpPr>
        <p:spPr>
          <a:xfrm>
            <a:off x="1159338" y="2885444"/>
            <a:ext cx="3780000" cy="403200"/>
          </a:xfrm>
        </p:spPr>
        <p:txBody>
          <a:bodyPr vert="horz" anchor="ctr"/>
          <a:lstStyle>
            <a:lvl1pPr algn="ctr">
              <a:defRPr sz="3200">
                <a:solidFill>
                  <a:schemeClr val="tx1"/>
                </a:solidFill>
              </a:defRPr>
            </a:lvl1pPr>
          </a:lstStyle>
          <a:p>
            <a:r>
              <a:rPr lang="en-US" dirty="0"/>
              <a:t>Click to add title</a:t>
            </a:r>
            <a:endParaRPr lang="en-GB" dirty="0"/>
          </a:p>
        </p:txBody>
      </p:sp>
      <p:sp>
        <p:nvSpPr>
          <p:cNvPr id="12" name="Rectangle 11">
            <a:extLst>
              <a:ext uri="{FF2B5EF4-FFF2-40B4-BE49-F238E27FC236}">
                <a16:creationId xmlns:a16="http://schemas.microsoft.com/office/drawing/2014/main" id="{C83D4522-A6E7-6EA1-4D43-F8FA8FB24645}"/>
              </a:ext>
            </a:extLst>
          </p:cNvPr>
          <p:cNvSpPr/>
          <p:nvPr userDrawn="1"/>
        </p:nvSpPr>
        <p:spPr>
          <a:xfrm>
            <a:off x="0" y="6003447"/>
            <a:ext cx="12192000" cy="116545"/>
          </a:xfrm>
          <a:prstGeom prst="rect">
            <a:avLst/>
          </a:prstGeom>
          <a:solidFill>
            <a:srgbClr val="8B9A9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NZ" sz="1600"/>
          </a:p>
        </p:txBody>
      </p:sp>
    </p:spTree>
    <p:extLst>
      <p:ext uri="{BB962C8B-B14F-4D97-AF65-F5344CB8AC3E}">
        <p14:creationId xmlns:p14="http://schemas.microsoft.com/office/powerpoint/2010/main" val="4171133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Title only - sub headin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DA077A7-5CEB-958E-181E-77136A9CCE17}"/>
              </a:ext>
            </a:extLst>
          </p:cNvPr>
          <p:cNvSpPr/>
          <p:nvPr userDrawn="1"/>
        </p:nvSpPr>
        <p:spPr>
          <a:xfrm>
            <a:off x="136026" y="234268"/>
            <a:ext cx="5826624" cy="5705553"/>
          </a:xfrm>
          <a:prstGeom prst="rect">
            <a:avLst/>
          </a:prstGeom>
          <a:solidFill>
            <a:srgbClr val="FFCA08"/>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16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graphicFrame>
        <p:nvGraphicFramePr>
          <p:cNvPr id="11" name="Object 10" hidden="1">
            <a:extLst>
              <a:ext uri="{FF2B5EF4-FFF2-40B4-BE49-F238E27FC236}">
                <a16:creationId xmlns:a16="http://schemas.microsoft.com/office/drawing/2014/main" id="{DF83C7DE-2A8C-4AE6-88C4-79980259669E}"/>
              </a:ext>
            </a:extLst>
          </p:cNvPr>
          <p:cNvGraphicFramePr>
            <a:graphicFrameLocks noChangeAspect="1"/>
          </p:cNvGraphicFramePr>
          <p:nvPr userDrawn="1">
            <p:custDataLst>
              <p:tags r:id="rId1"/>
            </p:custDataLst>
            <p:extLst>
              <p:ext uri="{D42A27DB-BD31-4B8C-83A1-F6EECF244321}">
                <p14:modId xmlns:p14="http://schemas.microsoft.com/office/powerpoint/2010/main" val="365197719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83" imgH="384" progId="TCLayout.ActiveDocument.1">
                  <p:embed/>
                </p:oleObj>
              </mc:Choice>
              <mc:Fallback>
                <p:oleObj name="think-cell Slide" r:id="rId3" imgW="383" imgH="384" progId="TCLayout.ActiveDocument.1">
                  <p:embed/>
                  <p:pic>
                    <p:nvPicPr>
                      <p:cNvPr id="11" name="Object 10" hidden="1">
                        <a:extLst>
                          <a:ext uri="{FF2B5EF4-FFF2-40B4-BE49-F238E27FC236}">
                            <a16:creationId xmlns:a16="http://schemas.microsoft.com/office/drawing/2014/main" id="{DF83C7DE-2A8C-4AE6-88C4-79980259669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47698738-2E1C-4407-AE23-FC7C52247775}"/>
              </a:ext>
            </a:extLst>
          </p:cNvPr>
          <p:cNvSpPr>
            <a:spLocks noGrp="1"/>
          </p:cNvSpPr>
          <p:nvPr>
            <p:ph type="title" hasCustomPrompt="1"/>
          </p:nvPr>
        </p:nvSpPr>
        <p:spPr>
          <a:xfrm>
            <a:off x="1159338" y="2885444"/>
            <a:ext cx="3780000" cy="403200"/>
          </a:xfrm>
        </p:spPr>
        <p:txBody>
          <a:bodyPr vert="horz" anchor="ctr"/>
          <a:lstStyle>
            <a:lvl1pPr algn="ctr">
              <a:defRPr sz="3200">
                <a:solidFill>
                  <a:schemeClr val="tx1"/>
                </a:solidFill>
              </a:defRPr>
            </a:lvl1pPr>
          </a:lstStyle>
          <a:p>
            <a:r>
              <a:rPr lang="en-US" dirty="0"/>
              <a:t>Click to add title</a:t>
            </a:r>
            <a:endParaRPr lang="en-GB" dirty="0"/>
          </a:p>
        </p:txBody>
      </p:sp>
      <p:sp>
        <p:nvSpPr>
          <p:cNvPr id="12" name="Rectangle 11">
            <a:extLst>
              <a:ext uri="{FF2B5EF4-FFF2-40B4-BE49-F238E27FC236}">
                <a16:creationId xmlns:a16="http://schemas.microsoft.com/office/drawing/2014/main" id="{C83D4522-A6E7-6EA1-4D43-F8FA8FB24645}"/>
              </a:ext>
            </a:extLst>
          </p:cNvPr>
          <p:cNvSpPr/>
          <p:nvPr userDrawn="1"/>
        </p:nvSpPr>
        <p:spPr>
          <a:xfrm>
            <a:off x="0" y="6003447"/>
            <a:ext cx="12192000" cy="116545"/>
          </a:xfrm>
          <a:prstGeom prst="rect">
            <a:avLst/>
          </a:prstGeom>
          <a:solidFill>
            <a:srgbClr val="8B9A9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NZ" sz="1600"/>
          </a:p>
        </p:txBody>
      </p:sp>
    </p:spTree>
    <p:extLst>
      <p:ext uri="{BB962C8B-B14F-4D97-AF65-F5344CB8AC3E}">
        <p14:creationId xmlns:p14="http://schemas.microsoft.com/office/powerpoint/2010/main" val="2219437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oleObject" Target="../embeddings/oleObject1.bin"/><Relationship Id="rId20"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image" Target="../media/image3.sv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BD575A42-CCA5-4E01-93ED-0E22075E1F1F}"/>
              </a:ext>
            </a:extLst>
          </p:cNvPr>
          <p:cNvGraphicFramePr>
            <a:graphicFrameLocks noChangeAspect="1"/>
          </p:cNvGraphicFramePr>
          <p:nvPr userDrawn="1">
            <p:custDataLst>
              <p:tags r:id="rId15"/>
            </p:custDataLst>
            <p:extLst>
              <p:ext uri="{D42A27DB-BD31-4B8C-83A1-F6EECF244321}">
                <p14:modId xmlns:p14="http://schemas.microsoft.com/office/powerpoint/2010/main" val="8895542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6" imgW="383" imgH="384" progId="TCLayout.ActiveDocument.1">
                  <p:embed/>
                </p:oleObj>
              </mc:Choice>
              <mc:Fallback>
                <p:oleObj name="think-cell Slide" r:id="rId16" imgW="383" imgH="384" progId="TCLayout.ActiveDocument.1">
                  <p:embed/>
                  <p:pic>
                    <p:nvPicPr>
                      <p:cNvPr id="7" name="Object 6" hidden="1">
                        <a:extLst>
                          <a:ext uri="{FF2B5EF4-FFF2-40B4-BE49-F238E27FC236}">
                            <a16:creationId xmlns:a16="http://schemas.microsoft.com/office/drawing/2014/main" id="{BD575A42-CCA5-4E01-93ED-0E22075E1F1F}"/>
                          </a:ext>
                        </a:extLst>
                      </p:cNvPr>
                      <p:cNvPicPr/>
                      <p:nvPr/>
                    </p:nvPicPr>
                    <p:blipFill>
                      <a:blip r:embed="rId17"/>
                      <a:stretch>
                        <a:fillRect/>
                      </a:stretch>
                    </p:blipFill>
                    <p:spPr>
                      <a:xfrm>
                        <a:off x="1588" y="1588"/>
                        <a:ext cx="1588" cy="1588"/>
                      </a:xfrm>
                      <a:prstGeom prst="rect">
                        <a:avLst/>
                      </a:prstGeom>
                    </p:spPr>
                  </p:pic>
                </p:oleObj>
              </mc:Fallback>
            </mc:AlternateContent>
          </a:graphicData>
        </a:graphic>
      </p:graphicFrame>
      <p:sp>
        <p:nvSpPr>
          <p:cNvPr id="91" name="Title Placeholder 1"/>
          <p:cNvSpPr>
            <a:spLocks noGrp="1"/>
          </p:cNvSpPr>
          <p:nvPr>
            <p:ph type="title"/>
          </p:nvPr>
        </p:nvSpPr>
        <p:spPr>
          <a:xfrm>
            <a:off x="359999" y="430718"/>
            <a:ext cx="11466875" cy="403200"/>
          </a:xfrm>
          <a:prstGeom prst="rect">
            <a:avLst/>
          </a:prstGeom>
        </p:spPr>
        <p:txBody>
          <a:bodyPr vert="horz" lIns="0" tIns="0" rIns="0" bIns="0" rtlCol="0" anchor="t">
            <a:noAutofit/>
          </a:bodyPr>
          <a:lstStyle/>
          <a:p>
            <a:r>
              <a:rPr lang="en-US"/>
              <a:t>Click to add title</a:t>
            </a:r>
            <a:endParaRPr lang="en-GB"/>
          </a:p>
        </p:txBody>
      </p:sp>
      <p:sp>
        <p:nvSpPr>
          <p:cNvPr id="92" name="Text Placeholder 2"/>
          <p:cNvSpPr>
            <a:spLocks noGrp="1"/>
          </p:cNvSpPr>
          <p:nvPr>
            <p:ph type="body" idx="1"/>
          </p:nvPr>
        </p:nvSpPr>
        <p:spPr>
          <a:xfrm>
            <a:off x="359999" y="1710000"/>
            <a:ext cx="11466875" cy="3999600"/>
          </a:xfrm>
          <a:prstGeom prst="rect">
            <a:avLst/>
          </a:prstGeom>
        </p:spPr>
        <p:txBody>
          <a:bodyPr vert="horz" lIns="0" tIns="0" rIns="0" bIns="0" rtlCol="0">
            <a:noAutofit/>
          </a:body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grpSp>
        <p:nvGrpSpPr>
          <p:cNvPr id="2" name="Group 1"/>
          <p:cNvGrpSpPr/>
          <p:nvPr userDrawn="1"/>
        </p:nvGrpSpPr>
        <p:grpSpPr>
          <a:xfrm>
            <a:off x="-1089837" y="-797105"/>
            <a:ext cx="13680281" cy="6913023"/>
            <a:chOff x="-1143000" y="-600255"/>
            <a:chExt cx="13680281" cy="6913023"/>
          </a:xfrm>
        </p:grpSpPr>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256200" y="614382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a:solidFill>
                    <a:schemeClr val="tx1"/>
                  </a:solidFill>
                </a:rPr>
                <a:t>4.78cm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a:solidFill>
                    <a:schemeClr val="tx1"/>
                  </a:solidFill>
                </a:rPr>
                <a:t>0 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a:solidFill>
                    <a:schemeClr val="tx1"/>
                  </a:solidFill>
                </a:rPr>
                <a:t>6.35 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a:solidFill>
                    <a:schemeClr val="tx1"/>
                  </a:solidFill>
                </a:rPr>
                <a:t>15.93cm</a:t>
              </a:r>
            </a:p>
          </p:txBody>
        </p:sp>
        <p:sp>
          <p:nvSpPr>
            <p:cNvPr id="72" name="TextBox 71"/>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a:solidFill>
                    <a:schemeClr val="tx1"/>
                  </a:solidFill>
                </a:rPr>
                <a:t>15.93 cm</a:t>
              </a:r>
            </a:p>
          </p:txBody>
        </p:sp>
        <p:cxnSp>
          <p:nvCxnSpPr>
            <p:cNvPr id="5" name="Straight Connector 4"/>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a:solidFill>
                    <a:schemeClr val="tx1"/>
                  </a:solidFill>
                </a:rPr>
                <a:t>Content Top</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a:solidFill>
                    <a:schemeClr val="tx1"/>
                  </a:solidFill>
                </a:rPr>
                <a:t>Left Margin</a:t>
              </a:r>
            </a:p>
          </p:txBody>
        </p:sp>
        <p:sp>
          <p:nvSpPr>
            <p:cNvPr id="89" name="TextBox 88"/>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a:solidFill>
                    <a:schemeClr val="tx1"/>
                  </a:solidFill>
                </a:rPr>
                <a:t>Right Margin</a:t>
              </a:r>
            </a:p>
          </p:txBody>
        </p:sp>
        <p:cxnSp>
          <p:nvCxnSpPr>
            <p:cNvPr id="98" name="Straight Connector 97"/>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99" name="TextBox 98"/>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a:solidFill>
                    <a:schemeClr val="tx1"/>
                  </a:solidFill>
                </a:rPr>
                <a:t>Middle </a:t>
              </a:r>
              <a:br>
                <a:rPr lang="en-GB" sz="800">
                  <a:solidFill>
                    <a:schemeClr val="tx1"/>
                  </a:solidFill>
                </a:rPr>
              </a:br>
              <a:r>
                <a:rPr lang="en-GB" sz="800">
                  <a:solidFill>
                    <a:schemeClr val="tx1"/>
                  </a:solidFill>
                </a:rPr>
                <a:t>0cm </a:t>
              </a:r>
            </a:p>
          </p:txBody>
        </p:sp>
        <p:sp>
          <p:nvSpPr>
            <p:cNvPr id="101" name="TextBox 100"/>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a:solidFill>
                    <a:schemeClr val="tx1"/>
                  </a:solidFill>
                </a:rPr>
                <a:t>0.26cm</a:t>
              </a:r>
            </a:p>
          </p:txBody>
        </p:sp>
        <p:cxnSp>
          <p:nvCxnSpPr>
            <p:cNvPr id="104" name="Straight Connector 10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6" name="TextBox 10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a:solidFill>
                    <a:schemeClr val="tx1"/>
                  </a:solidFill>
                </a:rPr>
                <a:t>0.26cm</a:t>
              </a:r>
            </a:p>
          </p:txBody>
        </p:sp>
        <p:cxnSp>
          <p:nvCxnSpPr>
            <p:cNvPr id="107" name="Straight Connector 106"/>
            <p:cNvCxnSpPr/>
            <p:nvPr userDrawn="1"/>
          </p:nvCxnSpPr>
          <p:spPr>
            <a:xfrm>
              <a:off x="11836111"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9" name="TextBox 10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a:solidFill>
                    <a:schemeClr val="tx1"/>
                  </a:solidFill>
                </a:rPr>
                <a:t>8.33cm</a:t>
              </a:r>
            </a:p>
          </p:txBody>
        </p:sp>
        <p:sp>
          <p:nvSpPr>
            <p:cNvPr id="110" name="TextBox 10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a:solidFill>
                    <a:schemeClr val="tx1"/>
                  </a:solidFill>
                </a:rPr>
                <a:t>Title Top</a:t>
              </a:r>
            </a:p>
          </p:txBody>
        </p:sp>
        <p:sp>
          <p:nvSpPr>
            <p:cNvPr id="33" name="TextBox 32">
              <a:extLst>
                <a:ext uri="{FF2B5EF4-FFF2-40B4-BE49-F238E27FC236}">
                  <a16:creationId xmlns:a16="http://schemas.microsoft.com/office/drawing/2014/main" id="{A925CEB6-6DDA-49BF-824C-CFA9D8A07E3F}"/>
                </a:ext>
              </a:extLst>
            </p:cNvPr>
            <p:cNvSpPr txBox="1"/>
            <p:nvPr userDrawn="1"/>
          </p:nvSpPr>
          <p:spPr>
            <a:xfrm>
              <a:off x="-747711" y="6066546"/>
              <a:ext cx="438671" cy="123111"/>
            </a:xfrm>
            <a:prstGeom prst="rect">
              <a:avLst/>
            </a:prstGeom>
            <a:noFill/>
          </p:spPr>
          <p:txBody>
            <a:bodyPr wrap="square" lIns="0" tIns="0" rIns="0" bIns="0" rtlCol="0">
              <a:spAutoFit/>
            </a:bodyPr>
            <a:lstStyle/>
            <a:p>
              <a:pPr algn="r"/>
              <a:r>
                <a:rPr lang="en-GB" sz="800">
                  <a:solidFill>
                    <a:schemeClr val="tx1"/>
                  </a:solidFill>
                </a:rPr>
                <a:t>7.54 cm</a:t>
              </a:r>
            </a:p>
          </p:txBody>
        </p:sp>
        <p:sp>
          <p:nvSpPr>
            <p:cNvPr id="34" name="TextBox 33">
              <a:extLst>
                <a:ext uri="{FF2B5EF4-FFF2-40B4-BE49-F238E27FC236}">
                  <a16:creationId xmlns:a16="http://schemas.microsoft.com/office/drawing/2014/main" id="{E1658A23-15A2-4406-AF7E-89707B5575E7}"/>
                </a:ext>
              </a:extLst>
            </p:cNvPr>
            <p:cNvSpPr txBox="1"/>
            <p:nvPr userDrawn="1"/>
          </p:nvSpPr>
          <p:spPr>
            <a:xfrm>
              <a:off x="-1143000" y="6189657"/>
              <a:ext cx="833960" cy="123111"/>
            </a:xfrm>
            <a:prstGeom prst="rect">
              <a:avLst/>
            </a:prstGeom>
            <a:noFill/>
          </p:spPr>
          <p:txBody>
            <a:bodyPr wrap="square" lIns="0" tIns="0" rIns="0" bIns="0" rtlCol="0">
              <a:spAutoFit/>
            </a:bodyPr>
            <a:lstStyle/>
            <a:p>
              <a:pPr algn="r"/>
              <a:r>
                <a:rPr lang="en-GB" sz="800">
                  <a:solidFill>
                    <a:schemeClr val="tx1"/>
                  </a:solidFill>
                </a:rPr>
                <a:t>Image Bottom</a:t>
              </a:r>
            </a:p>
          </p:txBody>
        </p:sp>
      </p:grpSp>
      <p:sp>
        <p:nvSpPr>
          <p:cNvPr id="3" name="Slide Number Placeholder 5">
            <a:extLst>
              <a:ext uri="{FF2B5EF4-FFF2-40B4-BE49-F238E27FC236}">
                <a16:creationId xmlns:a16="http://schemas.microsoft.com/office/drawing/2014/main" id="{56093447-9726-B597-72E8-1E71058C2F75}"/>
              </a:ext>
            </a:extLst>
          </p:cNvPr>
          <p:cNvSpPr txBox="1">
            <a:spLocks/>
          </p:cNvSpPr>
          <p:nvPr userDrawn="1"/>
        </p:nvSpPr>
        <p:spPr>
          <a:xfrm>
            <a:off x="11486480" y="6390000"/>
            <a:ext cx="347681" cy="195660"/>
          </a:xfrm>
          <a:prstGeom prst="rect">
            <a:avLst/>
          </a:prstGeom>
        </p:spPr>
        <p:txBody>
          <a:bodyPr vert="horz" lIns="0" tIns="0" rIns="0" bIns="0" rtlCol="0" anchor="ctr"/>
          <a:lstStyle>
            <a:defPPr>
              <a:defRPr lang="en-US"/>
            </a:defPPr>
            <a:lvl1pPr marL="0" algn="r"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034BEE3-566C-4068-A777-C3A4762E861B}" type="slidenum">
              <a:rPr lang="en-GB" smtClean="0"/>
              <a:pPr/>
              <a:t>‹#›</a:t>
            </a:fld>
            <a:endParaRPr lang="en-GB"/>
          </a:p>
        </p:txBody>
      </p:sp>
      <p:pic>
        <p:nvPicPr>
          <p:cNvPr id="4" name="Graphic 3">
            <a:extLst>
              <a:ext uri="{FF2B5EF4-FFF2-40B4-BE49-F238E27FC236}">
                <a16:creationId xmlns:a16="http://schemas.microsoft.com/office/drawing/2014/main" id="{A19CED6C-427C-8EDE-214D-4FDCD371814C}"/>
              </a:ext>
            </a:extLst>
          </p:cNvPr>
          <p:cNvPicPr>
            <a:picLocks noChangeAspect="1"/>
          </p:cNvPicPr>
          <p:nvPr userDrawn="1"/>
        </p:nvPicPr>
        <p:blipFill>
          <a:blip r:embed="rId18">
            <a:extLst>
              <a:ext uri="{96DAC541-7B7A-43D3-8B79-37D633B846F1}">
                <asvg:svgBlip xmlns:asvg="http://schemas.microsoft.com/office/drawing/2016/SVG/main" r:embed="rId19"/>
              </a:ext>
            </a:extLst>
          </a:blip>
          <a:stretch>
            <a:fillRect/>
          </a:stretch>
        </p:blipFill>
        <p:spPr>
          <a:xfrm>
            <a:off x="9709927" y="6286816"/>
            <a:ext cx="1642749" cy="404369"/>
          </a:xfrm>
          <a:prstGeom prst="rect">
            <a:avLst/>
          </a:prstGeom>
        </p:spPr>
      </p:pic>
      <p:sp>
        <p:nvSpPr>
          <p:cNvPr id="11" name="Rectangle 10">
            <a:extLst>
              <a:ext uri="{FF2B5EF4-FFF2-40B4-BE49-F238E27FC236}">
                <a16:creationId xmlns:a16="http://schemas.microsoft.com/office/drawing/2014/main" id="{05FB6E58-9767-5D75-C907-2F69A228CAEC}"/>
              </a:ext>
            </a:extLst>
          </p:cNvPr>
          <p:cNvSpPr/>
          <p:nvPr userDrawn="1"/>
        </p:nvSpPr>
        <p:spPr>
          <a:xfrm>
            <a:off x="0" y="6003447"/>
            <a:ext cx="12192000" cy="116545"/>
          </a:xfrm>
          <a:prstGeom prst="rect">
            <a:avLst/>
          </a:prstGeom>
          <a:solidFill>
            <a:srgbClr val="8B9A9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NZ" sz="1600"/>
          </a:p>
        </p:txBody>
      </p:sp>
      <p:pic>
        <p:nvPicPr>
          <p:cNvPr id="6" name="Picture 5">
            <a:extLst>
              <a:ext uri="{FF2B5EF4-FFF2-40B4-BE49-F238E27FC236}">
                <a16:creationId xmlns:a16="http://schemas.microsoft.com/office/drawing/2014/main" id="{1F6525E4-528B-47B5-14DC-31375B9C92D6}"/>
              </a:ext>
            </a:extLst>
          </p:cNvPr>
          <p:cNvPicPr>
            <a:picLocks noChangeAspect="1"/>
          </p:cNvPicPr>
          <p:nvPr userDrawn="1"/>
        </p:nvPicPr>
        <p:blipFill>
          <a:blip r:embed="rId20"/>
          <a:stretch>
            <a:fillRect/>
          </a:stretch>
        </p:blipFill>
        <p:spPr>
          <a:xfrm>
            <a:off x="381265" y="6286816"/>
            <a:ext cx="1669278" cy="356176"/>
          </a:xfrm>
          <a:prstGeom prst="rect">
            <a:avLst/>
          </a:prstGeom>
        </p:spPr>
      </p:pic>
      <p:sp>
        <p:nvSpPr>
          <p:cNvPr id="9" name="TextBox 8">
            <a:extLst>
              <a:ext uri="{FF2B5EF4-FFF2-40B4-BE49-F238E27FC236}">
                <a16:creationId xmlns:a16="http://schemas.microsoft.com/office/drawing/2014/main" id="{892FF934-FB2B-9098-365C-84F61B8D7E75}"/>
              </a:ext>
            </a:extLst>
          </p:cNvPr>
          <p:cNvSpPr txBox="1"/>
          <p:nvPr userDrawn="1">
            <p:extLst>
              <p:ext uri="{1162E1C5-73C7-4A58-AE30-91384D911F3F}">
                <p184:classification xmlns:p184="http://schemas.microsoft.com/office/powerpoint/2018/4/main" val="hdr"/>
              </p:ext>
            </p:extLst>
          </p:nvPr>
        </p:nvSpPr>
        <p:spPr>
          <a:xfrm>
            <a:off x="5680837" y="63500"/>
            <a:ext cx="858838" cy="152400"/>
          </a:xfrm>
          <a:prstGeom prst="rect">
            <a:avLst/>
          </a:prstGeom>
        </p:spPr>
        <p:txBody>
          <a:bodyPr horzOverflow="overflow" lIns="0" tIns="0" rIns="0" bIns="0">
            <a:spAutoFit/>
          </a:bodyPr>
          <a:lstStyle/>
          <a:p>
            <a:pPr algn="l"/>
            <a:r>
              <a:rPr lang="en-NZ" sz="1000">
                <a:solidFill>
                  <a:srgbClr val="000000"/>
                </a:solidFill>
                <a:latin typeface="Calibri" panose="020F0502020204030204" pitchFamily="34" charset="0"/>
                <a:cs typeface="Calibri" panose="020F0502020204030204" pitchFamily="34" charset="0"/>
              </a:rPr>
              <a:t>IN-CONFIDENCE</a:t>
            </a:r>
          </a:p>
        </p:txBody>
      </p:sp>
    </p:spTree>
    <p:extLst>
      <p:ext uri="{BB962C8B-B14F-4D97-AF65-F5344CB8AC3E}">
        <p14:creationId xmlns:p14="http://schemas.microsoft.com/office/powerpoint/2010/main" val="2522772788"/>
      </p:ext>
    </p:extLst>
  </p:cSld>
  <p:clrMap bg1="lt1" tx1="dk1" bg2="lt2" tx2="dk2" accent1="accent1" accent2="accent2" accent3="accent3" accent4="accent4" accent5="accent5" accent6="accent6" hlink="hlink" folHlink="folHlink"/>
  <p:sldLayoutIdLst>
    <p:sldLayoutId id="2147484020" r:id="rId1"/>
    <p:sldLayoutId id="2147484018" r:id="rId2"/>
    <p:sldLayoutId id="2147484019" r:id="rId3"/>
    <p:sldLayoutId id="2147484024" r:id="rId4"/>
    <p:sldLayoutId id="2147484052" r:id="rId5"/>
    <p:sldLayoutId id="2147484051" r:id="rId6"/>
    <p:sldLayoutId id="2147484047" r:id="rId7"/>
    <p:sldLayoutId id="2147484048" r:id="rId8"/>
    <p:sldLayoutId id="2147484049" r:id="rId9"/>
    <p:sldLayoutId id="2147484053" r:id="rId10"/>
    <p:sldLayoutId id="2147484026" r:id="rId11"/>
    <p:sldLayoutId id="2147484050" r:id="rId12"/>
    <p:sldLayoutId id="2147484046"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2160">
          <p15:clr>
            <a:srgbClr val="F26B43"/>
          </p15:clr>
        </p15:guide>
        <p15:guide id="14" pos="7453">
          <p15:clr>
            <a:srgbClr val="F26B43"/>
          </p15:clr>
        </p15:guide>
        <p15:guide id="28" orient="horz" pos="1076">
          <p15:clr>
            <a:srgbClr val="F26B43"/>
          </p15:clr>
        </p15:guide>
        <p15:guide id="29" orient="horz" pos="270">
          <p15:clr>
            <a:srgbClr val="F26B43"/>
          </p15:clr>
        </p15:guide>
        <p15:guide id="33" orient="horz" pos="3600">
          <p15:clr>
            <a:srgbClr val="F26B43"/>
          </p15:clr>
        </p15:guide>
        <p15:guide id="35" pos="228">
          <p15:clr>
            <a:srgbClr val="F26B43"/>
          </p15:clr>
        </p15:guide>
        <p15:guide id="36" pos="3840">
          <p15:clr>
            <a:srgbClr val="F26B43"/>
          </p15:clr>
        </p15:guide>
        <p15:guide id="37" pos="3782">
          <p15:clr>
            <a:srgbClr val="F26B43"/>
          </p15:clr>
        </p15:guide>
        <p15:guide id="38" pos="3900">
          <p15:clr>
            <a:srgbClr val="F26B43"/>
          </p15:clr>
        </p15:guide>
        <p15:guide id="39" orient="horz" pos="387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2.xml"/><Relationship Id="rId5" Type="http://schemas.openxmlformats.org/officeDocument/2006/relationships/image" Target="../media/image1.emf"/><Relationship Id="rId4" Type="http://schemas.openxmlformats.org/officeDocument/2006/relationships/oleObject" Target="../embeddings/oleObject4.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0.xml"/><Relationship Id="rId1" Type="http://schemas.openxmlformats.org/officeDocument/2006/relationships/tags" Target="../tags/tag13.xml"/><Relationship Id="rId5" Type="http://schemas.openxmlformats.org/officeDocument/2006/relationships/image" Target="../media/image1.emf"/><Relationship Id="rId4" Type="http://schemas.openxmlformats.org/officeDocument/2006/relationships/oleObject" Target="../embeddings/oleObject4.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0.xml"/><Relationship Id="rId1" Type="http://schemas.openxmlformats.org/officeDocument/2006/relationships/tags" Target="../tags/tag14.xml"/><Relationship Id="rId5" Type="http://schemas.openxmlformats.org/officeDocument/2006/relationships/image" Target="../media/image1.emf"/><Relationship Id="rId4" Type="http://schemas.openxmlformats.org/officeDocument/2006/relationships/oleObject" Target="../embeddings/oleObject4.bin"/></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0.xml"/><Relationship Id="rId1" Type="http://schemas.openxmlformats.org/officeDocument/2006/relationships/tags" Target="../tags/tag15.xml"/><Relationship Id="rId5" Type="http://schemas.openxmlformats.org/officeDocument/2006/relationships/image" Target="../media/image1.emf"/><Relationship Id="rId4" Type="http://schemas.openxmlformats.org/officeDocument/2006/relationships/oleObject" Target="../embeddings/oleObject4.bin"/></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0.xml"/><Relationship Id="rId1" Type="http://schemas.openxmlformats.org/officeDocument/2006/relationships/tags" Target="../tags/tag16.xml"/><Relationship Id="rId5" Type="http://schemas.openxmlformats.org/officeDocument/2006/relationships/image" Target="../media/image1.emf"/><Relationship Id="rId4" Type="http://schemas.openxmlformats.org/officeDocument/2006/relationships/oleObject" Target="../embeddings/oleObject4.bin"/></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Object 15" hidden="1">
            <a:extLst>
              <a:ext uri="{FF2B5EF4-FFF2-40B4-BE49-F238E27FC236}">
                <a16:creationId xmlns:a16="http://schemas.microsoft.com/office/drawing/2014/main" id="{90AF345A-2A9E-40E3-AE49-2650D29E601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83" imgH="384" progId="TCLayout.ActiveDocument.1">
                  <p:embed/>
                </p:oleObj>
              </mc:Choice>
              <mc:Fallback>
                <p:oleObj name="think-cell Slide" r:id="rId4" imgW="383" imgH="384" progId="TCLayout.ActiveDocument.1">
                  <p:embed/>
                  <p:pic>
                    <p:nvPicPr>
                      <p:cNvPr id="16" name="Object 15" hidden="1">
                        <a:extLst>
                          <a:ext uri="{FF2B5EF4-FFF2-40B4-BE49-F238E27FC236}">
                            <a16:creationId xmlns:a16="http://schemas.microsoft.com/office/drawing/2014/main" id="{90AF345A-2A9E-40E3-AE49-2650D29E601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4">
            <a:extLst>
              <a:ext uri="{FF2B5EF4-FFF2-40B4-BE49-F238E27FC236}">
                <a16:creationId xmlns:a16="http://schemas.microsoft.com/office/drawing/2014/main" id="{A26031C2-A13F-90AC-6740-BA1481643BC9}"/>
              </a:ext>
            </a:extLst>
          </p:cNvPr>
          <p:cNvSpPr txBox="1">
            <a:spLocks noGrp="1"/>
          </p:cNvSpPr>
          <p:nvPr>
            <p:ph type="ctrTitle"/>
          </p:nvPr>
        </p:nvSpPr>
        <p:spPr>
          <a:xfrm>
            <a:off x="1619091" y="1312455"/>
            <a:ext cx="8953819" cy="1921952"/>
          </a:xfrm>
        </p:spPr>
        <p:txBody>
          <a:bodyPr/>
          <a:lstStyle>
            <a:lvl1pPr algn="l" defTabSz="914400" rtl="0" eaLnBrk="1" latinLnBrk="0" hangingPunct="1">
              <a:lnSpc>
                <a:spcPct val="100000"/>
              </a:lnSpc>
              <a:spcBef>
                <a:spcPts val="600"/>
              </a:spcBef>
              <a:buNone/>
              <a:defRPr lang="en-GB" sz="4000" b="1" kern="1200" dirty="0">
                <a:solidFill>
                  <a:schemeClr val="bg1"/>
                </a:solidFill>
                <a:latin typeface="+mj-lt"/>
                <a:ea typeface="+mj-ea"/>
                <a:cs typeface="+mj-cs"/>
              </a:defRPr>
            </a:lvl1pPr>
          </a:lstStyle>
          <a:p>
            <a:pPr lvl="0" algn="ctr"/>
            <a:r>
              <a:rPr lang="en-NZ" noProof="0" dirty="0"/>
              <a:t>Understanding the support needs and help-seeking behaviours of users of violence </a:t>
            </a:r>
          </a:p>
        </p:txBody>
      </p:sp>
      <p:sp>
        <p:nvSpPr>
          <p:cNvPr id="4" name="Title 24">
            <a:extLst>
              <a:ext uri="{FF2B5EF4-FFF2-40B4-BE49-F238E27FC236}">
                <a16:creationId xmlns:a16="http://schemas.microsoft.com/office/drawing/2014/main" id="{7AE51D21-FC96-E0C6-E3AE-122107220953}"/>
              </a:ext>
            </a:extLst>
          </p:cNvPr>
          <p:cNvSpPr txBox="1">
            <a:spLocks/>
          </p:cNvSpPr>
          <p:nvPr/>
        </p:nvSpPr>
        <p:spPr>
          <a:xfrm>
            <a:off x="3443590" y="3752713"/>
            <a:ext cx="5304821" cy="569387"/>
          </a:xfrm>
          <a:prstGeom prst="rect">
            <a:avLst/>
          </a:prstGeom>
        </p:spPr>
        <p:txBody>
          <a:bodyPr vert="horz" wrap="square" lIns="0" tIns="0" rIns="0" bIns="0" rtlCol="0" anchor="t">
            <a:spAutoFit/>
          </a:bodyPr>
          <a:lstStyle>
            <a:lvl1pPr algn="l" defTabSz="914400" rtl="0" eaLnBrk="1" latinLnBrk="0" hangingPunct="1">
              <a:lnSpc>
                <a:spcPct val="100000"/>
              </a:lnSpc>
              <a:spcBef>
                <a:spcPts val="600"/>
              </a:spcBef>
              <a:buNone/>
              <a:defRPr lang="en-GB" sz="4000" b="1" kern="1200" dirty="0">
                <a:solidFill>
                  <a:schemeClr val="bg1"/>
                </a:solidFill>
                <a:latin typeface="+mj-lt"/>
                <a:ea typeface="+mj-ea"/>
                <a:cs typeface="+mj-cs"/>
              </a:defRPr>
            </a:lvl1p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NZ" sz="1600" b="0" i="0" u="none" strike="noStrike" kern="1200" cap="none" spc="300" normalizeH="0" baseline="0" noProof="0" dirty="0">
                <a:ln>
                  <a:noFill/>
                </a:ln>
                <a:solidFill>
                  <a:srgbClr val="FFFFFF"/>
                </a:solidFill>
                <a:effectLst/>
                <a:uLnTx/>
                <a:uFillTx/>
                <a:latin typeface="Arial"/>
                <a:ea typeface="+mj-ea"/>
                <a:cs typeface="+mj-cs"/>
              </a:rPr>
              <a:t>Te Huringa ō Te Ao </a:t>
            </a:r>
            <a:r>
              <a:rPr kumimoji="0" lang="en-NZ" sz="1600" b="0" i="0" u="none" strike="noStrike" kern="1200" cap="none" spc="300" normalizeH="0" baseline="0" noProof="0">
                <a:ln>
                  <a:noFill/>
                </a:ln>
                <a:solidFill>
                  <a:srgbClr val="FFFFFF"/>
                </a:solidFill>
                <a:effectLst/>
                <a:uLnTx/>
                <a:uFillTx/>
                <a:latin typeface="Arial"/>
                <a:ea typeface="+mj-ea"/>
                <a:cs typeface="+mj-cs"/>
              </a:rPr>
              <a:t>Webinar Presentation</a:t>
            </a:r>
            <a:endParaRPr kumimoji="0" lang="en-NZ" sz="1600" b="0" i="0" u="none" strike="noStrike" kern="1200" cap="none" spc="300" normalizeH="0" baseline="0" noProof="0" dirty="0">
              <a:ln>
                <a:noFill/>
              </a:ln>
              <a:solidFill>
                <a:srgbClr val="FFFFFF"/>
              </a:solidFill>
              <a:effectLst/>
              <a:uLnTx/>
              <a:uFillTx/>
              <a:latin typeface="Arial"/>
              <a:ea typeface="+mj-ea"/>
              <a:cs typeface="+mj-cs"/>
            </a:endParaRPr>
          </a:p>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NZ" sz="1600" b="0" i="0" u="none" strike="noStrike" kern="1200" cap="none" spc="300" normalizeH="0" baseline="0" noProof="0" dirty="0" err="1">
                <a:ln>
                  <a:noFill/>
                </a:ln>
                <a:solidFill>
                  <a:srgbClr val="FFFFFF"/>
                </a:solidFill>
                <a:effectLst/>
                <a:uLnTx/>
                <a:uFillTx/>
                <a:latin typeface="Arial"/>
                <a:ea typeface="+mj-ea"/>
                <a:cs typeface="+mj-cs"/>
              </a:rPr>
              <a:t>Februar</a:t>
            </a:r>
            <a:r>
              <a:rPr lang="en-NZ" sz="1600" b="0" spc="300" dirty="0">
                <a:solidFill>
                  <a:srgbClr val="FFFFFF"/>
                </a:solidFill>
                <a:latin typeface="Arial"/>
              </a:rPr>
              <a:t>y 2025</a:t>
            </a:r>
            <a:endParaRPr kumimoji="0" lang="en-NZ" sz="1600" b="0" i="0" u="none" strike="noStrike" kern="1200" cap="none" spc="300" normalizeH="0" baseline="0" noProof="0" dirty="0">
              <a:ln>
                <a:noFill/>
              </a:ln>
              <a:solidFill>
                <a:srgbClr val="FFFFFF"/>
              </a:solidFill>
              <a:effectLst/>
              <a:uLnTx/>
              <a:uFillTx/>
              <a:latin typeface="Arial"/>
              <a:ea typeface="+mj-ea"/>
              <a:cs typeface="+mj-cs"/>
            </a:endParaRPr>
          </a:p>
        </p:txBody>
      </p:sp>
      <p:sp>
        <p:nvSpPr>
          <p:cNvPr id="2" name="Rectangle 1">
            <a:extLst>
              <a:ext uri="{FF2B5EF4-FFF2-40B4-BE49-F238E27FC236}">
                <a16:creationId xmlns:a16="http://schemas.microsoft.com/office/drawing/2014/main" id="{AB162B57-9A7F-C774-EE65-C58C4F87C506}"/>
              </a:ext>
            </a:extLst>
          </p:cNvPr>
          <p:cNvSpPr/>
          <p:nvPr/>
        </p:nvSpPr>
        <p:spPr bwMode="ltGray">
          <a:xfrm>
            <a:off x="0" y="0"/>
            <a:ext cx="228600" cy="219075"/>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933640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6D4EB77-2FF4-73DF-B392-57E30939B109}"/>
              </a:ext>
            </a:extLst>
          </p:cNvPr>
          <p:cNvSpPr/>
          <p:nvPr/>
        </p:nvSpPr>
        <p:spPr>
          <a:xfrm>
            <a:off x="1" y="-1"/>
            <a:ext cx="7052360" cy="6048000"/>
          </a:xfrm>
          <a:prstGeom prst="rect">
            <a:avLst/>
          </a:prstGeom>
          <a:solidFill>
            <a:srgbClr val="39466F"/>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NZ"/>
          </a:p>
        </p:txBody>
      </p:sp>
      <p:sp>
        <p:nvSpPr>
          <p:cNvPr id="13" name="Text Placeholder 12">
            <a:extLst>
              <a:ext uri="{FF2B5EF4-FFF2-40B4-BE49-F238E27FC236}">
                <a16:creationId xmlns:a16="http://schemas.microsoft.com/office/drawing/2014/main" id="{6FD6AFDC-3E76-1362-FC54-AA87F508A6FC}"/>
              </a:ext>
            </a:extLst>
          </p:cNvPr>
          <p:cNvSpPr>
            <a:spLocks noGrp="1"/>
          </p:cNvSpPr>
          <p:nvPr>
            <p:ph type="body" sz="quarter" idx="10"/>
          </p:nvPr>
        </p:nvSpPr>
        <p:spPr/>
        <p:txBody>
          <a:bodyPr/>
          <a:lstStyle/>
          <a:p>
            <a:pPr lvl="0"/>
            <a:r>
              <a:rPr lang="en-US" i="1" noProof="0" dirty="0"/>
              <a:t>“Growing up, I didn't feel like I belonged in my whānau. I never felt like I belonged. I remember feeling deep down, like I didn't belong, no one wanted me.”</a:t>
            </a:r>
          </a:p>
        </p:txBody>
      </p:sp>
      <p:sp>
        <p:nvSpPr>
          <p:cNvPr id="30" name="Text Placeholder 29">
            <a:extLst>
              <a:ext uri="{FF2B5EF4-FFF2-40B4-BE49-F238E27FC236}">
                <a16:creationId xmlns:a16="http://schemas.microsoft.com/office/drawing/2014/main" id="{CF0CA18D-5D0C-6674-9A27-1D41BD0CF87A}"/>
              </a:ext>
            </a:extLst>
          </p:cNvPr>
          <p:cNvSpPr>
            <a:spLocks noGrp="1"/>
          </p:cNvSpPr>
          <p:nvPr>
            <p:ph type="body" sz="quarter" idx="11"/>
          </p:nvPr>
        </p:nvSpPr>
        <p:spPr/>
        <p:txBody>
          <a:bodyPr/>
          <a:lstStyle/>
          <a:p>
            <a:r>
              <a:rPr lang="en-US" sz="2000" b="0"/>
              <a:t>– these men seemed lost to themselves, to others, and to society. They were often profoundly lonely, even if they were outwardly social. Few spoke of having close relationships in their life and many lacked good role models around them.</a:t>
            </a:r>
            <a:endParaRPr lang="en-NZ" dirty="0"/>
          </a:p>
        </p:txBody>
      </p:sp>
      <p:sp>
        <p:nvSpPr>
          <p:cNvPr id="31" name="Text Placeholder 30">
            <a:extLst>
              <a:ext uri="{FF2B5EF4-FFF2-40B4-BE49-F238E27FC236}">
                <a16:creationId xmlns:a16="http://schemas.microsoft.com/office/drawing/2014/main" id="{8EB3A757-4CFA-D005-C8F4-51C3B7B842BB}"/>
              </a:ext>
            </a:extLst>
          </p:cNvPr>
          <p:cNvSpPr>
            <a:spLocks noGrp="1"/>
          </p:cNvSpPr>
          <p:nvPr>
            <p:ph type="body" sz="quarter" idx="12"/>
          </p:nvPr>
        </p:nvSpPr>
        <p:spPr/>
        <p:txBody>
          <a:bodyPr/>
          <a:lstStyle/>
          <a:p>
            <a:r>
              <a:rPr lang="en-US" i="1">
                <a:solidFill>
                  <a:srgbClr val="41BAD2"/>
                </a:solidFill>
              </a:rPr>
              <a:t>A crisis of disconnection</a:t>
            </a:r>
            <a:endParaRPr lang="en-NZ" dirty="0"/>
          </a:p>
        </p:txBody>
      </p:sp>
      <p:sp>
        <p:nvSpPr>
          <p:cNvPr id="2" name="Rectangle 1">
            <a:extLst>
              <a:ext uri="{FF2B5EF4-FFF2-40B4-BE49-F238E27FC236}">
                <a16:creationId xmlns:a16="http://schemas.microsoft.com/office/drawing/2014/main" id="{7A23B8B6-67CF-4BB6-4584-282A1ED993EE}"/>
              </a:ext>
            </a:extLst>
          </p:cNvPr>
          <p:cNvSpPr/>
          <p:nvPr/>
        </p:nvSpPr>
        <p:spPr bwMode="ltGray">
          <a:xfrm>
            <a:off x="0" y="0"/>
            <a:ext cx="228600" cy="219075"/>
          </a:xfrm>
          <a:prstGeom prst="rect">
            <a:avLst/>
          </a:prstGeom>
          <a:solidFill>
            <a:schemeClr val="bg1"/>
          </a:solidFill>
          <a:ln w="127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2573757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0">
            <a:extLst>
              <a:ext uri="{FF2B5EF4-FFF2-40B4-BE49-F238E27FC236}">
                <a16:creationId xmlns:a16="http://schemas.microsoft.com/office/drawing/2014/main" id="{9B434548-CB5F-FAA2-7F02-6CA8A466BB43}"/>
              </a:ext>
            </a:extLst>
          </p:cNvPr>
          <p:cNvSpPr>
            <a:spLocks noGrp="1"/>
          </p:cNvSpPr>
          <p:nvPr>
            <p:ph type="body" sz="quarter" idx="10"/>
          </p:nvPr>
        </p:nvSpPr>
        <p:spPr/>
        <p:txBody>
          <a:bodyPr/>
          <a:lstStyle/>
          <a:p>
            <a:pPr marL="0" marR="0" lvl="0" indent="0" algn="ctr" defTabSz="914400" rtl="0" eaLnBrk="1" fontAlgn="auto" latinLnBrk="0" hangingPunct="1">
              <a:spcBef>
                <a:spcPts val="1200"/>
              </a:spcBef>
              <a:spcAft>
                <a:spcPts val="0"/>
              </a:spcAft>
              <a:buClr>
                <a:srgbClr val="40BAD2"/>
              </a:buClr>
              <a:buSzTx/>
              <a:buNone/>
              <a:tabLst/>
              <a:defRPr/>
            </a:pPr>
            <a:r>
              <a:rPr lang="en-NZ" sz="2000" i="1" dirty="0"/>
              <a:t>“The self-talk can get really bad.</a:t>
            </a:r>
            <a:br>
              <a:rPr lang="en-NZ" sz="2000" i="1" dirty="0"/>
            </a:br>
            <a:r>
              <a:rPr lang="en-NZ" sz="2000" i="1" dirty="0"/>
              <a:t>It’s stuff like ‘I’m a piece of </a:t>
            </a:r>
            <a:r>
              <a:rPr lang="en-NZ" sz="2000" i="1" dirty="0" err="1"/>
              <a:t>sh</a:t>
            </a:r>
            <a:r>
              <a:rPr lang="en-NZ" sz="2000" i="1" dirty="0"/>
              <a:t>*t’. The world is f*</a:t>
            </a:r>
            <a:r>
              <a:rPr lang="en-NZ" sz="2000" i="1" dirty="0" err="1"/>
              <a:t>cked</a:t>
            </a:r>
            <a:r>
              <a:rPr lang="en-NZ" sz="2000" i="1" dirty="0"/>
              <a:t>.”  </a:t>
            </a:r>
          </a:p>
        </p:txBody>
      </p:sp>
      <p:sp>
        <p:nvSpPr>
          <p:cNvPr id="12" name="Text Placeholder 11">
            <a:extLst>
              <a:ext uri="{FF2B5EF4-FFF2-40B4-BE49-F238E27FC236}">
                <a16:creationId xmlns:a16="http://schemas.microsoft.com/office/drawing/2014/main" id="{8F07D373-806A-AC45-D039-2819ACBCD2A3}"/>
              </a:ext>
            </a:extLst>
          </p:cNvPr>
          <p:cNvSpPr>
            <a:spLocks noGrp="1"/>
          </p:cNvSpPr>
          <p:nvPr>
            <p:ph type="body" sz="quarter" idx="11"/>
          </p:nvPr>
        </p:nvSpPr>
        <p:spPr/>
        <p:txBody>
          <a:bodyPr/>
          <a:lstStyle/>
          <a:p>
            <a:r>
              <a:rPr lang="en-US" sz="2000" b="0" dirty="0"/>
              <a:t>– these </a:t>
            </a:r>
            <a:r>
              <a:rPr lang="en-NZ" sz="2000" b="0" dirty="0"/>
              <a:t>men were often estranged from themselves and who they desired to be. With the curtains drawn (literally and figuratively) </a:t>
            </a:r>
            <a:br>
              <a:rPr lang="en-NZ" sz="2000" b="0" dirty="0"/>
            </a:br>
            <a:r>
              <a:rPr lang="en-NZ" sz="2000" b="0" dirty="0"/>
              <a:t>this low sense of self-worth had different levels of pervasiveness for the men, but almost all disclosed feeling inadequate or unworthy.  </a:t>
            </a:r>
            <a:br>
              <a:rPr lang="en-NZ" sz="2000" b="0" dirty="0"/>
            </a:br>
            <a:endParaRPr lang="en-NZ" dirty="0"/>
          </a:p>
        </p:txBody>
      </p:sp>
      <p:sp>
        <p:nvSpPr>
          <p:cNvPr id="13" name="Text Placeholder 12">
            <a:extLst>
              <a:ext uri="{FF2B5EF4-FFF2-40B4-BE49-F238E27FC236}">
                <a16:creationId xmlns:a16="http://schemas.microsoft.com/office/drawing/2014/main" id="{7EB78662-0F45-8CE3-C8A7-6739A8D6F2FD}"/>
              </a:ext>
            </a:extLst>
          </p:cNvPr>
          <p:cNvSpPr>
            <a:spLocks noGrp="1"/>
          </p:cNvSpPr>
          <p:nvPr>
            <p:ph type="body" sz="quarter" idx="12"/>
          </p:nvPr>
        </p:nvSpPr>
        <p:spPr/>
        <p:txBody>
          <a:bodyPr/>
          <a:lstStyle/>
          <a:p>
            <a:r>
              <a:rPr lang="en-US" i="1">
                <a:solidFill>
                  <a:srgbClr val="41BAD2"/>
                </a:solidFill>
              </a:rPr>
              <a:t>Sense of inadequacy</a:t>
            </a:r>
            <a:endParaRPr lang="en-NZ"/>
          </a:p>
        </p:txBody>
      </p:sp>
      <p:sp>
        <p:nvSpPr>
          <p:cNvPr id="14" name="Title 1">
            <a:extLst>
              <a:ext uri="{FF2B5EF4-FFF2-40B4-BE49-F238E27FC236}">
                <a16:creationId xmlns:a16="http://schemas.microsoft.com/office/drawing/2014/main" id="{1A9AA66D-E3F3-2B9F-84D6-D625F2FD3457}"/>
              </a:ext>
            </a:extLst>
          </p:cNvPr>
          <p:cNvSpPr txBox="1">
            <a:spLocks/>
          </p:cNvSpPr>
          <p:nvPr/>
        </p:nvSpPr>
        <p:spPr>
          <a:xfrm>
            <a:off x="359997" y="2822399"/>
            <a:ext cx="5874547" cy="403200"/>
          </a:xfrm>
          <a:prstGeom prst="rect">
            <a:avLst/>
          </a:prstGeom>
        </p:spPr>
        <p:txBody>
          <a:bodyPr vert="horz" lIns="0" tIns="0" rIns="0" bIns="0" rtlCol="0" anchor="t">
            <a:noAutofit/>
          </a:bodyPr>
          <a:lst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a:lstStyle>
          <a:p>
            <a:br>
              <a:rPr lang="en-US" i="1" dirty="0">
                <a:solidFill>
                  <a:srgbClr val="41BAD2"/>
                </a:solidFill>
              </a:rPr>
            </a:br>
            <a:br>
              <a:rPr lang="en-US" sz="2000" i="1" dirty="0">
                <a:solidFill>
                  <a:srgbClr val="41BAD2"/>
                </a:solidFill>
              </a:rPr>
            </a:br>
            <a:endParaRPr lang="en-NZ" sz="2000" b="0" dirty="0"/>
          </a:p>
        </p:txBody>
      </p:sp>
      <p:sp>
        <p:nvSpPr>
          <p:cNvPr id="2" name="Rectangle 1">
            <a:extLst>
              <a:ext uri="{FF2B5EF4-FFF2-40B4-BE49-F238E27FC236}">
                <a16:creationId xmlns:a16="http://schemas.microsoft.com/office/drawing/2014/main" id="{F2FE5426-E78E-BF22-F8D9-630720C14D2D}"/>
              </a:ext>
            </a:extLst>
          </p:cNvPr>
          <p:cNvSpPr/>
          <p:nvPr/>
        </p:nvSpPr>
        <p:spPr bwMode="ltGray">
          <a:xfrm>
            <a:off x="0" y="0"/>
            <a:ext cx="228600" cy="219075"/>
          </a:xfrm>
          <a:prstGeom prst="rect">
            <a:avLst/>
          </a:prstGeom>
          <a:solidFill>
            <a:schemeClr val="bg1"/>
          </a:solidFill>
          <a:ln w="127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2672259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 Placeholder 18">
            <a:extLst>
              <a:ext uri="{FF2B5EF4-FFF2-40B4-BE49-F238E27FC236}">
                <a16:creationId xmlns:a16="http://schemas.microsoft.com/office/drawing/2014/main" id="{5CE2E7F6-8007-6D31-2C56-E0AE434AEB5E}"/>
              </a:ext>
            </a:extLst>
          </p:cNvPr>
          <p:cNvSpPr>
            <a:spLocks noGrp="1"/>
          </p:cNvSpPr>
          <p:nvPr>
            <p:ph type="body" sz="quarter" idx="10"/>
          </p:nvPr>
        </p:nvSpPr>
        <p:spPr/>
        <p:txBody>
          <a:bodyPr/>
          <a:lstStyle/>
          <a:p>
            <a:pPr marL="0" marR="0" lvl="0" indent="0" algn="ctr" defTabSz="914400" rtl="0" eaLnBrk="1" fontAlgn="auto" latinLnBrk="0" hangingPunct="1">
              <a:lnSpc>
                <a:spcPct val="110000"/>
              </a:lnSpc>
              <a:spcBef>
                <a:spcPts val="0"/>
              </a:spcBef>
              <a:spcAft>
                <a:spcPts val="0"/>
              </a:spcAft>
              <a:buClrTx/>
              <a:buSzTx/>
              <a:buFontTx/>
              <a:buNone/>
              <a:tabLst/>
              <a:defRPr/>
            </a:pPr>
            <a:r>
              <a:rPr kumimoji="0" lang="en-NZ" sz="2000" b="0" i="1" u="none" strike="noStrike" kern="1200" cap="none" spc="0" normalizeH="0" baseline="0" noProof="0">
                <a:ln>
                  <a:noFill/>
                </a:ln>
                <a:solidFill>
                  <a:srgbClr val="333333"/>
                </a:solidFill>
                <a:effectLst/>
                <a:uLnTx/>
                <a:uFillTx/>
                <a:latin typeface="Arial"/>
                <a:ea typeface="+mn-ea"/>
                <a:cs typeface="+mn-cs"/>
              </a:rPr>
              <a:t>"I was adopted – I don't know why my parents abandoned me. All my problems have been about rejection. You seek rejections, because you’re a reject. Your own parents couldn’t be bothered raising you.  I’ve never understood how they could do that to me.”</a:t>
            </a:r>
            <a:endParaRPr kumimoji="0" lang="en-NZ" sz="2000" b="0" i="1" u="none" strike="noStrike" kern="1200" cap="none" spc="0" normalizeH="0" baseline="0" noProof="0" dirty="0">
              <a:ln>
                <a:noFill/>
              </a:ln>
              <a:solidFill>
                <a:srgbClr val="333333"/>
              </a:solidFill>
              <a:effectLst/>
              <a:uLnTx/>
              <a:uFillTx/>
              <a:latin typeface="Arial"/>
              <a:ea typeface="+mn-ea"/>
              <a:cs typeface="+mn-cs"/>
            </a:endParaRPr>
          </a:p>
        </p:txBody>
      </p:sp>
      <p:sp>
        <p:nvSpPr>
          <p:cNvPr id="14" name="Text Placeholder 13">
            <a:extLst>
              <a:ext uri="{FF2B5EF4-FFF2-40B4-BE49-F238E27FC236}">
                <a16:creationId xmlns:a16="http://schemas.microsoft.com/office/drawing/2014/main" id="{6644286B-D05F-4DCF-CACD-34FAC83CE0FD}"/>
              </a:ext>
            </a:extLst>
          </p:cNvPr>
          <p:cNvSpPr>
            <a:spLocks noGrp="1"/>
          </p:cNvSpPr>
          <p:nvPr>
            <p:ph type="body" sz="quarter" idx="11"/>
          </p:nvPr>
        </p:nvSpPr>
        <p:spPr/>
        <p:txBody>
          <a:bodyPr/>
          <a:lstStyle/>
          <a:p>
            <a:r>
              <a:rPr lang="en-US" dirty="0"/>
              <a:t>-t</a:t>
            </a:r>
            <a:r>
              <a:rPr lang="en-NZ" dirty="0"/>
              <a:t>hey were often discombobulated from trauma – -including sexual, physical and/or emotional abuse, and/or neglect. They often discussed these as being unresolved, and see this unresolvedness as the cause of multiple struggles they have experienced in their life.</a:t>
            </a:r>
            <a:br>
              <a:rPr lang="en-NZ" dirty="0"/>
            </a:br>
            <a:endParaRPr lang="en-NZ" dirty="0"/>
          </a:p>
        </p:txBody>
      </p:sp>
      <p:sp>
        <p:nvSpPr>
          <p:cNvPr id="15" name="Text Placeholder 14">
            <a:extLst>
              <a:ext uri="{FF2B5EF4-FFF2-40B4-BE49-F238E27FC236}">
                <a16:creationId xmlns:a16="http://schemas.microsoft.com/office/drawing/2014/main" id="{D1CAB7DC-70B0-D12F-0CFB-5681A62B8F67}"/>
              </a:ext>
            </a:extLst>
          </p:cNvPr>
          <p:cNvSpPr>
            <a:spLocks noGrp="1"/>
          </p:cNvSpPr>
          <p:nvPr>
            <p:ph type="body" sz="quarter" idx="12"/>
          </p:nvPr>
        </p:nvSpPr>
        <p:spPr/>
        <p:txBody>
          <a:bodyPr/>
          <a:lstStyle/>
          <a:p>
            <a:r>
              <a:rPr lang="en-US" dirty="0"/>
              <a:t>Unresolved hurt</a:t>
            </a:r>
            <a:endParaRPr lang="en-NZ" dirty="0"/>
          </a:p>
        </p:txBody>
      </p:sp>
      <p:sp>
        <p:nvSpPr>
          <p:cNvPr id="2" name="Rectangle 1">
            <a:extLst>
              <a:ext uri="{FF2B5EF4-FFF2-40B4-BE49-F238E27FC236}">
                <a16:creationId xmlns:a16="http://schemas.microsoft.com/office/drawing/2014/main" id="{F88183BB-DC60-58DF-91F9-B3241104F5EC}"/>
              </a:ext>
            </a:extLst>
          </p:cNvPr>
          <p:cNvSpPr/>
          <p:nvPr/>
        </p:nvSpPr>
        <p:spPr bwMode="ltGray">
          <a:xfrm>
            <a:off x="0" y="0"/>
            <a:ext cx="228600" cy="219075"/>
          </a:xfrm>
          <a:prstGeom prst="rect">
            <a:avLst/>
          </a:prstGeom>
          <a:solidFill>
            <a:schemeClr val="bg1"/>
          </a:solidFill>
          <a:ln w="127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274284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1F6F836C-4DEB-F4E6-DFCB-C5FB1353B89F}"/>
              </a:ext>
            </a:extLst>
          </p:cNvPr>
          <p:cNvSpPr>
            <a:spLocks noGrp="1"/>
          </p:cNvSpPr>
          <p:nvPr>
            <p:ph type="body" sz="quarter" idx="10"/>
          </p:nvPr>
        </p:nvSpPr>
        <p:spPr/>
        <p:txBody>
          <a:bodyPr/>
          <a:lstStyle/>
          <a:p>
            <a:r>
              <a:rPr lang="en-NZ" sz="2000" i="1" dirty="0"/>
              <a:t>"I don't know what problem to fix first. It’s like I'm sitting in the bath. And I’ve got all these taps, they’re all on at the same time.  I don’t know which problem to fix first. What tap do I turn off? Is it the job, do I step back from the kids, work on my relationship with my parents?”</a:t>
            </a:r>
          </a:p>
        </p:txBody>
      </p:sp>
      <p:sp>
        <p:nvSpPr>
          <p:cNvPr id="11" name="Text Placeholder 10">
            <a:extLst>
              <a:ext uri="{FF2B5EF4-FFF2-40B4-BE49-F238E27FC236}">
                <a16:creationId xmlns:a16="http://schemas.microsoft.com/office/drawing/2014/main" id="{AC79ED20-445F-D6BF-3FF4-CC81F5315188}"/>
              </a:ext>
            </a:extLst>
          </p:cNvPr>
          <p:cNvSpPr>
            <a:spLocks noGrp="1"/>
          </p:cNvSpPr>
          <p:nvPr>
            <p:ph type="body" sz="quarter" idx="11"/>
          </p:nvPr>
        </p:nvSpPr>
        <p:spPr/>
        <p:txBody>
          <a:bodyPr/>
          <a:lstStyle/>
          <a:p>
            <a:r>
              <a:rPr lang="en-US" sz="2000" b="0" dirty="0"/>
              <a:t>– t</a:t>
            </a:r>
            <a:r>
              <a:rPr lang="en-NZ" sz="2000" b="0" dirty="0"/>
              <a:t>hey often had a sense of being “</a:t>
            </a:r>
            <a:r>
              <a:rPr lang="en-NZ" sz="2000" b="0" i="1" dirty="0"/>
              <a:t>dealt the wrong cards”</a:t>
            </a:r>
            <a:r>
              <a:rPr lang="en-NZ" sz="2000" b="0" dirty="0"/>
              <a:t> and were dealing with multiple stresses including mental health issues, drug and alcohol addictions and poverty.  Many men discussed needing to prioritise one issue over another. </a:t>
            </a:r>
            <a:endParaRPr lang="en-NZ" dirty="0"/>
          </a:p>
        </p:txBody>
      </p:sp>
      <p:sp>
        <p:nvSpPr>
          <p:cNvPr id="12" name="Text Placeholder 11">
            <a:extLst>
              <a:ext uri="{FF2B5EF4-FFF2-40B4-BE49-F238E27FC236}">
                <a16:creationId xmlns:a16="http://schemas.microsoft.com/office/drawing/2014/main" id="{950A1DC5-84AE-DF64-CC8B-F9F8821C0133}"/>
              </a:ext>
            </a:extLst>
          </p:cNvPr>
          <p:cNvSpPr>
            <a:spLocks noGrp="1"/>
          </p:cNvSpPr>
          <p:nvPr>
            <p:ph type="body" sz="quarter" idx="12"/>
          </p:nvPr>
        </p:nvSpPr>
        <p:spPr/>
        <p:txBody>
          <a:bodyPr/>
          <a:lstStyle/>
          <a:p>
            <a:r>
              <a:rPr lang="en-US" i="1">
                <a:solidFill>
                  <a:srgbClr val="41BAD2"/>
                </a:solidFill>
              </a:rPr>
              <a:t>Embattled lives</a:t>
            </a:r>
            <a:endParaRPr lang="en-NZ" dirty="0"/>
          </a:p>
        </p:txBody>
      </p:sp>
      <p:sp>
        <p:nvSpPr>
          <p:cNvPr id="2" name="Rectangle 1">
            <a:extLst>
              <a:ext uri="{FF2B5EF4-FFF2-40B4-BE49-F238E27FC236}">
                <a16:creationId xmlns:a16="http://schemas.microsoft.com/office/drawing/2014/main" id="{ED9CA810-EB86-5AD4-F2F1-25A67D119B36}"/>
              </a:ext>
            </a:extLst>
          </p:cNvPr>
          <p:cNvSpPr/>
          <p:nvPr/>
        </p:nvSpPr>
        <p:spPr bwMode="ltGray">
          <a:xfrm>
            <a:off x="0" y="0"/>
            <a:ext cx="228600" cy="219075"/>
          </a:xfrm>
          <a:prstGeom prst="rect">
            <a:avLst/>
          </a:prstGeom>
          <a:solidFill>
            <a:schemeClr val="bg1"/>
          </a:solidFill>
          <a:ln w="127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3496764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96B31577-4C91-4A59-B6E9-B32A4EFC4F6B}"/>
              </a:ext>
            </a:extLst>
          </p:cNvPr>
          <p:cNvSpPr/>
          <p:nvPr/>
        </p:nvSpPr>
        <p:spPr>
          <a:xfrm>
            <a:off x="0" y="2413416"/>
            <a:ext cx="12192000" cy="4444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600" b="0" i="0" u="none" strike="noStrike" kern="1200" cap="none" spc="0" normalizeH="0" baseline="0" noProof="0">
              <a:ln>
                <a:noFill/>
              </a:ln>
              <a:solidFill>
                <a:srgbClr val="FFFFFF"/>
              </a:solidFill>
              <a:effectLst/>
              <a:uLnTx/>
              <a:uFillTx/>
              <a:latin typeface="Arial"/>
              <a:ea typeface="+mn-ea"/>
              <a:cs typeface="+mn-cs"/>
            </a:endParaRPr>
          </a:p>
        </p:txBody>
      </p:sp>
      <p:sp>
        <p:nvSpPr>
          <p:cNvPr id="5" name="Rectangle 4">
            <a:extLst>
              <a:ext uri="{FF2B5EF4-FFF2-40B4-BE49-F238E27FC236}">
                <a16:creationId xmlns:a16="http://schemas.microsoft.com/office/drawing/2014/main" id="{833B69AB-5E2B-EC8B-A7D6-76DFF4ED1C74}"/>
              </a:ext>
            </a:extLst>
          </p:cNvPr>
          <p:cNvSpPr/>
          <p:nvPr/>
        </p:nvSpPr>
        <p:spPr>
          <a:xfrm>
            <a:off x="217873" y="1064302"/>
            <a:ext cx="3801755" cy="553479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600" b="0" i="0" u="none" strike="noStrike" kern="1200" cap="none" spc="0" normalizeH="0" baseline="0" noProof="0">
              <a:ln>
                <a:noFill/>
              </a:ln>
              <a:solidFill>
                <a:srgbClr val="FFFFFF"/>
              </a:solidFill>
              <a:effectLst/>
              <a:uLnTx/>
              <a:uFillTx/>
              <a:latin typeface="Arial"/>
              <a:ea typeface="+mn-ea"/>
              <a:cs typeface="+mn-cs"/>
            </a:endParaRPr>
          </a:p>
        </p:txBody>
      </p:sp>
      <p:sp>
        <p:nvSpPr>
          <p:cNvPr id="17" name="Rectangle 16">
            <a:extLst>
              <a:ext uri="{FF2B5EF4-FFF2-40B4-BE49-F238E27FC236}">
                <a16:creationId xmlns:a16="http://schemas.microsoft.com/office/drawing/2014/main" id="{64D9844D-2381-AA18-C4BE-392BAFB406D9}"/>
              </a:ext>
            </a:extLst>
          </p:cNvPr>
          <p:cNvSpPr/>
          <p:nvPr/>
        </p:nvSpPr>
        <p:spPr>
          <a:xfrm>
            <a:off x="4195123" y="1064302"/>
            <a:ext cx="3801755" cy="553479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600" b="0" i="0" u="none" strike="noStrike" kern="1200" cap="none" spc="0" normalizeH="0" baseline="0" noProof="0">
              <a:ln>
                <a:noFill/>
              </a:ln>
              <a:solidFill>
                <a:srgbClr val="FFFFFF"/>
              </a:solidFill>
              <a:effectLst/>
              <a:uLnTx/>
              <a:uFillTx/>
              <a:latin typeface="Arial"/>
              <a:ea typeface="+mn-ea"/>
              <a:cs typeface="+mn-cs"/>
            </a:endParaRPr>
          </a:p>
        </p:txBody>
      </p:sp>
      <p:sp>
        <p:nvSpPr>
          <p:cNvPr id="18" name="Rectangle 17">
            <a:extLst>
              <a:ext uri="{FF2B5EF4-FFF2-40B4-BE49-F238E27FC236}">
                <a16:creationId xmlns:a16="http://schemas.microsoft.com/office/drawing/2014/main" id="{2F1B2B69-044D-F5AE-53E6-2CA2197FBDA6}"/>
              </a:ext>
            </a:extLst>
          </p:cNvPr>
          <p:cNvSpPr/>
          <p:nvPr/>
        </p:nvSpPr>
        <p:spPr>
          <a:xfrm>
            <a:off x="8172372" y="1064302"/>
            <a:ext cx="3801755" cy="553479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600" b="0" i="0" u="none" strike="noStrike" kern="1200" cap="none" spc="0" normalizeH="0" baseline="0" noProof="0">
              <a:ln>
                <a:noFill/>
              </a:ln>
              <a:solidFill>
                <a:srgbClr val="FFFFFF"/>
              </a:solidFill>
              <a:effectLst/>
              <a:uLnTx/>
              <a:uFillTx/>
              <a:latin typeface="Arial"/>
              <a:ea typeface="+mn-ea"/>
              <a:cs typeface="+mn-cs"/>
            </a:endParaRPr>
          </a:p>
        </p:txBody>
      </p:sp>
      <p:sp>
        <p:nvSpPr>
          <p:cNvPr id="12" name="Oval 11">
            <a:extLst>
              <a:ext uri="{FF2B5EF4-FFF2-40B4-BE49-F238E27FC236}">
                <a16:creationId xmlns:a16="http://schemas.microsoft.com/office/drawing/2014/main" id="{914D79C2-CD17-D108-C0EE-33EFADB5BF0E}"/>
              </a:ext>
            </a:extLst>
          </p:cNvPr>
          <p:cNvSpPr/>
          <p:nvPr/>
        </p:nvSpPr>
        <p:spPr bwMode="ltGray">
          <a:xfrm>
            <a:off x="8909154" y="3868508"/>
            <a:ext cx="2328190" cy="2328188"/>
          </a:xfrm>
          <a:prstGeom prst="ellipse">
            <a:avLst/>
          </a:prstGeom>
          <a:solidFill>
            <a:srgbClr val="FFCA0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buClrTx/>
              <a:buSzTx/>
              <a:buFontTx/>
              <a:buNone/>
              <a:tabLst/>
              <a:defRPr/>
            </a:pPr>
            <a:r>
              <a:rPr kumimoji="0" lang="en-NZ" sz="1600" b="1" i="0" u="none" strike="noStrike" kern="1200" cap="none" spc="0" normalizeH="0" baseline="0" noProof="0" dirty="0">
                <a:ln>
                  <a:noFill/>
                </a:ln>
                <a:solidFill>
                  <a:srgbClr val="333333"/>
                </a:solidFill>
                <a:effectLst/>
                <a:uLnTx/>
                <a:uFillTx/>
                <a:latin typeface="Arial"/>
                <a:ea typeface="+mn-ea"/>
                <a:cs typeface="+mn-cs"/>
              </a:rPr>
              <a:t>THE INSECURE MINDSET</a:t>
            </a:r>
          </a:p>
        </p:txBody>
      </p:sp>
      <p:sp>
        <p:nvSpPr>
          <p:cNvPr id="13" name="Oval 12">
            <a:extLst>
              <a:ext uri="{FF2B5EF4-FFF2-40B4-BE49-F238E27FC236}">
                <a16:creationId xmlns:a16="http://schemas.microsoft.com/office/drawing/2014/main" id="{AE40C42D-F860-1A0D-917C-6933A65420A6}"/>
              </a:ext>
            </a:extLst>
          </p:cNvPr>
          <p:cNvSpPr/>
          <p:nvPr/>
        </p:nvSpPr>
        <p:spPr bwMode="ltGray">
          <a:xfrm>
            <a:off x="4931905" y="3868508"/>
            <a:ext cx="2328190" cy="2328188"/>
          </a:xfrm>
          <a:prstGeom prst="ellipse">
            <a:avLst/>
          </a:prstGeom>
          <a:solidFill>
            <a:srgbClr val="A0D72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buClrTx/>
              <a:buSzTx/>
              <a:buFontTx/>
              <a:buNone/>
              <a:tabLst/>
              <a:defRPr/>
            </a:pPr>
            <a:r>
              <a:rPr kumimoji="0" lang="en-NZ" sz="1600" b="1" i="0" u="none" strike="noStrike" kern="1200" cap="none" spc="0" normalizeH="0" baseline="0" noProof="0" dirty="0">
                <a:ln>
                  <a:noFill/>
                </a:ln>
                <a:solidFill>
                  <a:srgbClr val="333333"/>
                </a:solidFill>
                <a:effectLst/>
                <a:uLnTx/>
                <a:uFillTx/>
                <a:latin typeface="Arial"/>
                <a:ea typeface="+mn-ea"/>
                <a:cs typeface="+mn-cs"/>
              </a:rPr>
              <a:t>THE CAGED MINDSET </a:t>
            </a:r>
          </a:p>
        </p:txBody>
      </p:sp>
      <p:sp>
        <p:nvSpPr>
          <p:cNvPr id="22" name="Oval 21">
            <a:extLst>
              <a:ext uri="{FF2B5EF4-FFF2-40B4-BE49-F238E27FC236}">
                <a16:creationId xmlns:a16="http://schemas.microsoft.com/office/drawing/2014/main" id="{B77CC777-0578-5658-D889-D647A966EEFF}"/>
              </a:ext>
            </a:extLst>
          </p:cNvPr>
          <p:cNvSpPr/>
          <p:nvPr/>
        </p:nvSpPr>
        <p:spPr bwMode="ltGray">
          <a:xfrm>
            <a:off x="954655" y="3868508"/>
            <a:ext cx="2328190" cy="2328188"/>
          </a:xfrm>
          <a:prstGeom prst="ellipse">
            <a:avLst/>
          </a:prstGeom>
          <a:solidFill>
            <a:srgbClr val="E84A2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buClrTx/>
              <a:buSzTx/>
              <a:buFontTx/>
              <a:buNone/>
              <a:tabLst/>
              <a:defRPr/>
            </a:pPr>
            <a:r>
              <a:rPr kumimoji="0" lang="en-NZ" sz="1600" b="1" i="0" u="none" strike="noStrike" kern="1200" cap="none" spc="0" normalizeH="0" baseline="0" noProof="0" dirty="0">
                <a:ln>
                  <a:noFill/>
                </a:ln>
                <a:solidFill>
                  <a:srgbClr val="FFFFFF"/>
                </a:solidFill>
                <a:effectLst/>
                <a:uLnTx/>
                <a:uFillTx/>
                <a:latin typeface="Arial"/>
                <a:ea typeface="+mn-ea"/>
                <a:cs typeface="+mn-cs"/>
              </a:rPr>
              <a:t>THE SURVIVAL MINDSET</a:t>
            </a:r>
          </a:p>
        </p:txBody>
      </p:sp>
      <p:sp>
        <p:nvSpPr>
          <p:cNvPr id="23" name="Triangle 22">
            <a:extLst>
              <a:ext uri="{FF2B5EF4-FFF2-40B4-BE49-F238E27FC236}">
                <a16:creationId xmlns:a16="http://schemas.microsoft.com/office/drawing/2014/main" id="{1B78366D-4A0F-CDDB-3BE7-D5913334BF7D}"/>
              </a:ext>
            </a:extLst>
          </p:cNvPr>
          <p:cNvSpPr/>
          <p:nvPr/>
        </p:nvSpPr>
        <p:spPr bwMode="ltGray">
          <a:xfrm rot="10800000">
            <a:off x="1824086" y="3514015"/>
            <a:ext cx="589330" cy="506321"/>
          </a:xfrm>
          <a:prstGeom prst="triangle">
            <a:avLst/>
          </a:prstGeom>
          <a:solidFill>
            <a:schemeClr val="bg1">
              <a:lumMod val="95000"/>
            </a:schemeClr>
          </a:solidFill>
          <a:ln w="31750">
            <a:solidFill>
              <a:srgbClr val="E84A2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600" b="0" i="0" u="none" strike="noStrike" kern="1200" cap="none" spc="0" normalizeH="0" baseline="0" noProof="0" err="1">
              <a:ln>
                <a:noFill/>
              </a:ln>
              <a:solidFill>
                <a:srgbClr val="FFFFFF"/>
              </a:solidFill>
              <a:effectLst/>
              <a:uLnTx/>
              <a:uFillTx/>
              <a:latin typeface="Arial"/>
              <a:ea typeface="+mn-ea"/>
              <a:cs typeface="+mn-cs"/>
            </a:endParaRPr>
          </a:p>
        </p:txBody>
      </p:sp>
      <p:sp>
        <p:nvSpPr>
          <p:cNvPr id="24" name="Triangle 23">
            <a:extLst>
              <a:ext uri="{FF2B5EF4-FFF2-40B4-BE49-F238E27FC236}">
                <a16:creationId xmlns:a16="http://schemas.microsoft.com/office/drawing/2014/main" id="{28D6D053-462A-D970-C2BC-B771F3F425AD}"/>
              </a:ext>
            </a:extLst>
          </p:cNvPr>
          <p:cNvSpPr/>
          <p:nvPr/>
        </p:nvSpPr>
        <p:spPr bwMode="ltGray">
          <a:xfrm rot="10800000">
            <a:off x="5801336" y="3514015"/>
            <a:ext cx="589330" cy="506321"/>
          </a:xfrm>
          <a:prstGeom prst="triangle">
            <a:avLst/>
          </a:prstGeom>
          <a:solidFill>
            <a:schemeClr val="bg1">
              <a:lumMod val="95000"/>
            </a:schemeClr>
          </a:solidFill>
          <a:ln w="31750">
            <a:solidFill>
              <a:srgbClr val="A0D72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600" b="0" i="0" u="none" strike="noStrike" kern="1200" cap="none" spc="0" normalizeH="0" baseline="0" noProof="0" err="1">
              <a:ln>
                <a:noFill/>
              </a:ln>
              <a:solidFill>
                <a:srgbClr val="FFFFFF"/>
              </a:solidFill>
              <a:effectLst/>
              <a:uLnTx/>
              <a:uFillTx/>
              <a:latin typeface="Arial"/>
              <a:ea typeface="+mn-ea"/>
              <a:cs typeface="+mn-cs"/>
            </a:endParaRPr>
          </a:p>
        </p:txBody>
      </p:sp>
      <p:sp>
        <p:nvSpPr>
          <p:cNvPr id="25" name="Triangle 24">
            <a:extLst>
              <a:ext uri="{FF2B5EF4-FFF2-40B4-BE49-F238E27FC236}">
                <a16:creationId xmlns:a16="http://schemas.microsoft.com/office/drawing/2014/main" id="{6B8D91D3-9560-492B-C238-7B86FBF63BD9}"/>
              </a:ext>
            </a:extLst>
          </p:cNvPr>
          <p:cNvSpPr/>
          <p:nvPr/>
        </p:nvSpPr>
        <p:spPr bwMode="ltGray">
          <a:xfrm rot="10800000">
            <a:off x="9778584" y="3514015"/>
            <a:ext cx="589330" cy="506321"/>
          </a:xfrm>
          <a:prstGeom prst="triangle">
            <a:avLst/>
          </a:prstGeom>
          <a:solidFill>
            <a:schemeClr val="bg1">
              <a:lumMod val="95000"/>
            </a:schemeClr>
          </a:solidFill>
          <a:ln w="31750">
            <a:solidFill>
              <a:srgbClr val="FFCA0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600" b="0" i="0" u="none" strike="noStrike" kern="1200" cap="none" spc="0" normalizeH="0" baseline="0" noProof="0" err="1">
              <a:ln>
                <a:noFill/>
              </a:ln>
              <a:solidFill>
                <a:srgbClr val="FFFFFF"/>
              </a:solidFill>
              <a:effectLst/>
              <a:uLnTx/>
              <a:uFillTx/>
              <a:latin typeface="Arial"/>
              <a:ea typeface="+mn-ea"/>
              <a:cs typeface="+mn-cs"/>
            </a:endParaRPr>
          </a:p>
        </p:txBody>
      </p:sp>
      <p:sp>
        <p:nvSpPr>
          <p:cNvPr id="3" name="TextBox 2">
            <a:extLst>
              <a:ext uri="{FF2B5EF4-FFF2-40B4-BE49-F238E27FC236}">
                <a16:creationId xmlns:a16="http://schemas.microsoft.com/office/drawing/2014/main" id="{23964E05-F91C-F8B4-9AF4-29E673E57477}"/>
              </a:ext>
            </a:extLst>
          </p:cNvPr>
          <p:cNvSpPr txBox="1"/>
          <p:nvPr/>
        </p:nvSpPr>
        <p:spPr>
          <a:xfrm>
            <a:off x="217873" y="258909"/>
            <a:ext cx="11756254" cy="648000"/>
          </a:xfrm>
          <a:prstGeom prst="rect">
            <a:avLst/>
          </a:prstGeom>
          <a:solidFill>
            <a:srgbClr val="39466F"/>
          </a:solidFill>
        </p:spPr>
        <p:txBody>
          <a:bodyPr wrap="square" lIns="90000" anchor="ctr">
            <a:noAutofit/>
          </a:bodyPr>
          <a:lstStyle/>
          <a:p>
            <a:pPr marL="0" marR="0" lvl="0" indent="0" algn="ctr" defTabSz="914400" rtl="0" eaLnBrk="1" fontAlgn="auto" latinLnBrk="0" hangingPunct="1">
              <a:lnSpc>
                <a:spcPct val="100000"/>
              </a:lnSpc>
              <a:spcBef>
                <a:spcPts val="0"/>
              </a:spcBef>
              <a:spcAft>
                <a:spcPts val="0"/>
              </a:spcAft>
              <a:buClr>
                <a:srgbClr val="4472C4"/>
              </a:buClr>
              <a:buSzTx/>
              <a:buFontTx/>
              <a:buNone/>
              <a:tabLst/>
              <a:defRPr/>
            </a:pPr>
            <a:r>
              <a:rPr kumimoji="0" lang="en-NZ" sz="1700" b="0" i="1"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Across their commonalities and all their differences,</a:t>
            </a:r>
            <a:br>
              <a:rPr kumimoji="0" lang="en-NZ" sz="1700" b="0" i="1"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br>
            <a:r>
              <a:rPr kumimoji="0" lang="en-NZ" sz="1700" b="0" i="1"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three mindsets emerged</a:t>
            </a:r>
            <a:endParaRPr kumimoji="0" lang="en-AU" sz="1700" b="0" i="1"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7" name="Oval 6">
            <a:extLst>
              <a:ext uri="{FF2B5EF4-FFF2-40B4-BE49-F238E27FC236}">
                <a16:creationId xmlns:a16="http://schemas.microsoft.com/office/drawing/2014/main" id="{8810EF52-49CB-58DB-3C02-AE248EAD0EF2}"/>
              </a:ext>
            </a:extLst>
          </p:cNvPr>
          <p:cNvSpPr/>
          <p:nvPr/>
        </p:nvSpPr>
        <p:spPr bwMode="ltGray">
          <a:xfrm>
            <a:off x="8909154" y="1311881"/>
            <a:ext cx="2328190" cy="2328188"/>
          </a:xfrm>
          <a:prstGeom prst="ellipse">
            <a:avLst/>
          </a:prstGeom>
          <a:solidFill>
            <a:srgbClr val="FFCA0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1200"/>
              </a:spcAft>
              <a:buClrTx/>
              <a:buSzTx/>
              <a:buFontTx/>
              <a:buNone/>
              <a:tabLst/>
              <a:defRPr/>
            </a:pPr>
            <a:r>
              <a:rPr kumimoji="0" lang="en-NZ" sz="1600" b="1" i="0" u="none" strike="noStrike" kern="120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rPr>
              <a:t>‘Deflective’ space</a:t>
            </a:r>
          </a:p>
          <a:p>
            <a:pPr marL="0" marR="0" lvl="0" indent="0" algn="ctr" defTabSz="914400" rtl="0" eaLnBrk="1" fontAlgn="auto" latinLnBrk="0" hangingPunct="1">
              <a:lnSpc>
                <a:spcPct val="100000"/>
              </a:lnSpc>
              <a:spcBef>
                <a:spcPts val="0"/>
              </a:spcBef>
              <a:spcAft>
                <a:spcPts val="1200"/>
              </a:spcAft>
              <a:buClrTx/>
              <a:buSzTx/>
              <a:buFontTx/>
              <a:buNone/>
              <a:tabLst/>
              <a:defRPr/>
            </a:pPr>
            <a:r>
              <a:rPr kumimoji="0" lang="en-NZ" sz="1400" b="0" i="0" u="none" strike="noStrike" kern="120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rPr>
              <a:t>Family violence associated with ideas around male self-victimisation</a:t>
            </a:r>
            <a:endParaRPr kumimoji="0" lang="en-NZ" sz="1600" b="0" i="0" u="none" strike="noStrike" kern="120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p:txBody>
      </p:sp>
      <p:sp>
        <p:nvSpPr>
          <p:cNvPr id="8" name="Oval 7">
            <a:extLst>
              <a:ext uri="{FF2B5EF4-FFF2-40B4-BE49-F238E27FC236}">
                <a16:creationId xmlns:a16="http://schemas.microsoft.com/office/drawing/2014/main" id="{BCE116E8-0CA5-6A33-8DBE-F52F8021B971}"/>
              </a:ext>
            </a:extLst>
          </p:cNvPr>
          <p:cNvSpPr/>
          <p:nvPr/>
        </p:nvSpPr>
        <p:spPr bwMode="ltGray">
          <a:xfrm>
            <a:off x="4931905" y="1311881"/>
            <a:ext cx="2328190" cy="2328188"/>
          </a:xfrm>
          <a:prstGeom prst="ellipse">
            <a:avLst/>
          </a:prstGeom>
          <a:solidFill>
            <a:srgbClr val="A0D72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1200"/>
              </a:spcAft>
              <a:buClrTx/>
              <a:buSzTx/>
              <a:buFontTx/>
              <a:buNone/>
              <a:tabLst/>
              <a:defRPr/>
            </a:pPr>
            <a:r>
              <a:rPr kumimoji="0" lang="en-NZ" sz="1600" b="1" i="0" u="none" strike="noStrike" kern="120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rPr>
              <a:t>‘Ideals’ space</a:t>
            </a:r>
          </a:p>
          <a:p>
            <a:pPr marL="0" marR="0" lvl="0" indent="0" algn="ctr" defTabSz="914400" rtl="0" eaLnBrk="1" fontAlgn="auto" latinLnBrk="0" hangingPunct="1">
              <a:lnSpc>
                <a:spcPct val="100000"/>
              </a:lnSpc>
              <a:spcBef>
                <a:spcPts val="0"/>
              </a:spcBef>
              <a:spcAft>
                <a:spcPts val="1200"/>
              </a:spcAft>
              <a:buClrTx/>
              <a:buSzTx/>
              <a:buFontTx/>
              <a:buNone/>
              <a:tabLst/>
              <a:defRPr/>
            </a:pPr>
            <a:r>
              <a:rPr kumimoji="0" lang="en-NZ" sz="1400" b="0" i="0" u="none" strike="noStrike" kern="120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rPr>
              <a:t>Family violence associated with male ideals of strength, respect and entitlement</a:t>
            </a:r>
            <a:endParaRPr kumimoji="0" lang="en-NZ" sz="1600" b="0" i="0" u="none" strike="noStrike" kern="120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p:txBody>
      </p:sp>
      <p:sp>
        <p:nvSpPr>
          <p:cNvPr id="9" name="Oval 8">
            <a:extLst>
              <a:ext uri="{FF2B5EF4-FFF2-40B4-BE49-F238E27FC236}">
                <a16:creationId xmlns:a16="http://schemas.microsoft.com/office/drawing/2014/main" id="{37481B2C-65FB-5C61-1A67-14B20A5DCE0B}"/>
              </a:ext>
            </a:extLst>
          </p:cNvPr>
          <p:cNvSpPr/>
          <p:nvPr/>
        </p:nvSpPr>
        <p:spPr bwMode="ltGray">
          <a:xfrm>
            <a:off x="954655" y="1311881"/>
            <a:ext cx="2328190" cy="2328188"/>
          </a:xfrm>
          <a:prstGeom prst="ellipse">
            <a:avLst/>
          </a:prstGeom>
          <a:solidFill>
            <a:srgbClr val="E84A2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marR="0" lvl="0" indent="0" algn="ctr" fontAlgn="auto">
              <a:lnSpc>
                <a:spcPct val="100000"/>
              </a:lnSpc>
              <a:spcBef>
                <a:spcPts val="0"/>
              </a:spcBef>
              <a:buClrTx/>
              <a:buSzTx/>
              <a:buFontTx/>
              <a:buNone/>
              <a:tabLst/>
              <a:defRPr/>
            </a:pPr>
            <a:r>
              <a:rPr lang="en-NZ" sz="1200" dirty="0">
                <a:solidFill>
                  <a:schemeClr val="bg1"/>
                </a:solidFill>
                <a:latin typeface="Arial" panose="020B0604020202020204" pitchFamily="34" charset="0"/>
                <a:cs typeface="Arial" panose="020B0604020202020204" pitchFamily="34" charset="0"/>
              </a:rPr>
              <a:t>Family violence associated with violent habits and lifestyles</a:t>
            </a:r>
          </a:p>
        </p:txBody>
      </p:sp>
      <p:sp>
        <p:nvSpPr>
          <p:cNvPr id="2" name="Oval 1">
            <a:extLst>
              <a:ext uri="{FF2B5EF4-FFF2-40B4-BE49-F238E27FC236}">
                <a16:creationId xmlns:a16="http://schemas.microsoft.com/office/drawing/2014/main" id="{C81D4EED-04E8-A6CB-0797-B0967DE60888}"/>
              </a:ext>
            </a:extLst>
          </p:cNvPr>
          <p:cNvSpPr/>
          <p:nvPr/>
        </p:nvSpPr>
        <p:spPr bwMode="ltGray">
          <a:xfrm>
            <a:off x="8909154" y="1324274"/>
            <a:ext cx="2328190" cy="2328188"/>
          </a:xfrm>
          <a:prstGeom prst="ellipse">
            <a:avLst/>
          </a:prstGeom>
          <a:solidFill>
            <a:srgbClr val="FFCA0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45720" rIns="0" bIns="45720" numCol="1" spcCol="0" rtlCol="0" fromWordArt="0" anchor="ctr" anchorCtr="0" forceAA="0" compatLnSpc="1">
            <a:prstTxWarp prst="textNoShape">
              <a:avLst/>
            </a:prstTxWarp>
            <a:noAutofit/>
          </a:bodyPr>
          <a:lstStyle/>
          <a:p>
            <a:pPr marR="0" lvl="0" indent="0" algn="ctr" fontAlgn="auto">
              <a:spcAft>
                <a:spcPts val="600"/>
              </a:spcAft>
              <a:buClrTx/>
              <a:buSzTx/>
              <a:buFontTx/>
              <a:buNone/>
              <a:tabLst/>
              <a:defRPr/>
            </a:pPr>
            <a:r>
              <a:rPr lang="en-NZ" sz="1200" dirty="0">
                <a:solidFill>
                  <a:schemeClr val="tx1"/>
                </a:solidFill>
                <a:latin typeface="Arial" panose="020B0604020202020204" pitchFamily="34" charset="0"/>
                <a:cs typeface="Arial" panose="020B0604020202020204" pitchFamily="34" charset="0"/>
              </a:rPr>
              <a:t>Family violence</a:t>
            </a:r>
          </a:p>
          <a:p>
            <a:pPr marR="0" lvl="0" indent="0" algn="ctr" fontAlgn="auto">
              <a:spcAft>
                <a:spcPts val="600"/>
              </a:spcAft>
              <a:buClrTx/>
              <a:buSzTx/>
              <a:buFontTx/>
              <a:buNone/>
              <a:tabLst/>
              <a:defRPr/>
            </a:pPr>
            <a:r>
              <a:rPr lang="en-NZ" sz="1200" dirty="0">
                <a:solidFill>
                  <a:schemeClr val="tx1"/>
                </a:solidFill>
                <a:latin typeface="Arial" panose="020B0604020202020204" pitchFamily="34" charset="0"/>
                <a:cs typeface="Arial" panose="020B0604020202020204" pitchFamily="34" charset="0"/>
              </a:rPr>
              <a:t>associated with </a:t>
            </a:r>
          </a:p>
          <a:p>
            <a:pPr algn="ctr">
              <a:defRPr/>
            </a:pPr>
            <a:r>
              <a:rPr lang="en-NZ" sz="1200" dirty="0">
                <a:solidFill>
                  <a:schemeClr val="tx1"/>
                </a:solidFill>
                <a:latin typeface="Arial" panose="020B0604020202020204" pitchFamily="34" charset="0"/>
                <a:cs typeface="Arial" panose="020B0604020202020204" pitchFamily="34" charset="0"/>
              </a:rPr>
              <a:t>ideas around male </a:t>
            </a:r>
          </a:p>
          <a:p>
            <a:pPr algn="ctr">
              <a:defRPr/>
            </a:pPr>
            <a:r>
              <a:rPr lang="en-NZ" sz="1200" dirty="0">
                <a:solidFill>
                  <a:schemeClr val="tx1"/>
                </a:solidFill>
                <a:latin typeface="Arial" panose="020B0604020202020204" pitchFamily="34" charset="0"/>
                <a:cs typeface="Arial" panose="020B0604020202020204" pitchFamily="34" charset="0"/>
              </a:rPr>
              <a:t>self-victimisation</a:t>
            </a:r>
          </a:p>
        </p:txBody>
      </p:sp>
      <p:sp>
        <p:nvSpPr>
          <p:cNvPr id="4" name="Oval 3">
            <a:extLst>
              <a:ext uri="{FF2B5EF4-FFF2-40B4-BE49-F238E27FC236}">
                <a16:creationId xmlns:a16="http://schemas.microsoft.com/office/drawing/2014/main" id="{A58063AA-06DE-A8A6-9752-145DF725538E}"/>
              </a:ext>
            </a:extLst>
          </p:cNvPr>
          <p:cNvSpPr/>
          <p:nvPr/>
        </p:nvSpPr>
        <p:spPr bwMode="ltGray">
          <a:xfrm>
            <a:off x="4931905" y="1324274"/>
            <a:ext cx="2328190" cy="2328188"/>
          </a:xfrm>
          <a:prstGeom prst="ellipse">
            <a:avLst/>
          </a:prstGeom>
          <a:solidFill>
            <a:srgbClr val="A0D72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marR="0" lvl="0" indent="0" algn="ctr" fontAlgn="auto">
              <a:lnSpc>
                <a:spcPct val="100000"/>
              </a:lnSpc>
              <a:spcBef>
                <a:spcPts val="600"/>
              </a:spcBef>
              <a:spcAft>
                <a:spcPts val="600"/>
              </a:spcAft>
              <a:buClrTx/>
              <a:buSzTx/>
              <a:buFontTx/>
              <a:buNone/>
              <a:tabLst/>
              <a:defRPr/>
            </a:pPr>
            <a:r>
              <a:rPr lang="en-NZ" sz="1200" dirty="0">
                <a:solidFill>
                  <a:schemeClr val="tx1"/>
                </a:solidFill>
                <a:latin typeface="Arial" panose="020B0604020202020204" pitchFamily="34" charset="0"/>
                <a:cs typeface="Arial" panose="020B0604020202020204" pitchFamily="34" charset="0"/>
              </a:rPr>
              <a:t>Family violence associated with male ideals of strength, respect and entitlement</a:t>
            </a:r>
          </a:p>
        </p:txBody>
      </p:sp>
      <p:sp>
        <p:nvSpPr>
          <p:cNvPr id="6" name="Rectangle 5">
            <a:extLst>
              <a:ext uri="{FF2B5EF4-FFF2-40B4-BE49-F238E27FC236}">
                <a16:creationId xmlns:a16="http://schemas.microsoft.com/office/drawing/2014/main" id="{AA632077-8AFD-CB09-0649-F9FCF60946FB}"/>
              </a:ext>
            </a:extLst>
          </p:cNvPr>
          <p:cNvSpPr/>
          <p:nvPr/>
        </p:nvSpPr>
        <p:spPr bwMode="ltGray">
          <a:xfrm>
            <a:off x="0" y="0"/>
            <a:ext cx="228600" cy="219075"/>
          </a:xfrm>
          <a:prstGeom prst="rect">
            <a:avLst/>
          </a:prstGeom>
          <a:solidFill>
            <a:schemeClr val="bg1"/>
          </a:solidFill>
          <a:ln w="127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3252111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920C8BA5-5A96-6DD3-5FC7-61B064E44980}"/>
              </a:ext>
            </a:extLst>
          </p:cNvPr>
          <p:cNvSpPr/>
          <p:nvPr/>
        </p:nvSpPr>
        <p:spPr>
          <a:xfrm>
            <a:off x="-558" y="0"/>
            <a:ext cx="12192558" cy="6898585"/>
          </a:xfrm>
          <a:prstGeom prst="rect">
            <a:avLst/>
          </a:prstGeom>
          <a:solidFill>
            <a:srgbClr val="E84A2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16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cxnSp>
        <p:nvCxnSpPr>
          <p:cNvPr id="12" name="Straight Connector 11">
            <a:extLst>
              <a:ext uri="{FF2B5EF4-FFF2-40B4-BE49-F238E27FC236}">
                <a16:creationId xmlns:a16="http://schemas.microsoft.com/office/drawing/2014/main" id="{059144D8-532E-0B61-D2E2-F31D8907F24E}"/>
              </a:ext>
            </a:extLst>
          </p:cNvPr>
          <p:cNvCxnSpPr>
            <a:cxnSpLocks/>
          </p:cNvCxnSpPr>
          <p:nvPr/>
        </p:nvCxnSpPr>
        <p:spPr>
          <a:xfrm>
            <a:off x="10851487" y="0"/>
            <a:ext cx="49677" cy="4538705"/>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D5CB1527-CDB8-A0F2-C124-C40E0A1C626E}"/>
              </a:ext>
            </a:extLst>
          </p:cNvPr>
          <p:cNvCxnSpPr>
            <a:cxnSpLocks/>
          </p:cNvCxnSpPr>
          <p:nvPr/>
        </p:nvCxnSpPr>
        <p:spPr>
          <a:xfrm>
            <a:off x="1349313" y="1809750"/>
            <a:ext cx="0" cy="504825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B761FC00-09EC-65B7-D6D9-54FBFA006ED0}"/>
              </a:ext>
            </a:extLst>
          </p:cNvPr>
          <p:cNvCxnSpPr>
            <a:cxnSpLocks/>
          </p:cNvCxnSpPr>
          <p:nvPr/>
        </p:nvCxnSpPr>
        <p:spPr>
          <a:xfrm flipH="1">
            <a:off x="1672393" y="1202597"/>
            <a:ext cx="10519608"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12A03D04-49A5-D8B4-E90B-557892E4BF89}"/>
              </a:ext>
            </a:extLst>
          </p:cNvPr>
          <p:cNvCxnSpPr>
            <a:cxnSpLocks/>
          </p:cNvCxnSpPr>
          <p:nvPr/>
        </p:nvCxnSpPr>
        <p:spPr>
          <a:xfrm flipH="1">
            <a:off x="0" y="5471167"/>
            <a:ext cx="1028504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Text Placeholder 2">
            <a:extLst>
              <a:ext uri="{FF2B5EF4-FFF2-40B4-BE49-F238E27FC236}">
                <a16:creationId xmlns:a16="http://schemas.microsoft.com/office/drawing/2014/main" id="{CCD6BEE8-AEBB-6030-978C-4DC078EC3C88}"/>
              </a:ext>
            </a:extLst>
          </p:cNvPr>
          <p:cNvSpPr txBox="1">
            <a:spLocks/>
          </p:cNvSpPr>
          <p:nvPr/>
        </p:nvSpPr>
        <p:spPr>
          <a:xfrm>
            <a:off x="4876800" y="5305425"/>
            <a:ext cx="7315200" cy="914400"/>
          </a:xfrm>
          <a:prstGeom prst="rect">
            <a:avLst/>
          </a:prstGeom>
        </p:spPr>
        <p:txBody>
          <a:bodyPr vert="horz" lIns="0" tIns="0" rIns="0" bIns="0" rtlCol="0">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r>
              <a:rPr kumimoji="0" lang="en-NZ" sz="1400" b="0" i="0" u="none" strike="noStrike" kern="1200" cap="none" spc="0" normalizeH="0" baseline="0" noProof="0">
                <a:ln>
                  <a:noFill/>
                </a:ln>
                <a:solidFill>
                  <a:srgbClr val="333333"/>
                </a:solidFill>
                <a:effectLst/>
                <a:uLnTx/>
                <a:uFillTx/>
                <a:latin typeface="Arial" panose="020B0604020202020204" pitchFamily="34" charset="0"/>
                <a:ea typeface="+mn-ea"/>
                <a:cs typeface="Arial" panose="020B0604020202020204" pitchFamily="34" charset="0"/>
              </a:rPr>
              <a:t> </a:t>
            </a:r>
          </a:p>
        </p:txBody>
      </p:sp>
      <p:sp>
        <p:nvSpPr>
          <p:cNvPr id="17" name="Freeform 84">
            <a:extLst>
              <a:ext uri="{FF2B5EF4-FFF2-40B4-BE49-F238E27FC236}">
                <a16:creationId xmlns:a16="http://schemas.microsoft.com/office/drawing/2014/main" id="{D66D015D-F8C4-4EA1-424A-BC6907F5D935}"/>
              </a:ext>
            </a:extLst>
          </p:cNvPr>
          <p:cNvSpPr>
            <a:spLocks noEditPoints="1"/>
          </p:cNvSpPr>
          <p:nvPr/>
        </p:nvSpPr>
        <p:spPr bwMode="auto">
          <a:xfrm>
            <a:off x="592789" y="752958"/>
            <a:ext cx="920342" cy="878510"/>
          </a:xfrm>
          <a:custGeom>
            <a:avLst/>
            <a:gdLst>
              <a:gd name="T0" fmla="*/ 0 w 188"/>
              <a:gd name="T1" fmla="*/ 163 h 179"/>
              <a:gd name="T2" fmla="*/ 16 w 188"/>
              <a:gd name="T3" fmla="*/ 179 h 179"/>
              <a:gd name="T4" fmla="*/ 68 w 188"/>
              <a:gd name="T5" fmla="*/ 179 h 179"/>
              <a:gd name="T6" fmla="*/ 84 w 188"/>
              <a:gd name="T7" fmla="*/ 163 h 179"/>
              <a:gd name="T8" fmla="*/ 84 w 188"/>
              <a:gd name="T9" fmla="*/ 99 h 179"/>
              <a:gd name="T10" fmla="*/ 68 w 188"/>
              <a:gd name="T11" fmla="*/ 83 h 179"/>
              <a:gd name="T12" fmla="*/ 42 w 188"/>
              <a:gd name="T13" fmla="*/ 83 h 179"/>
              <a:gd name="T14" fmla="*/ 34 w 188"/>
              <a:gd name="T15" fmla="*/ 75 h 179"/>
              <a:gd name="T16" fmla="*/ 35 w 188"/>
              <a:gd name="T17" fmla="*/ 73 h 179"/>
              <a:gd name="T18" fmla="*/ 74 w 188"/>
              <a:gd name="T19" fmla="*/ 31 h 179"/>
              <a:gd name="T20" fmla="*/ 74 w 188"/>
              <a:gd name="T21" fmla="*/ 31 h 179"/>
              <a:gd name="T22" fmla="*/ 84 w 188"/>
              <a:gd name="T23" fmla="*/ 16 h 179"/>
              <a:gd name="T24" fmla="*/ 68 w 188"/>
              <a:gd name="T25" fmla="*/ 0 h 179"/>
              <a:gd name="T26" fmla="*/ 62 w 188"/>
              <a:gd name="T27" fmla="*/ 1 h 179"/>
              <a:gd name="T28" fmla="*/ 61 w 188"/>
              <a:gd name="T29" fmla="*/ 1 h 179"/>
              <a:gd name="T30" fmla="*/ 0 w 188"/>
              <a:gd name="T31" fmla="*/ 91 h 179"/>
              <a:gd name="T32" fmla="*/ 0 w 188"/>
              <a:gd name="T33" fmla="*/ 163 h 179"/>
              <a:gd name="T34" fmla="*/ 104 w 188"/>
              <a:gd name="T35" fmla="*/ 163 h 179"/>
              <a:gd name="T36" fmla="*/ 120 w 188"/>
              <a:gd name="T37" fmla="*/ 179 h 179"/>
              <a:gd name="T38" fmla="*/ 172 w 188"/>
              <a:gd name="T39" fmla="*/ 179 h 179"/>
              <a:gd name="T40" fmla="*/ 188 w 188"/>
              <a:gd name="T41" fmla="*/ 163 h 179"/>
              <a:gd name="T42" fmla="*/ 188 w 188"/>
              <a:gd name="T43" fmla="*/ 99 h 179"/>
              <a:gd name="T44" fmla="*/ 172 w 188"/>
              <a:gd name="T45" fmla="*/ 83 h 179"/>
              <a:gd name="T46" fmla="*/ 146 w 188"/>
              <a:gd name="T47" fmla="*/ 83 h 179"/>
              <a:gd name="T48" fmla="*/ 138 w 188"/>
              <a:gd name="T49" fmla="*/ 75 h 179"/>
              <a:gd name="T50" fmla="*/ 139 w 188"/>
              <a:gd name="T51" fmla="*/ 73 h 179"/>
              <a:gd name="T52" fmla="*/ 178 w 188"/>
              <a:gd name="T53" fmla="*/ 31 h 179"/>
              <a:gd name="T54" fmla="*/ 178 w 188"/>
              <a:gd name="T55" fmla="*/ 31 h 179"/>
              <a:gd name="T56" fmla="*/ 188 w 188"/>
              <a:gd name="T57" fmla="*/ 16 h 179"/>
              <a:gd name="T58" fmla="*/ 172 w 188"/>
              <a:gd name="T59" fmla="*/ 0 h 179"/>
              <a:gd name="T60" fmla="*/ 166 w 188"/>
              <a:gd name="T61" fmla="*/ 1 h 179"/>
              <a:gd name="T62" fmla="*/ 165 w 188"/>
              <a:gd name="T63" fmla="*/ 1 h 179"/>
              <a:gd name="T64" fmla="*/ 104 w 188"/>
              <a:gd name="T65" fmla="*/ 91 h 179"/>
              <a:gd name="T66" fmla="*/ 104 w 188"/>
              <a:gd name="T67" fmla="*/ 163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8" h="179">
                <a:moveTo>
                  <a:pt x="0" y="163"/>
                </a:moveTo>
                <a:cubicBezTo>
                  <a:pt x="0" y="172"/>
                  <a:pt x="7" y="179"/>
                  <a:pt x="16" y="179"/>
                </a:cubicBezTo>
                <a:cubicBezTo>
                  <a:pt x="68" y="179"/>
                  <a:pt x="68" y="179"/>
                  <a:pt x="68" y="179"/>
                </a:cubicBezTo>
                <a:cubicBezTo>
                  <a:pt x="77" y="179"/>
                  <a:pt x="84" y="172"/>
                  <a:pt x="84" y="163"/>
                </a:cubicBezTo>
                <a:cubicBezTo>
                  <a:pt x="84" y="99"/>
                  <a:pt x="84" y="99"/>
                  <a:pt x="84" y="99"/>
                </a:cubicBezTo>
                <a:cubicBezTo>
                  <a:pt x="84" y="90"/>
                  <a:pt x="77" y="83"/>
                  <a:pt x="68" y="83"/>
                </a:cubicBezTo>
                <a:cubicBezTo>
                  <a:pt x="42" y="83"/>
                  <a:pt x="42" y="83"/>
                  <a:pt x="42" y="83"/>
                </a:cubicBezTo>
                <a:cubicBezTo>
                  <a:pt x="38" y="83"/>
                  <a:pt x="34" y="79"/>
                  <a:pt x="34" y="75"/>
                </a:cubicBezTo>
                <a:cubicBezTo>
                  <a:pt x="34" y="74"/>
                  <a:pt x="35" y="73"/>
                  <a:pt x="35" y="73"/>
                </a:cubicBezTo>
                <a:cubicBezTo>
                  <a:pt x="41" y="53"/>
                  <a:pt x="55" y="38"/>
                  <a:pt x="74" y="31"/>
                </a:cubicBezTo>
                <a:cubicBezTo>
                  <a:pt x="74" y="31"/>
                  <a:pt x="74" y="31"/>
                  <a:pt x="74" y="31"/>
                </a:cubicBezTo>
                <a:cubicBezTo>
                  <a:pt x="80" y="28"/>
                  <a:pt x="84" y="23"/>
                  <a:pt x="84" y="16"/>
                </a:cubicBezTo>
                <a:cubicBezTo>
                  <a:pt x="84" y="7"/>
                  <a:pt x="77" y="0"/>
                  <a:pt x="68" y="0"/>
                </a:cubicBezTo>
                <a:cubicBezTo>
                  <a:pt x="66" y="0"/>
                  <a:pt x="64" y="0"/>
                  <a:pt x="62" y="1"/>
                </a:cubicBezTo>
                <a:cubicBezTo>
                  <a:pt x="61" y="1"/>
                  <a:pt x="61" y="1"/>
                  <a:pt x="61" y="1"/>
                </a:cubicBezTo>
                <a:cubicBezTo>
                  <a:pt x="25" y="15"/>
                  <a:pt x="0" y="50"/>
                  <a:pt x="0" y="91"/>
                </a:cubicBezTo>
                <a:lnTo>
                  <a:pt x="0" y="163"/>
                </a:lnTo>
                <a:close/>
                <a:moveTo>
                  <a:pt x="104" y="163"/>
                </a:moveTo>
                <a:cubicBezTo>
                  <a:pt x="104" y="172"/>
                  <a:pt x="111" y="179"/>
                  <a:pt x="120" y="179"/>
                </a:cubicBezTo>
                <a:cubicBezTo>
                  <a:pt x="172" y="179"/>
                  <a:pt x="172" y="179"/>
                  <a:pt x="172" y="179"/>
                </a:cubicBezTo>
                <a:cubicBezTo>
                  <a:pt x="181" y="179"/>
                  <a:pt x="188" y="172"/>
                  <a:pt x="188" y="163"/>
                </a:cubicBezTo>
                <a:cubicBezTo>
                  <a:pt x="188" y="99"/>
                  <a:pt x="188" y="99"/>
                  <a:pt x="188" y="99"/>
                </a:cubicBezTo>
                <a:cubicBezTo>
                  <a:pt x="188" y="90"/>
                  <a:pt x="181" y="83"/>
                  <a:pt x="172" y="83"/>
                </a:cubicBezTo>
                <a:cubicBezTo>
                  <a:pt x="146" y="83"/>
                  <a:pt x="146" y="83"/>
                  <a:pt x="146" y="83"/>
                </a:cubicBezTo>
                <a:cubicBezTo>
                  <a:pt x="142" y="83"/>
                  <a:pt x="138" y="79"/>
                  <a:pt x="138" y="75"/>
                </a:cubicBezTo>
                <a:cubicBezTo>
                  <a:pt x="138" y="74"/>
                  <a:pt x="139" y="73"/>
                  <a:pt x="139" y="73"/>
                </a:cubicBezTo>
                <a:cubicBezTo>
                  <a:pt x="145" y="53"/>
                  <a:pt x="159" y="38"/>
                  <a:pt x="178" y="31"/>
                </a:cubicBezTo>
                <a:cubicBezTo>
                  <a:pt x="178" y="31"/>
                  <a:pt x="178" y="31"/>
                  <a:pt x="178" y="31"/>
                </a:cubicBezTo>
                <a:cubicBezTo>
                  <a:pt x="184" y="28"/>
                  <a:pt x="188" y="23"/>
                  <a:pt x="188" y="16"/>
                </a:cubicBezTo>
                <a:cubicBezTo>
                  <a:pt x="188" y="7"/>
                  <a:pt x="181" y="0"/>
                  <a:pt x="172" y="0"/>
                </a:cubicBezTo>
                <a:cubicBezTo>
                  <a:pt x="170" y="0"/>
                  <a:pt x="168" y="0"/>
                  <a:pt x="166" y="1"/>
                </a:cubicBezTo>
                <a:cubicBezTo>
                  <a:pt x="165" y="1"/>
                  <a:pt x="165" y="1"/>
                  <a:pt x="165" y="1"/>
                </a:cubicBezTo>
                <a:cubicBezTo>
                  <a:pt x="129" y="15"/>
                  <a:pt x="104" y="50"/>
                  <a:pt x="104" y="91"/>
                </a:cubicBezTo>
                <a:lnTo>
                  <a:pt x="104" y="16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NZ" sz="16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8" name="Freeform 84">
            <a:extLst>
              <a:ext uri="{FF2B5EF4-FFF2-40B4-BE49-F238E27FC236}">
                <a16:creationId xmlns:a16="http://schemas.microsoft.com/office/drawing/2014/main" id="{5BCEC0E4-9876-F5D6-FEA3-95C663EAE341}"/>
              </a:ext>
            </a:extLst>
          </p:cNvPr>
          <p:cNvSpPr>
            <a:spLocks noEditPoints="1"/>
          </p:cNvSpPr>
          <p:nvPr/>
        </p:nvSpPr>
        <p:spPr bwMode="auto">
          <a:xfrm rot="10800000">
            <a:off x="10543595" y="5024640"/>
            <a:ext cx="920342" cy="878510"/>
          </a:xfrm>
          <a:custGeom>
            <a:avLst/>
            <a:gdLst>
              <a:gd name="T0" fmla="*/ 0 w 188"/>
              <a:gd name="T1" fmla="*/ 163 h 179"/>
              <a:gd name="T2" fmla="*/ 16 w 188"/>
              <a:gd name="T3" fmla="*/ 179 h 179"/>
              <a:gd name="T4" fmla="*/ 68 w 188"/>
              <a:gd name="T5" fmla="*/ 179 h 179"/>
              <a:gd name="T6" fmla="*/ 84 w 188"/>
              <a:gd name="T7" fmla="*/ 163 h 179"/>
              <a:gd name="T8" fmla="*/ 84 w 188"/>
              <a:gd name="T9" fmla="*/ 99 h 179"/>
              <a:gd name="T10" fmla="*/ 68 w 188"/>
              <a:gd name="T11" fmla="*/ 83 h 179"/>
              <a:gd name="T12" fmla="*/ 42 w 188"/>
              <a:gd name="T13" fmla="*/ 83 h 179"/>
              <a:gd name="T14" fmla="*/ 34 w 188"/>
              <a:gd name="T15" fmla="*/ 75 h 179"/>
              <a:gd name="T16" fmla="*/ 35 w 188"/>
              <a:gd name="T17" fmla="*/ 73 h 179"/>
              <a:gd name="T18" fmla="*/ 74 w 188"/>
              <a:gd name="T19" fmla="*/ 31 h 179"/>
              <a:gd name="T20" fmla="*/ 74 w 188"/>
              <a:gd name="T21" fmla="*/ 31 h 179"/>
              <a:gd name="T22" fmla="*/ 84 w 188"/>
              <a:gd name="T23" fmla="*/ 16 h 179"/>
              <a:gd name="T24" fmla="*/ 68 w 188"/>
              <a:gd name="T25" fmla="*/ 0 h 179"/>
              <a:gd name="T26" fmla="*/ 62 w 188"/>
              <a:gd name="T27" fmla="*/ 1 h 179"/>
              <a:gd name="T28" fmla="*/ 61 w 188"/>
              <a:gd name="T29" fmla="*/ 1 h 179"/>
              <a:gd name="T30" fmla="*/ 0 w 188"/>
              <a:gd name="T31" fmla="*/ 91 h 179"/>
              <a:gd name="T32" fmla="*/ 0 w 188"/>
              <a:gd name="T33" fmla="*/ 163 h 179"/>
              <a:gd name="T34" fmla="*/ 104 w 188"/>
              <a:gd name="T35" fmla="*/ 163 h 179"/>
              <a:gd name="T36" fmla="*/ 120 w 188"/>
              <a:gd name="T37" fmla="*/ 179 h 179"/>
              <a:gd name="T38" fmla="*/ 172 w 188"/>
              <a:gd name="T39" fmla="*/ 179 h 179"/>
              <a:gd name="T40" fmla="*/ 188 w 188"/>
              <a:gd name="T41" fmla="*/ 163 h 179"/>
              <a:gd name="T42" fmla="*/ 188 w 188"/>
              <a:gd name="T43" fmla="*/ 99 h 179"/>
              <a:gd name="T44" fmla="*/ 172 w 188"/>
              <a:gd name="T45" fmla="*/ 83 h 179"/>
              <a:gd name="T46" fmla="*/ 146 w 188"/>
              <a:gd name="T47" fmla="*/ 83 h 179"/>
              <a:gd name="T48" fmla="*/ 138 w 188"/>
              <a:gd name="T49" fmla="*/ 75 h 179"/>
              <a:gd name="T50" fmla="*/ 139 w 188"/>
              <a:gd name="T51" fmla="*/ 73 h 179"/>
              <a:gd name="T52" fmla="*/ 178 w 188"/>
              <a:gd name="T53" fmla="*/ 31 h 179"/>
              <a:gd name="T54" fmla="*/ 178 w 188"/>
              <a:gd name="T55" fmla="*/ 31 h 179"/>
              <a:gd name="T56" fmla="*/ 188 w 188"/>
              <a:gd name="T57" fmla="*/ 16 h 179"/>
              <a:gd name="T58" fmla="*/ 172 w 188"/>
              <a:gd name="T59" fmla="*/ 0 h 179"/>
              <a:gd name="T60" fmla="*/ 166 w 188"/>
              <a:gd name="T61" fmla="*/ 1 h 179"/>
              <a:gd name="T62" fmla="*/ 165 w 188"/>
              <a:gd name="T63" fmla="*/ 1 h 179"/>
              <a:gd name="T64" fmla="*/ 104 w 188"/>
              <a:gd name="T65" fmla="*/ 91 h 179"/>
              <a:gd name="T66" fmla="*/ 104 w 188"/>
              <a:gd name="T67" fmla="*/ 163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8" h="179">
                <a:moveTo>
                  <a:pt x="0" y="163"/>
                </a:moveTo>
                <a:cubicBezTo>
                  <a:pt x="0" y="172"/>
                  <a:pt x="7" y="179"/>
                  <a:pt x="16" y="179"/>
                </a:cubicBezTo>
                <a:cubicBezTo>
                  <a:pt x="68" y="179"/>
                  <a:pt x="68" y="179"/>
                  <a:pt x="68" y="179"/>
                </a:cubicBezTo>
                <a:cubicBezTo>
                  <a:pt x="77" y="179"/>
                  <a:pt x="84" y="172"/>
                  <a:pt x="84" y="163"/>
                </a:cubicBezTo>
                <a:cubicBezTo>
                  <a:pt x="84" y="99"/>
                  <a:pt x="84" y="99"/>
                  <a:pt x="84" y="99"/>
                </a:cubicBezTo>
                <a:cubicBezTo>
                  <a:pt x="84" y="90"/>
                  <a:pt x="77" y="83"/>
                  <a:pt x="68" y="83"/>
                </a:cubicBezTo>
                <a:cubicBezTo>
                  <a:pt x="42" y="83"/>
                  <a:pt x="42" y="83"/>
                  <a:pt x="42" y="83"/>
                </a:cubicBezTo>
                <a:cubicBezTo>
                  <a:pt x="38" y="83"/>
                  <a:pt x="34" y="79"/>
                  <a:pt x="34" y="75"/>
                </a:cubicBezTo>
                <a:cubicBezTo>
                  <a:pt x="34" y="74"/>
                  <a:pt x="35" y="73"/>
                  <a:pt x="35" y="73"/>
                </a:cubicBezTo>
                <a:cubicBezTo>
                  <a:pt x="41" y="53"/>
                  <a:pt x="55" y="38"/>
                  <a:pt x="74" y="31"/>
                </a:cubicBezTo>
                <a:cubicBezTo>
                  <a:pt x="74" y="31"/>
                  <a:pt x="74" y="31"/>
                  <a:pt x="74" y="31"/>
                </a:cubicBezTo>
                <a:cubicBezTo>
                  <a:pt x="80" y="28"/>
                  <a:pt x="84" y="23"/>
                  <a:pt x="84" y="16"/>
                </a:cubicBezTo>
                <a:cubicBezTo>
                  <a:pt x="84" y="7"/>
                  <a:pt x="77" y="0"/>
                  <a:pt x="68" y="0"/>
                </a:cubicBezTo>
                <a:cubicBezTo>
                  <a:pt x="66" y="0"/>
                  <a:pt x="64" y="0"/>
                  <a:pt x="62" y="1"/>
                </a:cubicBezTo>
                <a:cubicBezTo>
                  <a:pt x="61" y="1"/>
                  <a:pt x="61" y="1"/>
                  <a:pt x="61" y="1"/>
                </a:cubicBezTo>
                <a:cubicBezTo>
                  <a:pt x="25" y="15"/>
                  <a:pt x="0" y="50"/>
                  <a:pt x="0" y="91"/>
                </a:cubicBezTo>
                <a:lnTo>
                  <a:pt x="0" y="163"/>
                </a:lnTo>
                <a:close/>
                <a:moveTo>
                  <a:pt x="104" y="163"/>
                </a:moveTo>
                <a:cubicBezTo>
                  <a:pt x="104" y="172"/>
                  <a:pt x="111" y="179"/>
                  <a:pt x="120" y="179"/>
                </a:cubicBezTo>
                <a:cubicBezTo>
                  <a:pt x="172" y="179"/>
                  <a:pt x="172" y="179"/>
                  <a:pt x="172" y="179"/>
                </a:cubicBezTo>
                <a:cubicBezTo>
                  <a:pt x="181" y="179"/>
                  <a:pt x="188" y="172"/>
                  <a:pt x="188" y="163"/>
                </a:cubicBezTo>
                <a:cubicBezTo>
                  <a:pt x="188" y="99"/>
                  <a:pt x="188" y="99"/>
                  <a:pt x="188" y="99"/>
                </a:cubicBezTo>
                <a:cubicBezTo>
                  <a:pt x="188" y="90"/>
                  <a:pt x="181" y="83"/>
                  <a:pt x="172" y="83"/>
                </a:cubicBezTo>
                <a:cubicBezTo>
                  <a:pt x="146" y="83"/>
                  <a:pt x="146" y="83"/>
                  <a:pt x="146" y="83"/>
                </a:cubicBezTo>
                <a:cubicBezTo>
                  <a:pt x="142" y="83"/>
                  <a:pt x="138" y="79"/>
                  <a:pt x="138" y="75"/>
                </a:cubicBezTo>
                <a:cubicBezTo>
                  <a:pt x="138" y="74"/>
                  <a:pt x="139" y="73"/>
                  <a:pt x="139" y="73"/>
                </a:cubicBezTo>
                <a:cubicBezTo>
                  <a:pt x="145" y="53"/>
                  <a:pt x="159" y="38"/>
                  <a:pt x="178" y="31"/>
                </a:cubicBezTo>
                <a:cubicBezTo>
                  <a:pt x="178" y="31"/>
                  <a:pt x="178" y="31"/>
                  <a:pt x="178" y="31"/>
                </a:cubicBezTo>
                <a:cubicBezTo>
                  <a:pt x="184" y="28"/>
                  <a:pt x="188" y="23"/>
                  <a:pt x="188" y="16"/>
                </a:cubicBezTo>
                <a:cubicBezTo>
                  <a:pt x="188" y="7"/>
                  <a:pt x="181" y="0"/>
                  <a:pt x="172" y="0"/>
                </a:cubicBezTo>
                <a:cubicBezTo>
                  <a:pt x="170" y="0"/>
                  <a:pt x="168" y="0"/>
                  <a:pt x="166" y="1"/>
                </a:cubicBezTo>
                <a:cubicBezTo>
                  <a:pt x="165" y="1"/>
                  <a:pt x="165" y="1"/>
                  <a:pt x="165" y="1"/>
                </a:cubicBezTo>
                <a:cubicBezTo>
                  <a:pt x="129" y="15"/>
                  <a:pt x="104" y="50"/>
                  <a:pt x="104" y="91"/>
                </a:cubicBezTo>
                <a:lnTo>
                  <a:pt x="104" y="16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NZ" sz="16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9" name="Rectangle 18">
            <a:extLst>
              <a:ext uri="{FF2B5EF4-FFF2-40B4-BE49-F238E27FC236}">
                <a16:creationId xmlns:a16="http://schemas.microsoft.com/office/drawing/2014/main" id="{9C2BCC99-0804-8AA0-0946-4B4579233D45}"/>
              </a:ext>
            </a:extLst>
          </p:cNvPr>
          <p:cNvSpPr/>
          <p:nvPr/>
        </p:nvSpPr>
        <p:spPr>
          <a:xfrm>
            <a:off x="1686536" y="1598946"/>
            <a:ext cx="9001134" cy="3279424"/>
          </a:xfrm>
          <a:prstGeom prst="rect">
            <a:avLst/>
          </a:prstGeom>
        </p:spPr>
        <p:txBody>
          <a:bodyPr wrap="square" lIns="91440" tIns="45720" rIns="91440" bIns="45720" anchor="t">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NZ" sz="4800" b="1" i="0" u="none" strike="noStrike" kern="1200" cap="none" spc="-6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You get dealt the wrong cards.</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en-NZ" sz="4800" b="1" i="0" u="none" strike="noStrike" kern="1200" cap="none" spc="-6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F*ck it.  Why me?  I’ve got to deal with what I’ve got.</a:t>
            </a:r>
            <a:endParaRPr kumimoji="0" lang="en-NZ" sz="48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1" name="Rectangle 20">
            <a:extLst>
              <a:ext uri="{FF2B5EF4-FFF2-40B4-BE49-F238E27FC236}">
                <a16:creationId xmlns:a16="http://schemas.microsoft.com/office/drawing/2014/main" id="{E61402D9-5B90-A1CB-17F7-007026DD9D75}"/>
              </a:ext>
            </a:extLst>
          </p:cNvPr>
          <p:cNvSpPr/>
          <p:nvPr/>
        </p:nvSpPr>
        <p:spPr>
          <a:xfrm>
            <a:off x="1780892" y="5305425"/>
            <a:ext cx="2546852" cy="307777"/>
          </a:xfrm>
          <a:prstGeom prst="rect">
            <a:avLst/>
          </a:prstGeom>
          <a:solidFill>
            <a:srgbClr val="39466F"/>
          </a:solidFill>
        </p:spPr>
        <p:txBody>
          <a:bodyPr wrap="none" lIns="91440" tIns="45720" rIns="91440" bIns="4572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400" b="1" i="0" u="none" strike="noStrike" kern="1200" cap="none" spc="300" normalizeH="0" baseline="0" noProof="0" dirty="0">
                <a:ln>
                  <a:noFill/>
                </a:ln>
                <a:solidFill>
                  <a:srgbClr val="FFFFFF"/>
                </a:solidFill>
                <a:effectLst/>
                <a:uLnTx/>
                <a:uFillTx/>
                <a:latin typeface="Arial" panose="020B0604020202020204" pitchFamily="34" charset="0"/>
                <a:ea typeface="+mn-lt"/>
                <a:cs typeface="Arial" panose="020B0604020202020204" pitchFamily="34" charset="0"/>
              </a:rPr>
              <a:t>SURVIVAL MINDSET</a:t>
            </a:r>
            <a:endParaRPr kumimoji="0" lang="en-US" sz="1600" b="1" i="0" u="none" strike="noStrike" kern="1200" cap="none" spc="30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 name="Slide Number Placeholder 5">
            <a:extLst>
              <a:ext uri="{FF2B5EF4-FFF2-40B4-BE49-F238E27FC236}">
                <a16:creationId xmlns:a16="http://schemas.microsoft.com/office/drawing/2014/main" id="{D9EABC0A-8567-AA83-539E-97777FA96038}"/>
              </a:ext>
            </a:extLst>
          </p:cNvPr>
          <p:cNvSpPr txBox="1">
            <a:spLocks/>
          </p:cNvSpPr>
          <p:nvPr/>
        </p:nvSpPr>
        <p:spPr>
          <a:xfrm>
            <a:off x="11486480" y="6390000"/>
            <a:ext cx="347681" cy="195660"/>
          </a:xfrm>
          <a:prstGeom prst="rect">
            <a:avLst/>
          </a:prstGeom>
        </p:spPr>
        <p:txBody>
          <a:bodyPr vert="horz" lIns="0" tIns="0" rIns="0" bIns="0" rtlCol="0" anchor="ctr"/>
          <a:lstStyle>
            <a:defPPr>
              <a:defRPr lang="en-US"/>
            </a:defPPr>
            <a:lvl1pPr marL="0" algn="r"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4034BEE3-566C-4068-A777-C3A4762E861B}" type="slidenum">
              <a:rPr kumimoji="0" lang="en-GB" sz="1000" b="0" i="0" u="none" strike="noStrike" kern="1200" cap="none" spc="0" normalizeH="0" baseline="0" noProof="0" smtClean="0">
                <a:ln>
                  <a:noFill/>
                </a:ln>
                <a:solidFill>
                  <a:srgbClr val="333333"/>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000" b="0" i="0" u="none" strike="noStrike" kern="1200" cap="none" spc="0" normalizeH="0" baseline="0" noProof="0">
              <a:ln>
                <a:noFill/>
              </a:ln>
              <a:solidFill>
                <a:srgbClr val="333333"/>
              </a:solidFill>
              <a:effectLst/>
              <a:uLnTx/>
              <a:uFillTx/>
              <a:latin typeface="Arial"/>
              <a:ea typeface="+mn-ea"/>
              <a:cs typeface="+mn-cs"/>
            </a:endParaRPr>
          </a:p>
        </p:txBody>
      </p:sp>
      <p:sp>
        <p:nvSpPr>
          <p:cNvPr id="3" name="Rectangle 2">
            <a:extLst>
              <a:ext uri="{FF2B5EF4-FFF2-40B4-BE49-F238E27FC236}">
                <a16:creationId xmlns:a16="http://schemas.microsoft.com/office/drawing/2014/main" id="{2ACD3F5F-E62F-87FE-80AF-EF4550250891}"/>
              </a:ext>
            </a:extLst>
          </p:cNvPr>
          <p:cNvSpPr/>
          <p:nvPr/>
        </p:nvSpPr>
        <p:spPr bwMode="ltGray">
          <a:xfrm>
            <a:off x="0" y="0"/>
            <a:ext cx="228600" cy="219075"/>
          </a:xfrm>
          <a:prstGeom prst="rect">
            <a:avLst/>
          </a:prstGeom>
          <a:solidFill>
            <a:srgbClr val="C00000"/>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3154424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86ABB30-815B-FE5A-19FB-DB41854E671F}"/>
              </a:ext>
            </a:extLst>
          </p:cNvPr>
          <p:cNvSpPr/>
          <p:nvPr/>
        </p:nvSpPr>
        <p:spPr>
          <a:xfrm>
            <a:off x="6370820" y="1311881"/>
            <a:ext cx="5554367" cy="4409051"/>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46800" rIns="144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srgbClr val="333333"/>
                </a:solidFill>
                <a:effectLst/>
                <a:uLnTx/>
                <a:uFillTx/>
                <a:latin typeface="Arial"/>
                <a:ea typeface="+mn-ea"/>
                <a:cs typeface="+mn-cs"/>
              </a:rPr>
              <a:t>“It took me 25 years to understand the harm I was doing to my kids. I saw the harm I was doing, but I didn't really care. I knew nothing about feelings. I met a counselor, and he taught me what the kids might be feeling. I had no f*</a:t>
            </a:r>
            <a:r>
              <a:rPr kumimoji="0" lang="en-US" sz="1200" b="0" i="1" u="none" strike="noStrike" kern="1200" cap="none" spc="0" normalizeH="0" baseline="0" noProof="0" dirty="0" err="1">
                <a:ln>
                  <a:noFill/>
                </a:ln>
                <a:solidFill>
                  <a:srgbClr val="333333"/>
                </a:solidFill>
                <a:effectLst/>
                <a:uLnTx/>
                <a:uFillTx/>
                <a:latin typeface="Arial"/>
                <a:ea typeface="+mn-ea"/>
                <a:cs typeface="+mn-cs"/>
              </a:rPr>
              <a:t>cking</a:t>
            </a:r>
            <a:r>
              <a:rPr kumimoji="0" lang="en-US" sz="1200" b="0" i="1" u="none" strike="noStrike" kern="1200" cap="none" spc="0" normalizeH="0" baseline="0" noProof="0" dirty="0">
                <a:ln>
                  <a:noFill/>
                </a:ln>
                <a:solidFill>
                  <a:srgbClr val="333333"/>
                </a:solidFill>
                <a:effectLst/>
                <a:uLnTx/>
                <a:uFillTx/>
                <a:latin typeface="Arial"/>
                <a:ea typeface="+mn-ea"/>
                <a:cs typeface="+mn-cs"/>
              </a:rPr>
              <a:t> idea.”</a:t>
            </a:r>
            <a:endParaRPr kumimoji="0" lang="en-US" sz="1200" b="0" i="1" u="none" strike="noStrike" kern="1200" cap="none" spc="0" normalizeH="0" baseline="0" noProof="0" dirty="0">
              <a:ln>
                <a:noFill/>
              </a:ln>
              <a:solidFill>
                <a:srgbClr val="333333"/>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srgbClr val="333333"/>
                </a:solidFill>
                <a:effectLst/>
                <a:uLnTx/>
                <a:uFillTx/>
                <a:latin typeface="Arial"/>
                <a:ea typeface="+mn-ea"/>
                <a:cs typeface="+mn-cs"/>
              </a:rPr>
              <a:t>Survival mindset </a:t>
            </a:r>
            <a:endParaRPr kumimoji="0" lang="en-US" sz="1200" b="0" i="1" u="none" strike="noStrike" kern="1200" cap="none" spc="0" normalizeH="0" baseline="0" noProof="0" dirty="0">
              <a:ln>
                <a:noFill/>
              </a:ln>
              <a:solidFill>
                <a:srgbClr val="333333"/>
              </a:solidFill>
              <a:effectLst/>
              <a:uLnTx/>
              <a:uFillTx/>
              <a:latin typeface="Arial"/>
              <a:ea typeface="+mn-ea"/>
              <a:cs typeface="Arial"/>
            </a:endParaRPr>
          </a:p>
          <a:p>
            <a:pPr marL="285750" marR="0" lvl="0" indent="-285750" algn="ctr" defTabSz="914400" rtl="0" eaLnBrk="1" fontAlgn="auto" latinLnBrk="0" hangingPunct="1">
              <a:lnSpc>
                <a:spcPct val="100000"/>
              </a:lnSpc>
              <a:spcBef>
                <a:spcPts val="0"/>
              </a:spcBef>
              <a:spcAft>
                <a:spcPts val="0"/>
              </a:spcAft>
              <a:buClrTx/>
              <a:buSzTx/>
              <a:buFontTx/>
              <a:buChar char="-"/>
              <a:tabLst/>
              <a:defRPr/>
            </a:pPr>
            <a:endParaRPr kumimoji="0" lang="en-US" sz="1200" b="0" i="1" u="none" strike="noStrike" kern="1200" cap="none" spc="0" normalizeH="0" baseline="0" noProof="0" dirty="0">
              <a:ln>
                <a:noFill/>
              </a:ln>
              <a:solidFill>
                <a:srgbClr val="333333"/>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srgbClr val="333333"/>
                </a:solidFill>
                <a:effectLst/>
                <a:uLnTx/>
                <a:uFillTx/>
                <a:latin typeface="Arial"/>
                <a:ea typeface="+mn-ea"/>
                <a:cs typeface="+mn-cs"/>
              </a:rPr>
              <a:t>“</a:t>
            </a:r>
            <a:r>
              <a:rPr kumimoji="0" lang="en-NZ" sz="1200" b="0" i="1" u="none" strike="noStrike" kern="1200" cap="none" spc="0" normalizeH="0" baseline="0" noProof="0" dirty="0">
                <a:ln>
                  <a:noFill/>
                </a:ln>
                <a:solidFill>
                  <a:srgbClr val="333333"/>
                </a:solidFill>
                <a:effectLst/>
                <a:uLnTx/>
                <a:uFillTx/>
                <a:latin typeface="Arial"/>
                <a:ea typeface="+mn-ea"/>
                <a:cs typeface="+mn-cs"/>
              </a:rPr>
              <a:t>My father is very closed to explaining his emotions, I don't think I've ever heard him do it. He was always thinking that he doesn't need this type of help, the 'macho man'.</a:t>
            </a:r>
            <a:r>
              <a:rPr kumimoji="0" lang="en-US" sz="1200" b="0" i="1" u="none" strike="noStrike" kern="1200" cap="none" spc="0" normalizeH="0" baseline="0" noProof="0" dirty="0">
                <a:ln>
                  <a:noFill/>
                </a:ln>
                <a:solidFill>
                  <a:srgbClr val="333333"/>
                </a:solidFill>
                <a:effectLst/>
                <a:uLnTx/>
                <a:uFillTx/>
                <a:latin typeface="Arial"/>
                <a:ea typeface="+mn-ea"/>
                <a:cs typeface="+mn-cs"/>
              </a:rPr>
              <a:t>”</a:t>
            </a:r>
            <a:endParaRPr kumimoji="0" lang="en-NZ" sz="1200" b="0" i="1" u="none" strike="noStrike" kern="1200" cap="none" spc="0" normalizeH="0" baseline="0" noProof="0" dirty="0">
              <a:ln>
                <a:noFill/>
              </a:ln>
              <a:solidFill>
                <a:srgbClr val="333333"/>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srgbClr val="333333"/>
                </a:solidFill>
                <a:effectLst/>
                <a:uLnTx/>
                <a:uFillTx/>
                <a:latin typeface="Arial"/>
                <a:ea typeface="+mn-ea"/>
                <a:cs typeface="+mn-cs"/>
              </a:rPr>
              <a:t>Survival mindset (supporter)</a:t>
            </a:r>
            <a:endParaRPr kumimoji="0" lang="en-US" sz="1200" b="0" i="1" u="none" strike="noStrike" kern="1200" cap="none" spc="0" normalizeH="0" baseline="0" noProof="0" dirty="0">
              <a:ln>
                <a:noFill/>
              </a:ln>
              <a:solidFill>
                <a:srgbClr val="333333"/>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200" b="0" i="1" u="none" strike="noStrike" kern="1200" cap="none" spc="0" normalizeH="0" baseline="0" noProof="0" dirty="0">
              <a:ln>
                <a:noFill/>
              </a:ln>
              <a:solidFill>
                <a:srgbClr val="333333"/>
              </a:solidFill>
              <a:effectLst/>
              <a:uLnTx/>
              <a:uFillTx/>
              <a:latin typeface="Arial"/>
              <a:ea typeface="+mn-ea"/>
              <a:cs typeface="+mn-cs"/>
            </a:endParaRPr>
          </a:p>
        </p:txBody>
      </p:sp>
      <p:sp>
        <p:nvSpPr>
          <p:cNvPr id="3" name="TextBox 2">
            <a:extLst>
              <a:ext uri="{FF2B5EF4-FFF2-40B4-BE49-F238E27FC236}">
                <a16:creationId xmlns:a16="http://schemas.microsoft.com/office/drawing/2014/main" id="{23964E05-F91C-F8B4-9AF4-29E673E57477}"/>
              </a:ext>
            </a:extLst>
          </p:cNvPr>
          <p:cNvSpPr txBox="1"/>
          <p:nvPr/>
        </p:nvSpPr>
        <p:spPr>
          <a:xfrm>
            <a:off x="217873" y="258909"/>
            <a:ext cx="11756254" cy="648000"/>
          </a:xfrm>
          <a:prstGeom prst="rect">
            <a:avLst/>
          </a:prstGeom>
          <a:solidFill>
            <a:srgbClr val="E84A20"/>
          </a:solidFill>
        </p:spPr>
        <p:txBody>
          <a:bodyPr wrap="square" lIns="90000" anchor="ctr">
            <a:noAutofit/>
          </a:bodyPr>
          <a:lstStyle/>
          <a:p>
            <a:pPr marL="0" marR="0" lvl="0" indent="0" algn="ctr" defTabSz="914400" rtl="0" eaLnBrk="1" fontAlgn="auto" latinLnBrk="0" hangingPunct="1">
              <a:lnSpc>
                <a:spcPct val="100000"/>
              </a:lnSpc>
              <a:spcBef>
                <a:spcPts val="0"/>
              </a:spcBef>
              <a:spcAft>
                <a:spcPts val="0"/>
              </a:spcAft>
              <a:buClr>
                <a:srgbClr val="4472C4"/>
              </a:buClr>
              <a:buSzTx/>
              <a:buFontTx/>
              <a:buNone/>
              <a:tabLst/>
              <a:defRPr/>
            </a:pPr>
            <a:r>
              <a:rPr kumimoji="0" lang="en-NZ" sz="1700" b="0" i="0" u="none" strike="noStrike" kern="1200" cap="none" spc="30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THE SURVIVAL MINDSET: INSIDE THEIR HEADS</a:t>
            </a:r>
            <a:endParaRPr kumimoji="0" lang="en-AU" sz="1700" b="0" i="0" u="none" strike="noStrike" kern="1200" cap="none" spc="30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4" name="Content Placeholder 7">
            <a:extLst>
              <a:ext uri="{FF2B5EF4-FFF2-40B4-BE49-F238E27FC236}">
                <a16:creationId xmlns:a16="http://schemas.microsoft.com/office/drawing/2014/main" id="{8CB41D97-BB88-F69F-A9BC-ACBD8C844B09}"/>
              </a:ext>
            </a:extLst>
          </p:cNvPr>
          <p:cNvSpPr txBox="1">
            <a:spLocks/>
          </p:cNvSpPr>
          <p:nvPr/>
        </p:nvSpPr>
        <p:spPr>
          <a:xfrm>
            <a:off x="217873" y="1311881"/>
            <a:ext cx="5544000" cy="4211000"/>
          </a:xfrm>
          <a:prstGeom prst="rect">
            <a:avLst/>
          </a:prstGeom>
        </p:spPr>
        <p:txBody>
          <a:bodyPr lIns="91440" tIns="45720" rIns="91440" bIns="45720" anchor="t"/>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dirty="0">
                <a:ln>
                  <a:noFill/>
                </a:ln>
                <a:solidFill>
                  <a:srgbClr val="333333"/>
                </a:solidFill>
                <a:effectLst/>
                <a:uLnTx/>
                <a:uFillTx/>
                <a:latin typeface="Arial"/>
                <a:ea typeface="+mn-ea"/>
                <a:cs typeface="+mn-cs"/>
              </a:rPr>
              <a:t>People in this mindset believed that respect is gained through staunchness and violence, and that any kind of vulnerability is unsafe, both emotionally and practically. Weakness is something that will be taken advantage of by others.  </a:t>
            </a:r>
          </a:p>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endParaRPr kumimoji="0" lang="en-NZ" sz="1200" b="0" i="0" u="none" strike="noStrike" kern="1200" cap="none" spc="0" normalizeH="0" baseline="0" noProof="0" dirty="0">
              <a:ln>
                <a:noFill/>
              </a:ln>
              <a:solidFill>
                <a:srgbClr val="333333"/>
              </a:solidFill>
              <a:effectLst/>
              <a:uLnTx/>
              <a:uFillTx/>
              <a:latin typeface="Arial"/>
              <a:ea typeface="+mn-ea"/>
              <a:cs typeface="+mn-cs"/>
            </a:endParaRPr>
          </a:p>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dirty="0">
                <a:ln>
                  <a:noFill/>
                </a:ln>
                <a:solidFill>
                  <a:srgbClr val="333333"/>
                </a:solidFill>
                <a:effectLst/>
                <a:uLnTx/>
                <a:uFillTx/>
                <a:latin typeface="Arial"/>
                <a:ea typeface="+mn-ea"/>
                <a:cs typeface="+mn-cs"/>
              </a:rPr>
              <a:t>They believe that men should be tough, powerful, uncompromising, and will go to great lengths to prove they have these qualities – usually through using, or threatening to use, violence.  </a:t>
            </a:r>
            <a:br>
              <a:rPr kumimoji="0" lang="en-NZ" sz="1200" b="0" i="0" u="none" strike="noStrike" kern="1200" cap="none" spc="0" normalizeH="0" baseline="0" noProof="0" dirty="0">
                <a:ln>
                  <a:noFill/>
                </a:ln>
                <a:solidFill>
                  <a:srgbClr val="333333"/>
                </a:solidFill>
                <a:effectLst/>
                <a:uLnTx/>
                <a:uFillTx/>
                <a:latin typeface="Arial"/>
                <a:ea typeface="+mn-ea"/>
                <a:cs typeface="+mn-cs"/>
              </a:rPr>
            </a:br>
            <a:endParaRPr kumimoji="0" lang="en-NZ" sz="1200" b="0" i="0" u="none" strike="noStrike" kern="1200" cap="none" spc="0" normalizeH="0" baseline="0" noProof="0" dirty="0">
              <a:ln>
                <a:noFill/>
              </a:ln>
              <a:solidFill>
                <a:srgbClr val="333333"/>
              </a:solidFill>
              <a:effectLst/>
              <a:uLnTx/>
              <a:uFillTx/>
              <a:latin typeface="Arial"/>
              <a:ea typeface="+mn-ea"/>
              <a:cs typeface="+mn-cs"/>
            </a:endParaRPr>
          </a:p>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dirty="0">
                <a:ln>
                  <a:noFill/>
                </a:ln>
                <a:solidFill>
                  <a:srgbClr val="333333"/>
                </a:solidFill>
                <a:effectLst/>
                <a:uLnTx/>
                <a:uFillTx/>
                <a:latin typeface="Arial"/>
                <a:ea typeface="+mn-ea"/>
                <a:cs typeface="+mn-cs"/>
              </a:rPr>
              <a:t>They saw violence as necessary to survive in the world. Some saw their anger as an inherent part of who they are that can't be fixed – only contained.  </a:t>
            </a:r>
            <a:endParaRPr kumimoji="0" lang="en-NZ" sz="1200" b="0" i="0" u="none" strike="noStrike" kern="1200" cap="none" spc="0" normalizeH="0" baseline="0" noProof="0" dirty="0">
              <a:ln>
                <a:noFill/>
              </a:ln>
              <a:solidFill>
                <a:srgbClr val="333333"/>
              </a:solidFill>
              <a:effectLst/>
              <a:uLnTx/>
              <a:uFillTx/>
              <a:latin typeface="Arial"/>
              <a:ea typeface="+mn-ea"/>
              <a:cs typeface="Arial"/>
            </a:endParaRPr>
          </a:p>
        </p:txBody>
      </p:sp>
      <p:sp>
        <p:nvSpPr>
          <p:cNvPr id="26" name="Freeform 84">
            <a:extLst>
              <a:ext uri="{FF2B5EF4-FFF2-40B4-BE49-F238E27FC236}">
                <a16:creationId xmlns:a16="http://schemas.microsoft.com/office/drawing/2014/main" id="{E22B4508-B290-2E01-32EC-1845B84E8A53}"/>
              </a:ext>
            </a:extLst>
          </p:cNvPr>
          <p:cNvSpPr>
            <a:spLocks noEditPoints="1"/>
          </p:cNvSpPr>
          <p:nvPr/>
        </p:nvSpPr>
        <p:spPr bwMode="auto">
          <a:xfrm>
            <a:off x="11328262" y="1186734"/>
            <a:ext cx="422465" cy="403263"/>
          </a:xfrm>
          <a:custGeom>
            <a:avLst/>
            <a:gdLst>
              <a:gd name="T0" fmla="*/ 0 w 188"/>
              <a:gd name="T1" fmla="*/ 163 h 179"/>
              <a:gd name="T2" fmla="*/ 16 w 188"/>
              <a:gd name="T3" fmla="*/ 179 h 179"/>
              <a:gd name="T4" fmla="*/ 68 w 188"/>
              <a:gd name="T5" fmla="*/ 179 h 179"/>
              <a:gd name="T6" fmla="*/ 84 w 188"/>
              <a:gd name="T7" fmla="*/ 163 h 179"/>
              <a:gd name="T8" fmla="*/ 84 w 188"/>
              <a:gd name="T9" fmla="*/ 99 h 179"/>
              <a:gd name="T10" fmla="*/ 68 w 188"/>
              <a:gd name="T11" fmla="*/ 83 h 179"/>
              <a:gd name="T12" fmla="*/ 42 w 188"/>
              <a:gd name="T13" fmla="*/ 83 h 179"/>
              <a:gd name="T14" fmla="*/ 34 w 188"/>
              <a:gd name="T15" fmla="*/ 75 h 179"/>
              <a:gd name="T16" fmla="*/ 35 w 188"/>
              <a:gd name="T17" fmla="*/ 73 h 179"/>
              <a:gd name="T18" fmla="*/ 74 w 188"/>
              <a:gd name="T19" fmla="*/ 31 h 179"/>
              <a:gd name="T20" fmla="*/ 74 w 188"/>
              <a:gd name="T21" fmla="*/ 31 h 179"/>
              <a:gd name="T22" fmla="*/ 84 w 188"/>
              <a:gd name="T23" fmla="*/ 16 h 179"/>
              <a:gd name="T24" fmla="*/ 68 w 188"/>
              <a:gd name="T25" fmla="*/ 0 h 179"/>
              <a:gd name="T26" fmla="*/ 62 w 188"/>
              <a:gd name="T27" fmla="*/ 1 h 179"/>
              <a:gd name="T28" fmla="*/ 61 w 188"/>
              <a:gd name="T29" fmla="*/ 1 h 179"/>
              <a:gd name="T30" fmla="*/ 0 w 188"/>
              <a:gd name="T31" fmla="*/ 91 h 179"/>
              <a:gd name="T32" fmla="*/ 0 w 188"/>
              <a:gd name="T33" fmla="*/ 163 h 179"/>
              <a:gd name="T34" fmla="*/ 104 w 188"/>
              <a:gd name="T35" fmla="*/ 163 h 179"/>
              <a:gd name="T36" fmla="*/ 120 w 188"/>
              <a:gd name="T37" fmla="*/ 179 h 179"/>
              <a:gd name="T38" fmla="*/ 172 w 188"/>
              <a:gd name="T39" fmla="*/ 179 h 179"/>
              <a:gd name="T40" fmla="*/ 188 w 188"/>
              <a:gd name="T41" fmla="*/ 163 h 179"/>
              <a:gd name="T42" fmla="*/ 188 w 188"/>
              <a:gd name="T43" fmla="*/ 99 h 179"/>
              <a:gd name="T44" fmla="*/ 172 w 188"/>
              <a:gd name="T45" fmla="*/ 83 h 179"/>
              <a:gd name="T46" fmla="*/ 146 w 188"/>
              <a:gd name="T47" fmla="*/ 83 h 179"/>
              <a:gd name="T48" fmla="*/ 138 w 188"/>
              <a:gd name="T49" fmla="*/ 75 h 179"/>
              <a:gd name="T50" fmla="*/ 139 w 188"/>
              <a:gd name="T51" fmla="*/ 73 h 179"/>
              <a:gd name="T52" fmla="*/ 178 w 188"/>
              <a:gd name="T53" fmla="*/ 31 h 179"/>
              <a:gd name="T54" fmla="*/ 178 w 188"/>
              <a:gd name="T55" fmla="*/ 31 h 179"/>
              <a:gd name="T56" fmla="*/ 188 w 188"/>
              <a:gd name="T57" fmla="*/ 16 h 179"/>
              <a:gd name="T58" fmla="*/ 172 w 188"/>
              <a:gd name="T59" fmla="*/ 0 h 179"/>
              <a:gd name="T60" fmla="*/ 166 w 188"/>
              <a:gd name="T61" fmla="*/ 1 h 179"/>
              <a:gd name="T62" fmla="*/ 165 w 188"/>
              <a:gd name="T63" fmla="*/ 1 h 179"/>
              <a:gd name="T64" fmla="*/ 104 w 188"/>
              <a:gd name="T65" fmla="*/ 91 h 179"/>
              <a:gd name="T66" fmla="*/ 104 w 188"/>
              <a:gd name="T67" fmla="*/ 163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8" h="179">
                <a:moveTo>
                  <a:pt x="0" y="163"/>
                </a:moveTo>
                <a:cubicBezTo>
                  <a:pt x="0" y="172"/>
                  <a:pt x="7" y="179"/>
                  <a:pt x="16" y="179"/>
                </a:cubicBezTo>
                <a:cubicBezTo>
                  <a:pt x="68" y="179"/>
                  <a:pt x="68" y="179"/>
                  <a:pt x="68" y="179"/>
                </a:cubicBezTo>
                <a:cubicBezTo>
                  <a:pt x="77" y="179"/>
                  <a:pt x="84" y="172"/>
                  <a:pt x="84" y="163"/>
                </a:cubicBezTo>
                <a:cubicBezTo>
                  <a:pt x="84" y="99"/>
                  <a:pt x="84" y="99"/>
                  <a:pt x="84" y="99"/>
                </a:cubicBezTo>
                <a:cubicBezTo>
                  <a:pt x="84" y="90"/>
                  <a:pt x="77" y="83"/>
                  <a:pt x="68" y="83"/>
                </a:cubicBezTo>
                <a:cubicBezTo>
                  <a:pt x="42" y="83"/>
                  <a:pt x="42" y="83"/>
                  <a:pt x="42" y="83"/>
                </a:cubicBezTo>
                <a:cubicBezTo>
                  <a:pt x="38" y="83"/>
                  <a:pt x="34" y="79"/>
                  <a:pt x="34" y="75"/>
                </a:cubicBezTo>
                <a:cubicBezTo>
                  <a:pt x="34" y="74"/>
                  <a:pt x="35" y="73"/>
                  <a:pt x="35" y="73"/>
                </a:cubicBezTo>
                <a:cubicBezTo>
                  <a:pt x="41" y="53"/>
                  <a:pt x="55" y="38"/>
                  <a:pt x="74" y="31"/>
                </a:cubicBezTo>
                <a:cubicBezTo>
                  <a:pt x="74" y="31"/>
                  <a:pt x="74" y="31"/>
                  <a:pt x="74" y="31"/>
                </a:cubicBezTo>
                <a:cubicBezTo>
                  <a:pt x="80" y="28"/>
                  <a:pt x="84" y="23"/>
                  <a:pt x="84" y="16"/>
                </a:cubicBezTo>
                <a:cubicBezTo>
                  <a:pt x="84" y="7"/>
                  <a:pt x="77" y="0"/>
                  <a:pt x="68" y="0"/>
                </a:cubicBezTo>
                <a:cubicBezTo>
                  <a:pt x="66" y="0"/>
                  <a:pt x="64" y="0"/>
                  <a:pt x="62" y="1"/>
                </a:cubicBezTo>
                <a:cubicBezTo>
                  <a:pt x="61" y="1"/>
                  <a:pt x="61" y="1"/>
                  <a:pt x="61" y="1"/>
                </a:cubicBezTo>
                <a:cubicBezTo>
                  <a:pt x="25" y="15"/>
                  <a:pt x="0" y="50"/>
                  <a:pt x="0" y="91"/>
                </a:cubicBezTo>
                <a:lnTo>
                  <a:pt x="0" y="163"/>
                </a:lnTo>
                <a:close/>
                <a:moveTo>
                  <a:pt x="104" y="163"/>
                </a:moveTo>
                <a:cubicBezTo>
                  <a:pt x="104" y="172"/>
                  <a:pt x="111" y="179"/>
                  <a:pt x="120" y="179"/>
                </a:cubicBezTo>
                <a:cubicBezTo>
                  <a:pt x="172" y="179"/>
                  <a:pt x="172" y="179"/>
                  <a:pt x="172" y="179"/>
                </a:cubicBezTo>
                <a:cubicBezTo>
                  <a:pt x="181" y="179"/>
                  <a:pt x="188" y="172"/>
                  <a:pt x="188" y="163"/>
                </a:cubicBezTo>
                <a:cubicBezTo>
                  <a:pt x="188" y="99"/>
                  <a:pt x="188" y="99"/>
                  <a:pt x="188" y="99"/>
                </a:cubicBezTo>
                <a:cubicBezTo>
                  <a:pt x="188" y="90"/>
                  <a:pt x="181" y="83"/>
                  <a:pt x="172" y="83"/>
                </a:cubicBezTo>
                <a:cubicBezTo>
                  <a:pt x="146" y="83"/>
                  <a:pt x="146" y="83"/>
                  <a:pt x="146" y="83"/>
                </a:cubicBezTo>
                <a:cubicBezTo>
                  <a:pt x="142" y="83"/>
                  <a:pt x="138" y="79"/>
                  <a:pt x="138" y="75"/>
                </a:cubicBezTo>
                <a:cubicBezTo>
                  <a:pt x="138" y="74"/>
                  <a:pt x="139" y="73"/>
                  <a:pt x="139" y="73"/>
                </a:cubicBezTo>
                <a:cubicBezTo>
                  <a:pt x="145" y="53"/>
                  <a:pt x="159" y="38"/>
                  <a:pt x="178" y="31"/>
                </a:cubicBezTo>
                <a:cubicBezTo>
                  <a:pt x="178" y="31"/>
                  <a:pt x="178" y="31"/>
                  <a:pt x="178" y="31"/>
                </a:cubicBezTo>
                <a:cubicBezTo>
                  <a:pt x="184" y="28"/>
                  <a:pt x="188" y="23"/>
                  <a:pt x="188" y="16"/>
                </a:cubicBezTo>
                <a:cubicBezTo>
                  <a:pt x="188" y="7"/>
                  <a:pt x="181" y="0"/>
                  <a:pt x="172" y="0"/>
                </a:cubicBezTo>
                <a:cubicBezTo>
                  <a:pt x="170" y="0"/>
                  <a:pt x="168" y="0"/>
                  <a:pt x="166" y="1"/>
                </a:cubicBezTo>
                <a:cubicBezTo>
                  <a:pt x="165" y="1"/>
                  <a:pt x="165" y="1"/>
                  <a:pt x="165" y="1"/>
                </a:cubicBezTo>
                <a:cubicBezTo>
                  <a:pt x="129" y="15"/>
                  <a:pt x="104" y="50"/>
                  <a:pt x="104" y="91"/>
                </a:cubicBezTo>
                <a:lnTo>
                  <a:pt x="104" y="163"/>
                </a:lnTo>
                <a:close/>
              </a:path>
            </a:pathLst>
          </a:custGeom>
          <a:solidFill>
            <a:srgbClr val="E84A20"/>
          </a:solidFill>
          <a:ln>
            <a:noFill/>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srgbClr val="000000"/>
              </a:solidFill>
              <a:effectLst/>
              <a:uLnTx/>
              <a:uFillTx/>
              <a:latin typeface="Arial"/>
              <a:ea typeface="+mn-ea"/>
              <a:cs typeface="+mn-cs"/>
            </a:endParaRPr>
          </a:p>
        </p:txBody>
      </p:sp>
      <p:sp>
        <p:nvSpPr>
          <p:cNvPr id="5" name="Rectangle 4">
            <a:extLst>
              <a:ext uri="{FF2B5EF4-FFF2-40B4-BE49-F238E27FC236}">
                <a16:creationId xmlns:a16="http://schemas.microsoft.com/office/drawing/2014/main" id="{D4B39770-A4C2-10F9-3694-A67839062396}"/>
              </a:ext>
            </a:extLst>
          </p:cNvPr>
          <p:cNvSpPr/>
          <p:nvPr/>
        </p:nvSpPr>
        <p:spPr bwMode="ltGray">
          <a:xfrm>
            <a:off x="0" y="0"/>
            <a:ext cx="228600" cy="219075"/>
          </a:xfrm>
          <a:prstGeom prst="rect">
            <a:avLst/>
          </a:prstGeom>
          <a:solidFill>
            <a:srgbClr val="C00000"/>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2395599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920C8BA5-5A96-6DD3-5FC7-61B064E44980}"/>
              </a:ext>
            </a:extLst>
          </p:cNvPr>
          <p:cNvSpPr/>
          <p:nvPr/>
        </p:nvSpPr>
        <p:spPr>
          <a:xfrm>
            <a:off x="-558" y="0"/>
            <a:ext cx="12192558" cy="6898585"/>
          </a:xfrm>
          <a:prstGeom prst="rect">
            <a:avLst/>
          </a:prstGeom>
          <a:solidFill>
            <a:srgbClr val="A0D72F"/>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20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cxnSp>
        <p:nvCxnSpPr>
          <p:cNvPr id="12" name="Straight Connector 11">
            <a:extLst>
              <a:ext uri="{FF2B5EF4-FFF2-40B4-BE49-F238E27FC236}">
                <a16:creationId xmlns:a16="http://schemas.microsoft.com/office/drawing/2014/main" id="{059144D8-532E-0B61-D2E2-F31D8907F24E}"/>
              </a:ext>
            </a:extLst>
          </p:cNvPr>
          <p:cNvCxnSpPr>
            <a:cxnSpLocks/>
          </p:cNvCxnSpPr>
          <p:nvPr/>
        </p:nvCxnSpPr>
        <p:spPr>
          <a:xfrm>
            <a:off x="10851487" y="0"/>
            <a:ext cx="49677" cy="4538705"/>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D5CB1527-CDB8-A0F2-C124-C40E0A1C626E}"/>
              </a:ext>
            </a:extLst>
          </p:cNvPr>
          <p:cNvCxnSpPr>
            <a:cxnSpLocks/>
          </p:cNvCxnSpPr>
          <p:nvPr/>
        </p:nvCxnSpPr>
        <p:spPr>
          <a:xfrm>
            <a:off x="1349313" y="1809750"/>
            <a:ext cx="0" cy="504825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B761FC00-09EC-65B7-D6D9-54FBFA006ED0}"/>
              </a:ext>
            </a:extLst>
          </p:cNvPr>
          <p:cNvCxnSpPr>
            <a:cxnSpLocks/>
          </p:cNvCxnSpPr>
          <p:nvPr/>
        </p:nvCxnSpPr>
        <p:spPr>
          <a:xfrm flipH="1">
            <a:off x="1672393" y="1202597"/>
            <a:ext cx="10519608"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12A03D04-49A5-D8B4-E90B-557892E4BF89}"/>
              </a:ext>
            </a:extLst>
          </p:cNvPr>
          <p:cNvCxnSpPr>
            <a:cxnSpLocks/>
          </p:cNvCxnSpPr>
          <p:nvPr/>
        </p:nvCxnSpPr>
        <p:spPr>
          <a:xfrm flipH="1">
            <a:off x="0" y="5471167"/>
            <a:ext cx="1028504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Text Placeholder 2">
            <a:extLst>
              <a:ext uri="{FF2B5EF4-FFF2-40B4-BE49-F238E27FC236}">
                <a16:creationId xmlns:a16="http://schemas.microsoft.com/office/drawing/2014/main" id="{CCD6BEE8-AEBB-6030-978C-4DC078EC3C88}"/>
              </a:ext>
            </a:extLst>
          </p:cNvPr>
          <p:cNvSpPr txBox="1">
            <a:spLocks/>
          </p:cNvSpPr>
          <p:nvPr/>
        </p:nvSpPr>
        <p:spPr>
          <a:xfrm>
            <a:off x="4876800" y="5305425"/>
            <a:ext cx="7315200" cy="914400"/>
          </a:xfrm>
          <a:prstGeom prst="rect">
            <a:avLst/>
          </a:prstGeom>
        </p:spPr>
        <p:txBody>
          <a:bodyPr vert="horz" lIns="0" tIns="0" rIns="0" bIns="0" rtlCol="0">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r>
              <a:rPr kumimoji="0" lang="en-NZ" sz="1400" b="0" i="0" u="none" strike="noStrike" kern="1200" cap="none" spc="0" normalizeH="0" baseline="0" noProof="0">
                <a:ln>
                  <a:noFill/>
                </a:ln>
                <a:solidFill>
                  <a:srgbClr val="333333"/>
                </a:solidFill>
                <a:effectLst/>
                <a:uLnTx/>
                <a:uFillTx/>
                <a:latin typeface="Arial" panose="020B0604020202020204" pitchFamily="34" charset="0"/>
                <a:ea typeface="+mn-ea"/>
                <a:cs typeface="Arial" panose="020B0604020202020204" pitchFamily="34" charset="0"/>
              </a:rPr>
              <a:t> </a:t>
            </a:r>
          </a:p>
        </p:txBody>
      </p:sp>
      <p:sp>
        <p:nvSpPr>
          <p:cNvPr id="17" name="Freeform 84">
            <a:extLst>
              <a:ext uri="{FF2B5EF4-FFF2-40B4-BE49-F238E27FC236}">
                <a16:creationId xmlns:a16="http://schemas.microsoft.com/office/drawing/2014/main" id="{D66D015D-F8C4-4EA1-424A-BC6907F5D935}"/>
              </a:ext>
            </a:extLst>
          </p:cNvPr>
          <p:cNvSpPr>
            <a:spLocks noEditPoints="1"/>
          </p:cNvSpPr>
          <p:nvPr/>
        </p:nvSpPr>
        <p:spPr bwMode="auto">
          <a:xfrm>
            <a:off x="592789" y="752958"/>
            <a:ext cx="920342" cy="878510"/>
          </a:xfrm>
          <a:custGeom>
            <a:avLst/>
            <a:gdLst>
              <a:gd name="T0" fmla="*/ 0 w 188"/>
              <a:gd name="T1" fmla="*/ 163 h 179"/>
              <a:gd name="T2" fmla="*/ 16 w 188"/>
              <a:gd name="T3" fmla="*/ 179 h 179"/>
              <a:gd name="T4" fmla="*/ 68 w 188"/>
              <a:gd name="T5" fmla="*/ 179 h 179"/>
              <a:gd name="T6" fmla="*/ 84 w 188"/>
              <a:gd name="T7" fmla="*/ 163 h 179"/>
              <a:gd name="T8" fmla="*/ 84 w 188"/>
              <a:gd name="T9" fmla="*/ 99 h 179"/>
              <a:gd name="T10" fmla="*/ 68 w 188"/>
              <a:gd name="T11" fmla="*/ 83 h 179"/>
              <a:gd name="T12" fmla="*/ 42 w 188"/>
              <a:gd name="T13" fmla="*/ 83 h 179"/>
              <a:gd name="T14" fmla="*/ 34 w 188"/>
              <a:gd name="T15" fmla="*/ 75 h 179"/>
              <a:gd name="T16" fmla="*/ 35 w 188"/>
              <a:gd name="T17" fmla="*/ 73 h 179"/>
              <a:gd name="T18" fmla="*/ 74 w 188"/>
              <a:gd name="T19" fmla="*/ 31 h 179"/>
              <a:gd name="T20" fmla="*/ 74 w 188"/>
              <a:gd name="T21" fmla="*/ 31 h 179"/>
              <a:gd name="T22" fmla="*/ 84 w 188"/>
              <a:gd name="T23" fmla="*/ 16 h 179"/>
              <a:gd name="T24" fmla="*/ 68 w 188"/>
              <a:gd name="T25" fmla="*/ 0 h 179"/>
              <a:gd name="T26" fmla="*/ 62 w 188"/>
              <a:gd name="T27" fmla="*/ 1 h 179"/>
              <a:gd name="T28" fmla="*/ 61 w 188"/>
              <a:gd name="T29" fmla="*/ 1 h 179"/>
              <a:gd name="T30" fmla="*/ 0 w 188"/>
              <a:gd name="T31" fmla="*/ 91 h 179"/>
              <a:gd name="T32" fmla="*/ 0 w 188"/>
              <a:gd name="T33" fmla="*/ 163 h 179"/>
              <a:gd name="T34" fmla="*/ 104 w 188"/>
              <a:gd name="T35" fmla="*/ 163 h 179"/>
              <a:gd name="T36" fmla="*/ 120 w 188"/>
              <a:gd name="T37" fmla="*/ 179 h 179"/>
              <a:gd name="T38" fmla="*/ 172 w 188"/>
              <a:gd name="T39" fmla="*/ 179 h 179"/>
              <a:gd name="T40" fmla="*/ 188 w 188"/>
              <a:gd name="T41" fmla="*/ 163 h 179"/>
              <a:gd name="T42" fmla="*/ 188 w 188"/>
              <a:gd name="T43" fmla="*/ 99 h 179"/>
              <a:gd name="T44" fmla="*/ 172 w 188"/>
              <a:gd name="T45" fmla="*/ 83 h 179"/>
              <a:gd name="T46" fmla="*/ 146 w 188"/>
              <a:gd name="T47" fmla="*/ 83 h 179"/>
              <a:gd name="T48" fmla="*/ 138 w 188"/>
              <a:gd name="T49" fmla="*/ 75 h 179"/>
              <a:gd name="T50" fmla="*/ 139 w 188"/>
              <a:gd name="T51" fmla="*/ 73 h 179"/>
              <a:gd name="T52" fmla="*/ 178 w 188"/>
              <a:gd name="T53" fmla="*/ 31 h 179"/>
              <a:gd name="T54" fmla="*/ 178 w 188"/>
              <a:gd name="T55" fmla="*/ 31 h 179"/>
              <a:gd name="T56" fmla="*/ 188 w 188"/>
              <a:gd name="T57" fmla="*/ 16 h 179"/>
              <a:gd name="T58" fmla="*/ 172 w 188"/>
              <a:gd name="T59" fmla="*/ 0 h 179"/>
              <a:gd name="T60" fmla="*/ 166 w 188"/>
              <a:gd name="T61" fmla="*/ 1 h 179"/>
              <a:gd name="T62" fmla="*/ 165 w 188"/>
              <a:gd name="T63" fmla="*/ 1 h 179"/>
              <a:gd name="T64" fmla="*/ 104 w 188"/>
              <a:gd name="T65" fmla="*/ 91 h 179"/>
              <a:gd name="T66" fmla="*/ 104 w 188"/>
              <a:gd name="T67" fmla="*/ 163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8" h="179">
                <a:moveTo>
                  <a:pt x="0" y="163"/>
                </a:moveTo>
                <a:cubicBezTo>
                  <a:pt x="0" y="172"/>
                  <a:pt x="7" y="179"/>
                  <a:pt x="16" y="179"/>
                </a:cubicBezTo>
                <a:cubicBezTo>
                  <a:pt x="68" y="179"/>
                  <a:pt x="68" y="179"/>
                  <a:pt x="68" y="179"/>
                </a:cubicBezTo>
                <a:cubicBezTo>
                  <a:pt x="77" y="179"/>
                  <a:pt x="84" y="172"/>
                  <a:pt x="84" y="163"/>
                </a:cubicBezTo>
                <a:cubicBezTo>
                  <a:pt x="84" y="99"/>
                  <a:pt x="84" y="99"/>
                  <a:pt x="84" y="99"/>
                </a:cubicBezTo>
                <a:cubicBezTo>
                  <a:pt x="84" y="90"/>
                  <a:pt x="77" y="83"/>
                  <a:pt x="68" y="83"/>
                </a:cubicBezTo>
                <a:cubicBezTo>
                  <a:pt x="42" y="83"/>
                  <a:pt x="42" y="83"/>
                  <a:pt x="42" y="83"/>
                </a:cubicBezTo>
                <a:cubicBezTo>
                  <a:pt x="38" y="83"/>
                  <a:pt x="34" y="79"/>
                  <a:pt x="34" y="75"/>
                </a:cubicBezTo>
                <a:cubicBezTo>
                  <a:pt x="34" y="74"/>
                  <a:pt x="35" y="73"/>
                  <a:pt x="35" y="73"/>
                </a:cubicBezTo>
                <a:cubicBezTo>
                  <a:pt x="41" y="53"/>
                  <a:pt x="55" y="38"/>
                  <a:pt x="74" y="31"/>
                </a:cubicBezTo>
                <a:cubicBezTo>
                  <a:pt x="74" y="31"/>
                  <a:pt x="74" y="31"/>
                  <a:pt x="74" y="31"/>
                </a:cubicBezTo>
                <a:cubicBezTo>
                  <a:pt x="80" y="28"/>
                  <a:pt x="84" y="23"/>
                  <a:pt x="84" y="16"/>
                </a:cubicBezTo>
                <a:cubicBezTo>
                  <a:pt x="84" y="7"/>
                  <a:pt x="77" y="0"/>
                  <a:pt x="68" y="0"/>
                </a:cubicBezTo>
                <a:cubicBezTo>
                  <a:pt x="66" y="0"/>
                  <a:pt x="64" y="0"/>
                  <a:pt x="62" y="1"/>
                </a:cubicBezTo>
                <a:cubicBezTo>
                  <a:pt x="61" y="1"/>
                  <a:pt x="61" y="1"/>
                  <a:pt x="61" y="1"/>
                </a:cubicBezTo>
                <a:cubicBezTo>
                  <a:pt x="25" y="15"/>
                  <a:pt x="0" y="50"/>
                  <a:pt x="0" y="91"/>
                </a:cubicBezTo>
                <a:lnTo>
                  <a:pt x="0" y="163"/>
                </a:lnTo>
                <a:close/>
                <a:moveTo>
                  <a:pt x="104" y="163"/>
                </a:moveTo>
                <a:cubicBezTo>
                  <a:pt x="104" y="172"/>
                  <a:pt x="111" y="179"/>
                  <a:pt x="120" y="179"/>
                </a:cubicBezTo>
                <a:cubicBezTo>
                  <a:pt x="172" y="179"/>
                  <a:pt x="172" y="179"/>
                  <a:pt x="172" y="179"/>
                </a:cubicBezTo>
                <a:cubicBezTo>
                  <a:pt x="181" y="179"/>
                  <a:pt x="188" y="172"/>
                  <a:pt x="188" y="163"/>
                </a:cubicBezTo>
                <a:cubicBezTo>
                  <a:pt x="188" y="99"/>
                  <a:pt x="188" y="99"/>
                  <a:pt x="188" y="99"/>
                </a:cubicBezTo>
                <a:cubicBezTo>
                  <a:pt x="188" y="90"/>
                  <a:pt x="181" y="83"/>
                  <a:pt x="172" y="83"/>
                </a:cubicBezTo>
                <a:cubicBezTo>
                  <a:pt x="146" y="83"/>
                  <a:pt x="146" y="83"/>
                  <a:pt x="146" y="83"/>
                </a:cubicBezTo>
                <a:cubicBezTo>
                  <a:pt x="142" y="83"/>
                  <a:pt x="138" y="79"/>
                  <a:pt x="138" y="75"/>
                </a:cubicBezTo>
                <a:cubicBezTo>
                  <a:pt x="138" y="74"/>
                  <a:pt x="139" y="73"/>
                  <a:pt x="139" y="73"/>
                </a:cubicBezTo>
                <a:cubicBezTo>
                  <a:pt x="145" y="53"/>
                  <a:pt x="159" y="38"/>
                  <a:pt x="178" y="31"/>
                </a:cubicBezTo>
                <a:cubicBezTo>
                  <a:pt x="178" y="31"/>
                  <a:pt x="178" y="31"/>
                  <a:pt x="178" y="31"/>
                </a:cubicBezTo>
                <a:cubicBezTo>
                  <a:pt x="184" y="28"/>
                  <a:pt x="188" y="23"/>
                  <a:pt x="188" y="16"/>
                </a:cubicBezTo>
                <a:cubicBezTo>
                  <a:pt x="188" y="7"/>
                  <a:pt x="181" y="0"/>
                  <a:pt x="172" y="0"/>
                </a:cubicBezTo>
                <a:cubicBezTo>
                  <a:pt x="170" y="0"/>
                  <a:pt x="168" y="0"/>
                  <a:pt x="166" y="1"/>
                </a:cubicBezTo>
                <a:cubicBezTo>
                  <a:pt x="165" y="1"/>
                  <a:pt x="165" y="1"/>
                  <a:pt x="165" y="1"/>
                </a:cubicBezTo>
                <a:cubicBezTo>
                  <a:pt x="129" y="15"/>
                  <a:pt x="104" y="50"/>
                  <a:pt x="104" y="91"/>
                </a:cubicBezTo>
                <a:lnTo>
                  <a:pt x="104" y="16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NZ" sz="16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8" name="Freeform 84">
            <a:extLst>
              <a:ext uri="{FF2B5EF4-FFF2-40B4-BE49-F238E27FC236}">
                <a16:creationId xmlns:a16="http://schemas.microsoft.com/office/drawing/2014/main" id="{5BCEC0E4-9876-F5D6-FEA3-95C663EAE341}"/>
              </a:ext>
            </a:extLst>
          </p:cNvPr>
          <p:cNvSpPr>
            <a:spLocks noEditPoints="1"/>
          </p:cNvSpPr>
          <p:nvPr/>
        </p:nvSpPr>
        <p:spPr bwMode="auto">
          <a:xfrm rot="10800000">
            <a:off x="10543595" y="5024640"/>
            <a:ext cx="920342" cy="878510"/>
          </a:xfrm>
          <a:custGeom>
            <a:avLst/>
            <a:gdLst>
              <a:gd name="T0" fmla="*/ 0 w 188"/>
              <a:gd name="T1" fmla="*/ 163 h 179"/>
              <a:gd name="T2" fmla="*/ 16 w 188"/>
              <a:gd name="T3" fmla="*/ 179 h 179"/>
              <a:gd name="T4" fmla="*/ 68 w 188"/>
              <a:gd name="T5" fmla="*/ 179 h 179"/>
              <a:gd name="T6" fmla="*/ 84 w 188"/>
              <a:gd name="T7" fmla="*/ 163 h 179"/>
              <a:gd name="T8" fmla="*/ 84 w 188"/>
              <a:gd name="T9" fmla="*/ 99 h 179"/>
              <a:gd name="T10" fmla="*/ 68 w 188"/>
              <a:gd name="T11" fmla="*/ 83 h 179"/>
              <a:gd name="T12" fmla="*/ 42 w 188"/>
              <a:gd name="T13" fmla="*/ 83 h 179"/>
              <a:gd name="T14" fmla="*/ 34 w 188"/>
              <a:gd name="T15" fmla="*/ 75 h 179"/>
              <a:gd name="T16" fmla="*/ 35 w 188"/>
              <a:gd name="T17" fmla="*/ 73 h 179"/>
              <a:gd name="T18" fmla="*/ 74 w 188"/>
              <a:gd name="T19" fmla="*/ 31 h 179"/>
              <a:gd name="T20" fmla="*/ 74 w 188"/>
              <a:gd name="T21" fmla="*/ 31 h 179"/>
              <a:gd name="T22" fmla="*/ 84 w 188"/>
              <a:gd name="T23" fmla="*/ 16 h 179"/>
              <a:gd name="T24" fmla="*/ 68 w 188"/>
              <a:gd name="T25" fmla="*/ 0 h 179"/>
              <a:gd name="T26" fmla="*/ 62 w 188"/>
              <a:gd name="T27" fmla="*/ 1 h 179"/>
              <a:gd name="T28" fmla="*/ 61 w 188"/>
              <a:gd name="T29" fmla="*/ 1 h 179"/>
              <a:gd name="T30" fmla="*/ 0 w 188"/>
              <a:gd name="T31" fmla="*/ 91 h 179"/>
              <a:gd name="T32" fmla="*/ 0 w 188"/>
              <a:gd name="T33" fmla="*/ 163 h 179"/>
              <a:gd name="T34" fmla="*/ 104 w 188"/>
              <a:gd name="T35" fmla="*/ 163 h 179"/>
              <a:gd name="T36" fmla="*/ 120 w 188"/>
              <a:gd name="T37" fmla="*/ 179 h 179"/>
              <a:gd name="T38" fmla="*/ 172 w 188"/>
              <a:gd name="T39" fmla="*/ 179 h 179"/>
              <a:gd name="T40" fmla="*/ 188 w 188"/>
              <a:gd name="T41" fmla="*/ 163 h 179"/>
              <a:gd name="T42" fmla="*/ 188 w 188"/>
              <a:gd name="T43" fmla="*/ 99 h 179"/>
              <a:gd name="T44" fmla="*/ 172 w 188"/>
              <a:gd name="T45" fmla="*/ 83 h 179"/>
              <a:gd name="T46" fmla="*/ 146 w 188"/>
              <a:gd name="T47" fmla="*/ 83 h 179"/>
              <a:gd name="T48" fmla="*/ 138 w 188"/>
              <a:gd name="T49" fmla="*/ 75 h 179"/>
              <a:gd name="T50" fmla="*/ 139 w 188"/>
              <a:gd name="T51" fmla="*/ 73 h 179"/>
              <a:gd name="T52" fmla="*/ 178 w 188"/>
              <a:gd name="T53" fmla="*/ 31 h 179"/>
              <a:gd name="T54" fmla="*/ 178 w 188"/>
              <a:gd name="T55" fmla="*/ 31 h 179"/>
              <a:gd name="T56" fmla="*/ 188 w 188"/>
              <a:gd name="T57" fmla="*/ 16 h 179"/>
              <a:gd name="T58" fmla="*/ 172 w 188"/>
              <a:gd name="T59" fmla="*/ 0 h 179"/>
              <a:gd name="T60" fmla="*/ 166 w 188"/>
              <a:gd name="T61" fmla="*/ 1 h 179"/>
              <a:gd name="T62" fmla="*/ 165 w 188"/>
              <a:gd name="T63" fmla="*/ 1 h 179"/>
              <a:gd name="T64" fmla="*/ 104 w 188"/>
              <a:gd name="T65" fmla="*/ 91 h 179"/>
              <a:gd name="T66" fmla="*/ 104 w 188"/>
              <a:gd name="T67" fmla="*/ 163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8" h="179">
                <a:moveTo>
                  <a:pt x="0" y="163"/>
                </a:moveTo>
                <a:cubicBezTo>
                  <a:pt x="0" y="172"/>
                  <a:pt x="7" y="179"/>
                  <a:pt x="16" y="179"/>
                </a:cubicBezTo>
                <a:cubicBezTo>
                  <a:pt x="68" y="179"/>
                  <a:pt x="68" y="179"/>
                  <a:pt x="68" y="179"/>
                </a:cubicBezTo>
                <a:cubicBezTo>
                  <a:pt x="77" y="179"/>
                  <a:pt x="84" y="172"/>
                  <a:pt x="84" y="163"/>
                </a:cubicBezTo>
                <a:cubicBezTo>
                  <a:pt x="84" y="99"/>
                  <a:pt x="84" y="99"/>
                  <a:pt x="84" y="99"/>
                </a:cubicBezTo>
                <a:cubicBezTo>
                  <a:pt x="84" y="90"/>
                  <a:pt x="77" y="83"/>
                  <a:pt x="68" y="83"/>
                </a:cubicBezTo>
                <a:cubicBezTo>
                  <a:pt x="42" y="83"/>
                  <a:pt x="42" y="83"/>
                  <a:pt x="42" y="83"/>
                </a:cubicBezTo>
                <a:cubicBezTo>
                  <a:pt x="38" y="83"/>
                  <a:pt x="34" y="79"/>
                  <a:pt x="34" y="75"/>
                </a:cubicBezTo>
                <a:cubicBezTo>
                  <a:pt x="34" y="74"/>
                  <a:pt x="35" y="73"/>
                  <a:pt x="35" y="73"/>
                </a:cubicBezTo>
                <a:cubicBezTo>
                  <a:pt x="41" y="53"/>
                  <a:pt x="55" y="38"/>
                  <a:pt x="74" y="31"/>
                </a:cubicBezTo>
                <a:cubicBezTo>
                  <a:pt x="74" y="31"/>
                  <a:pt x="74" y="31"/>
                  <a:pt x="74" y="31"/>
                </a:cubicBezTo>
                <a:cubicBezTo>
                  <a:pt x="80" y="28"/>
                  <a:pt x="84" y="23"/>
                  <a:pt x="84" y="16"/>
                </a:cubicBezTo>
                <a:cubicBezTo>
                  <a:pt x="84" y="7"/>
                  <a:pt x="77" y="0"/>
                  <a:pt x="68" y="0"/>
                </a:cubicBezTo>
                <a:cubicBezTo>
                  <a:pt x="66" y="0"/>
                  <a:pt x="64" y="0"/>
                  <a:pt x="62" y="1"/>
                </a:cubicBezTo>
                <a:cubicBezTo>
                  <a:pt x="61" y="1"/>
                  <a:pt x="61" y="1"/>
                  <a:pt x="61" y="1"/>
                </a:cubicBezTo>
                <a:cubicBezTo>
                  <a:pt x="25" y="15"/>
                  <a:pt x="0" y="50"/>
                  <a:pt x="0" y="91"/>
                </a:cubicBezTo>
                <a:lnTo>
                  <a:pt x="0" y="163"/>
                </a:lnTo>
                <a:close/>
                <a:moveTo>
                  <a:pt x="104" y="163"/>
                </a:moveTo>
                <a:cubicBezTo>
                  <a:pt x="104" y="172"/>
                  <a:pt x="111" y="179"/>
                  <a:pt x="120" y="179"/>
                </a:cubicBezTo>
                <a:cubicBezTo>
                  <a:pt x="172" y="179"/>
                  <a:pt x="172" y="179"/>
                  <a:pt x="172" y="179"/>
                </a:cubicBezTo>
                <a:cubicBezTo>
                  <a:pt x="181" y="179"/>
                  <a:pt x="188" y="172"/>
                  <a:pt x="188" y="163"/>
                </a:cubicBezTo>
                <a:cubicBezTo>
                  <a:pt x="188" y="99"/>
                  <a:pt x="188" y="99"/>
                  <a:pt x="188" y="99"/>
                </a:cubicBezTo>
                <a:cubicBezTo>
                  <a:pt x="188" y="90"/>
                  <a:pt x="181" y="83"/>
                  <a:pt x="172" y="83"/>
                </a:cubicBezTo>
                <a:cubicBezTo>
                  <a:pt x="146" y="83"/>
                  <a:pt x="146" y="83"/>
                  <a:pt x="146" y="83"/>
                </a:cubicBezTo>
                <a:cubicBezTo>
                  <a:pt x="142" y="83"/>
                  <a:pt x="138" y="79"/>
                  <a:pt x="138" y="75"/>
                </a:cubicBezTo>
                <a:cubicBezTo>
                  <a:pt x="138" y="74"/>
                  <a:pt x="139" y="73"/>
                  <a:pt x="139" y="73"/>
                </a:cubicBezTo>
                <a:cubicBezTo>
                  <a:pt x="145" y="53"/>
                  <a:pt x="159" y="38"/>
                  <a:pt x="178" y="31"/>
                </a:cubicBezTo>
                <a:cubicBezTo>
                  <a:pt x="178" y="31"/>
                  <a:pt x="178" y="31"/>
                  <a:pt x="178" y="31"/>
                </a:cubicBezTo>
                <a:cubicBezTo>
                  <a:pt x="184" y="28"/>
                  <a:pt x="188" y="23"/>
                  <a:pt x="188" y="16"/>
                </a:cubicBezTo>
                <a:cubicBezTo>
                  <a:pt x="188" y="7"/>
                  <a:pt x="181" y="0"/>
                  <a:pt x="172" y="0"/>
                </a:cubicBezTo>
                <a:cubicBezTo>
                  <a:pt x="170" y="0"/>
                  <a:pt x="168" y="0"/>
                  <a:pt x="166" y="1"/>
                </a:cubicBezTo>
                <a:cubicBezTo>
                  <a:pt x="165" y="1"/>
                  <a:pt x="165" y="1"/>
                  <a:pt x="165" y="1"/>
                </a:cubicBezTo>
                <a:cubicBezTo>
                  <a:pt x="129" y="15"/>
                  <a:pt x="104" y="50"/>
                  <a:pt x="104" y="91"/>
                </a:cubicBezTo>
                <a:lnTo>
                  <a:pt x="104" y="16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NZ" sz="16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9" name="Rectangle 18">
            <a:extLst>
              <a:ext uri="{FF2B5EF4-FFF2-40B4-BE49-F238E27FC236}">
                <a16:creationId xmlns:a16="http://schemas.microsoft.com/office/drawing/2014/main" id="{9C2BCC99-0804-8AA0-0946-4B4579233D45}"/>
              </a:ext>
            </a:extLst>
          </p:cNvPr>
          <p:cNvSpPr/>
          <p:nvPr/>
        </p:nvSpPr>
        <p:spPr>
          <a:xfrm>
            <a:off x="1686536" y="1598946"/>
            <a:ext cx="9001134" cy="2748253"/>
          </a:xfrm>
          <a:prstGeom prst="rect">
            <a:avLst/>
          </a:prstGeom>
        </p:spPr>
        <p:txBody>
          <a:bodyPr wrap="square" lIns="91440" tIns="45720" rIns="91440" bIns="45720" anchor="t">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NZ" sz="4000" b="1" i="0" u="none" strike="noStrike" kern="1200" cap="none" spc="-6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My expectations for myself and for my family were high. If they got it wrong, I’d just loose it at them.</a:t>
            </a:r>
          </a:p>
        </p:txBody>
      </p:sp>
      <p:sp>
        <p:nvSpPr>
          <p:cNvPr id="21" name="Rectangle 20">
            <a:extLst>
              <a:ext uri="{FF2B5EF4-FFF2-40B4-BE49-F238E27FC236}">
                <a16:creationId xmlns:a16="http://schemas.microsoft.com/office/drawing/2014/main" id="{E61402D9-5B90-A1CB-17F7-007026DD9D75}"/>
              </a:ext>
            </a:extLst>
          </p:cNvPr>
          <p:cNvSpPr/>
          <p:nvPr/>
        </p:nvSpPr>
        <p:spPr>
          <a:xfrm>
            <a:off x="1958505" y="5305425"/>
            <a:ext cx="2191626" cy="307777"/>
          </a:xfrm>
          <a:prstGeom prst="rect">
            <a:avLst/>
          </a:prstGeom>
          <a:solidFill>
            <a:srgbClr val="39466F"/>
          </a:solidFill>
        </p:spPr>
        <p:txBody>
          <a:bodyPr wrap="none" lIns="91440" tIns="45720" rIns="91440" bIns="4572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400" b="1" i="0" u="none" strike="noStrike" kern="1200" cap="none" spc="300" normalizeH="0" baseline="0" noProof="0" dirty="0">
                <a:ln>
                  <a:noFill/>
                </a:ln>
                <a:solidFill>
                  <a:srgbClr val="FFFFFF"/>
                </a:solidFill>
                <a:effectLst/>
                <a:uLnTx/>
                <a:uFillTx/>
                <a:latin typeface="Arial" panose="020B0604020202020204" pitchFamily="34" charset="0"/>
                <a:ea typeface="+mn-lt"/>
                <a:cs typeface="Arial" panose="020B0604020202020204" pitchFamily="34" charset="0"/>
              </a:rPr>
              <a:t>CAGED MINDSET</a:t>
            </a:r>
            <a:endParaRPr kumimoji="0" lang="en-US" sz="1600" b="1" i="0" u="none" strike="noStrike" kern="1200" cap="none" spc="30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 name="Slide Number Placeholder 5">
            <a:extLst>
              <a:ext uri="{FF2B5EF4-FFF2-40B4-BE49-F238E27FC236}">
                <a16:creationId xmlns:a16="http://schemas.microsoft.com/office/drawing/2014/main" id="{D9EABC0A-8567-AA83-539E-97777FA96038}"/>
              </a:ext>
            </a:extLst>
          </p:cNvPr>
          <p:cNvSpPr txBox="1">
            <a:spLocks/>
          </p:cNvSpPr>
          <p:nvPr/>
        </p:nvSpPr>
        <p:spPr>
          <a:xfrm>
            <a:off x="11486480" y="6390000"/>
            <a:ext cx="347681" cy="195660"/>
          </a:xfrm>
          <a:prstGeom prst="rect">
            <a:avLst/>
          </a:prstGeom>
        </p:spPr>
        <p:txBody>
          <a:bodyPr vert="horz" lIns="0" tIns="0" rIns="0" bIns="0" rtlCol="0" anchor="ctr"/>
          <a:lstStyle>
            <a:defPPr>
              <a:defRPr lang="en-US"/>
            </a:defPPr>
            <a:lvl1pPr marL="0" algn="r"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4034BEE3-566C-4068-A777-C3A4762E861B}" type="slidenum">
              <a:rPr kumimoji="0" lang="en-GB" sz="1000" b="0" i="0" u="none" strike="noStrike" kern="1200" cap="none" spc="0" normalizeH="0" baseline="0" noProof="0" smtClean="0">
                <a:ln>
                  <a:noFill/>
                </a:ln>
                <a:solidFill>
                  <a:srgbClr val="333333"/>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000" b="0" i="0" u="none" strike="noStrike" kern="1200" cap="none" spc="0" normalizeH="0" baseline="0" noProof="0">
              <a:ln>
                <a:noFill/>
              </a:ln>
              <a:solidFill>
                <a:srgbClr val="333333"/>
              </a:solidFill>
              <a:effectLst/>
              <a:uLnTx/>
              <a:uFillTx/>
              <a:latin typeface="Arial"/>
              <a:ea typeface="+mn-ea"/>
              <a:cs typeface="+mn-cs"/>
            </a:endParaRPr>
          </a:p>
        </p:txBody>
      </p:sp>
      <p:sp>
        <p:nvSpPr>
          <p:cNvPr id="3" name="Rectangle 2">
            <a:extLst>
              <a:ext uri="{FF2B5EF4-FFF2-40B4-BE49-F238E27FC236}">
                <a16:creationId xmlns:a16="http://schemas.microsoft.com/office/drawing/2014/main" id="{7F052F38-D411-1397-7F7F-C5821294D4E4}"/>
              </a:ext>
            </a:extLst>
          </p:cNvPr>
          <p:cNvSpPr/>
          <p:nvPr/>
        </p:nvSpPr>
        <p:spPr bwMode="ltGray">
          <a:xfrm>
            <a:off x="0" y="0"/>
            <a:ext cx="228600" cy="219075"/>
          </a:xfrm>
          <a:prstGeom prst="rect">
            <a:avLst/>
          </a:prstGeom>
          <a:solidFill>
            <a:srgbClr val="C00000"/>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128767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3964E05-F91C-F8B4-9AF4-29E673E57477}"/>
              </a:ext>
            </a:extLst>
          </p:cNvPr>
          <p:cNvSpPr txBox="1"/>
          <p:nvPr/>
        </p:nvSpPr>
        <p:spPr>
          <a:xfrm>
            <a:off x="217873" y="258909"/>
            <a:ext cx="11756254" cy="648000"/>
          </a:xfrm>
          <a:prstGeom prst="rect">
            <a:avLst/>
          </a:prstGeom>
          <a:solidFill>
            <a:srgbClr val="A0D72F"/>
          </a:solidFill>
        </p:spPr>
        <p:txBody>
          <a:bodyPr wrap="square" lIns="90000" anchor="ctr">
            <a:noAutofit/>
          </a:bodyPr>
          <a:lstStyle/>
          <a:p>
            <a:pPr marL="0" marR="0" lvl="0" indent="0" algn="ctr" defTabSz="914400" rtl="0" eaLnBrk="1" fontAlgn="auto" latinLnBrk="0" hangingPunct="1">
              <a:lnSpc>
                <a:spcPct val="100000"/>
              </a:lnSpc>
              <a:spcBef>
                <a:spcPts val="0"/>
              </a:spcBef>
              <a:spcAft>
                <a:spcPts val="0"/>
              </a:spcAft>
              <a:buClr>
                <a:srgbClr val="4472C4"/>
              </a:buClr>
              <a:buSzTx/>
              <a:buFontTx/>
              <a:buNone/>
              <a:tabLst/>
              <a:defRPr/>
            </a:pPr>
            <a:r>
              <a:rPr kumimoji="0" lang="en-NZ" sz="1700" b="0" i="0" u="none" strike="noStrike" kern="1200" cap="none" spc="300" normalizeH="0" baseline="0" noProof="0">
                <a:ln>
                  <a:noFill/>
                </a:ln>
                <a:solidFill>
                  <a:srgbClr val="333333"/>
                </a:solidFill>
                <a:effectLst/>
                <a:uLnTx/>
                <a:uFillTx/>
                <a:latin typeface="Arial" panose="020B0604020202020204" pitchFamily="34" charset="0"/>
                <a:ea typeface="+mn-ea"/>
                <a:cs typeface="Arial" panose="020B0604020202020204" pitchFamily="34" charset="0"/>
              </a:rPr>
              <a:t>THE CAGED MINDSET: INSIDE THEIR HEADS</a:t>
            </a:r>
            <a:endParaRPr kumimoji="0" lang="en-AU" sz="1700" b="0" i="0" u="none" strike="noStrike" kern="1200" cap="none" spc="300" normalizeH="0" baseline="0" noProof="0">
              <a:ln>
                <a:noFill/>
              </a:ln>
              <a:solidFill>
                <a:srgbClr val="333333"/>
              </a:solidFill>
              <a:effectLst/>
              <a:uLnTx/>
              <a:uFillTx/>
              <a:latin typeface="Arial" panose="020B0604020202020204" pitchFamily="34" charset="0"/>
              <a:ea typeface="+mn-ea"/>
              <a:cs typeface="Arial" panose="020B0604020202020204" pitchFamily="34" charset="0"/>
            </a:endParaRPr>
          </a:p>
        </p:txBody>
      </p:sp>
      <p:sp>
        <p:nvSpPr>
          <p:cNvPr id="2" name="Rectangle 1">
            <a:extLst>
              <a:ext uri="{FF2B5EF4-FFF2-40B4-BE49-F238E27FC236}">
                <a16:creationId xmlns:a16="http://schemas.microsoft.com/office/drawing/2014/main" id="{C885827F-BA8A-018B-BC4E-64B77D142CFC}"/>
              </a:ext>
            </a:extLst>
          </p:cNvPr>
          <p:cNvSpPr/>
          <p:nvPr/>
        </p:nvSpPr>
        <p:spPr>
          <a:xfrm>
            <a:off x="7776179" y="1311881"/>
            <a:ext cx="4149008" cy="4409051"/>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46800" rIns="144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srgbClr val="333333"/>
                </a:solidFill>
                <a:effectLst/>
                <a:uLnTx/>
                <a:uFillTx/>
                <a:latin typeface="Arial"/>
                <a:ea typeface="+mn-ea"/>
                <a:cs typeface="+mn-cs"/>
              </a:rPr>
              <a:t>“I realized I needed help, but I didn’t know where to go.  I recognized that there is a present, continuing, angry part of me that is part of who I am.”</a:t>
            </a:r>
          </a:p>
          <a:p>
            <a:pPr marL="285750" marR="0" lvl="0" indent="-285750" algn="ctr" defTabSz="914400" rtl="0" eaLnBrk="1" fontAlgn="auto" latinLnBrk="0" hangingPunct="1">
              <a:lnSpc>
                <a:spcPct val="100000"/>
              </a:lnSpc>
              <a:spcBef>
                <a:spcPts val="0"/>
              </a:spcBef>
              <a:spcAft>
                <a:spcPts val="0"/>
              </a:spcAft>
              <a:buClrTx/>
              <a:buSzTx/>
              <a:buFontTx/>
              <a:buChar char="-"/>
              <a:tabLst/>
              <a:defRPr/>
            </a:pPr>
            <a:r>
              <a:rPr kumimoji="0" lang="en-US" sz="1200" b="0" i="1" u="none" strike="noStrike" kern="1200" cap="none" spc="0" normalizeH="0" baseline="0" noProof="0" dirty="0">
                <a:ln>
                  <a:noFill/>
                </a:ln>
                <a:solidFill>
                  <a:srgbClr val="333333"/>
                </a:solidFill>
                <a:effectLst/>
                <a:uLnTx/>
                <a:uFillTx/>
                <a:latin typeface="Arial"/>
                <a:ea typeface="+mn-ea"/>
                <a:cs typeface="+mn-cs"/>
              </a:rPr>
              <a:t>Caged mindset</a:t>
            </a:r>
          </a:p>
          <a:p>
            <a:pPr marL="285750" marR="0" lvl="0" indent="-285750" algn="ctr" defTabSz="914400" rtl="0" eaLnBrk="1" fontAlgn="auto" latinLnBrk="0" hangingPunct="1">
              <a:lnSpc>
                <a:spcPct val="100000"/>
              </a:lnSpc>
              <a:spcBef>
                <a:spcPts val="0"/>
              </a:spcBef>
              <a:spcAft>
                <a:spcPts val="0"/>
              </a:spcAft>
              <a:buClrTx/>
              <a:buSzTx/>
              <a:buFontTx/>
              <a:buChar char="-"/>
              <a:tabLst/>
              <a:defRPr/>
            </a:pPr>
            <a:endParaRPr kumimoji="0" lang="en-US" sz="1200" b="0" i="1" u="none" strike="noStrike" kern="1200" cap="none" spc="0" normalizeH="0" baseline="0" noProof="0" dirty="0">
              <a:ln>
                <a:noFill/>
              </a:ln>
              <a:solidFill>
                <a:srgbClr val="333333"/>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srgbClr val="333333"/>
                </a:solidFill>
                <a:effectLst/>
                <a:uLnTx/>
                <a:uFillTx/>
                <a:latin typeface="Arial"/>
                <a:ea typeface="+mn-ea"/>
                <a:cs typeface="+mn-cs"/>
              </a:rPr>
              <a:t>“I was blind to what I was causing.  I was blaming other people for what was happening.  I tried to make it all about me.”</a:t>
            </a:r>
          </a:p>
          <a:p>
            <a:pPr marL="285750" marR="0" lvl="0" indent="-285750" algn="ctr" defTabSz="914400" rtl="0" eaLnBrk="1" fontAlgn="auto" latinLnBrk="0" hangingPunct="1">
              <a:lnSpc>
                <a:spcPct val="100000"/>
              </a:lnSpc>
              <a:spcBef>
                <a:spcPts val="0"/>
              </a:spcBef>
              <a:spcAft>
                <a:spcPts val="0"/>
              </a:spcAft>
              <a:buClrTx/>
              <a:buSzTx/>
              <a:buFontTx/>
              <a:buChar char="-"/>
              <a:tabLst/>
              <a:defRPr/>
            </a:pPr>
            <a:r>
              <a:rPr kumimoji="0" lang="en-US" sz="1200" b="0" i="1" u="none" strike="noStrike" kern="1200" cap="none" spc="0" normalizeH="0" baseline="0" noProof="0" dirty="0">
                <a:ln>
                  <a:noFill/>
                </a:ln>
                <a:solidFill>
                  <a:srgbClr val="333333"/>
                </a:solidFill>
                <a:effectLst/>
                <a:uLnTx/>
                <a:uFillTx/>
                <a:latin typeface="Arial"/>
                <a:ea typeface="+mn-ea"/>
                <a:cs typeface="+mn-cs"/>
              </a:rPr>
              <a:t>Caged Mindset </a:t>
            </a:r>
          </a:p>
        </p:txBody>
      </p:sp>
      <p:sp>
        <p:nvSpPr>
          <p:cNvPr id="5" name="Content Placeholder 7">
            <a:extLst>
              <a:ext uri="{FF2B5EF4-FFF2-40B4-BE49-F238E27FC236}">
                <a16:creationId xmlns:a16="http://schemas.microsoft.com/office/drawing/2014/main" id="{72203B6F-24FE-040C-AE95-1AF10B7B0B42}"/>
              </a:ext>
            </a:extLst>
          </p:cNvPr>
          <p:cNvSpPr txBox="1">
            <a:spLocks/>
          </p:cNvSpPr>
          <p:nvPr/>
        </p:nvSpPr>
        <p:spPr>
          <a:xfrm>
            <a:off x="217873" y="1311881"/>
            <a:ext cx="7429836" cy="4211000"/>
          </a:xfrm>
          <a:prstGeom prst="rect">
            <a:avLst/>
          </a:prstGeom>
        </p:spPr>
        <p:txBody>
          <a:bodyPr lIns="91440" tIns="45720" rIns="91440" bIns="45720" anchor="t"/>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dirty="0">
                <a:ln>
                  <a:noFill/>
                </a:ln>
                <a:solidFill>
                  <a:srgbClr val="333333"/>
                </a:solidFill>
                <a:effectLst/>
                <a:uLnTx/>
                <a:uFillTx/>
                <a:latin typeface="Arial"/>
                <a:ea typeface="+mn-ea"/>
                <a:cs typeface="+mn-cs"/>
              </a:rPr>
              <a:t>It seemed that failing to live up to the standards they have set for themselves can be a strong source of shame. They seemed to resent and blame others around them for these perceived failings if they aren't living up to their own roles. Deep down, they admitted to fears of being alone and unwanted, but seemed reluctant to admit this to themselves. </a:t>
            </a:r>
          </a:p>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dirty="0">
                <a:ln>
                  <a:noFill/>
                </a:ln>
                <a:solidFill>
                  <a:srgbClr val="333333"/>
                </a:solidFill>
                <a:effectLst/>
                <a:uLnTx/>
                <a:uFillTx/>
                <a:latin typeface="Arial"/>
                <a:ea typeface="+mn-ea"/>
                <a:cs typeface="+mn-cs"/>
              </a:rPr>
              <a:t>They seemed to exhibit a preference to 'get on with it' than admit to any personal insecurities or perceived failings. In their own words, they felt “</a:t>
            </a:r>
            <a:r>
              <a:rPr kumimoji="0" lang="en-NZ" sz="1200" b="0" i="1" u="none" strike="noStrike" kern="1200" cap="none" spc="0" normalizeH="0" baseline="0" noProof="0" dirty="0">
                <a:ln>
                  <a:noFill/>
                </a:ln>
                <a:solidFill>
                  <a:srgbClr val="333333"/>
                </a:solidFill>
                <a:effectLst/>
                <a:uLnTx/>
                <a:uFillTx/>
                <a:latin typeface="Arial"/>
                <a:ea typeface="+mn-ea"/>
                <a:cs typeface="+mn-cs"/>
              </a:rPr>
              <a:t>stuck</a:t>
            </a:r>
            <a:r>
              <a:rPr kumimoji="0" lang="en-NZ" sz="1200" b="0" i="0" u="none" strike="noStrike" kern="1200" cap="none" spc="0" normalizeH="0" baseline="0" noProof="0" dirty="0">
                <a:ln>
                  <a:noFill/>
                </a:ln>
                <a:solidFill>
                  <a:srgbClr val="333333"/>
                </a:solidFill>
                <a:effectLst/>
                <a:uLnTx/>
                <a:uFillTx/>
                <a:latin typeface="Arial"/>
                <a:ea typeface="+mn-ea"/>
                <a:cs typeface="+mn-cs"/>
              </a:rPr>
              <a:t>”. Some talked about feeling “</a:t>
            </a:r>
            <a:r>
              <a:rPr kumimoji="0" lang="en-NZ" sz="1200" b="0" i="1" u="none" strike="noStrike" kern="1200" cap="none" spc="0" normalizeH="0" baseline="0" noProof="0" dirty="0">
                <a:ln>
                  <a:noFill/>
                </a:ln>
                <a:solidFill>
                  <a:srgbClr val="333333"/>
                </a:solidFill>
                <a:effectLst/>
                <a:uLnTx/>
                <a:uFillTx/>
                <a:latin typeface="Arial"/>
                <a:ea typeface="+mn-ea"/>
                <a:cs typeface="+mn-cs"/>
              </a:rPr>
              <a:t>numb</a:t>
            </a:r>
            <a:r>
              <a:rPr kumimoji="0" lang="en-NZ" sz="1200" b="0" i="0" u="none" strike="noStrike" kern="1200" cap="none" spc="0" normalizeH="0" baseline="0" noProof="0" dirty="0">
                <a:ln>
                  <a:noFill/>
                </a:ln>
                <a:solidFill>
                  <a:srgbClr val="333333"/>
                </a:solidFill>
                <a:effectLst/>
                <a:uLnTx/>
                <a:uFillTx/>
                <a:latin typeface="Arial"/>
                <a:ea typeface="+mn-ea"/>
                <a:cs typeface="+mn-cs"/>
              </a:rPr>
              <a:t>” and their soul “</a:t>
            </a:r>
            <a:r>
              <a:rPr kumimoji="0" lang="en-NZ" sz="1200" b="0" i="1" u="none" strike="noStrike" kern="1200" cap="none" spc="0" normalizeH="0" baseline="0" noProof="0" dirty="0">
                <a:ln>
                  <a:noFill/>
                </a:ln>
                <a:solidFill>
                  <a:srgbClr val="333333"/>
                </a:solidFill>
                <a:effectLst/>
                <a:uLnTx/>
                <a:uFillTx/>
                <a:latin typeface="Arial"/>
                <a:ea typeface="+mn-ea"/>
                <a:cs typeface="+mn-cs"/>
              </a:rPr>
              <a:t>empty</a:t>
            </a:r>
            <a:r>
              <a:rPr kumimoji="0" lang="en-NZ" sz="1200" b="0" i="0" u="none" strike="noStrike" kern="1200" cap="none" spc="0" normalizeH="0" baseline="0" noProof="0" dirty="0">
                <a:ln>
                  <a:noFill/>
                </a:ln>
                <a:solidFill>
                  <a:srgbClr val="333333"/>
                </a:solidFill>
                <a:effectLst/>
                <a:uLnTx/>
                <a:uFillTx/>
                <a:latin typeface="Arial"/>
                <a:ea typeface="+mn-ea"/>
                <a:cs typeface="+mn-cs"/>
              </a:rPr>
              <a:t>” - and used alcohol, work or sex to avoid emotions that made them feel uncomfortable.  </a:t>
            </a:r>
          </a:p>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dirty="0">
                <a:ln>
                  <a:noFill/>
                </a:ln>
                <a:solidFill>
                  <a:srgbClr val="333333"/>
                </a:solidFill>
                <a:effectLst/>
                <a:uLnTx/>
                <a:uFillTx/>
                <a:latin typeface="Arial"/>
                <a:ea typeface="+mn-ea"/>
                <a:cs typeface="+mn-cs"/>
              </a:rPr>
              <a:t>As the provider, they often saw themselves as selfless, sacrificing their own needs and putting others first. They often implicitly considered themselves to be the centre of their family unit. This was usually coupled with an underlying resentment that their sacrifice isn't appreciated. </a:t>
            </a:r>
          </a:p>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dirty="0">
                <a:ln>
                  <a:noFill/>
                </a:ln>
                <a:solidFill>
                  <a:srgbClr val="333333"/>
                </a:solidFill>
                <a:effectLst/>
                <a:uLnTx/>
                <a:uFillTx/>
                <a:latin typeface="Arial"/>
                <a:ea typeface="+mn-ea"/>
                <a:cs typeface="+mn-cs"/>
              </a:rPr>
              <a:t>They often become more aware of their behaviour once they have children – for many, not wanting to become their fathers looms large in their minds. The effect of their behaviour on their children was often be the catalyst for change. </a:t>
            </a:r>
          </a:p>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dirty="0">
                <a:ln>
                  <a:noFill/>
                </a:ln>
                <a:solidFill>
                  <a:srgbClr val="333333"/>
                </a:solidFill>
                <a:effectLst/>
                <a:uLnTx/>
                <a:uFillTx/>
                <a:latin typeface="Arial"/>
                <a:ea typeface="+mn-ea"/>
                <a:cs typeface="+mn-cs"/>
              </a:rPr>
              <a:t>Rather than seeing anger as something to overcome, they saw anger as something to be controlled. They saw anger as part of who they are (for better or worse), and may have come up with strategies to limit triggers in their environment. However, they did not consider themselves to be violent men.</a:t>
            </a:r>
          </a:p>
        </p:txBody>
      </p:sp>
      <p:sp>
        <p:nvSpPr>
          <p:cNvPr id="6" name="Freeform 84">
            <a:extLst>
              <a:ext uri="{FF2B5EF4-FFF2-40B4-BE49-F238E27FC236}">
                <a16:creationId xmlns:a16="http://schemas.microsoft.com/office/drawing/2014/main" id="{4451B987-3A9E-76EA-7866-C93E398F47E6}"/>
              </a:ext>
            </a:extLst>
          </p:cNvPr>
          <p:cNvSpPr>
            <a:spLocks noEditPoints="1"/>
          </p:cNvSpPr>
          <p:nvPr/>
        </p:nvSpPr>
        <p:spPr bwMode="auto">
          <a:xfrm>
            <a:off x="11328262" y="1186734"/>
            <a:ext cx="422465" cy="403263"/>
          </a:xfrm>
          <a:custGeom>
            <a:avLst/>
            <a:gdLst>
              <a:gd name="T0" fmla="*/ 0 w 188"/>
              <a:gd name="T1" fmla="*/ 163 h 179"/>
              <a:gd name="T2" fmla="*/ 16 w 188"/>
              <a:gd name="T3" fmla="*/ 179 h 179"/>
              <a:gd name="T4" fmla="*/ 68 w 188"/>
              <a:gd name="T5" fmla="*/ 179 h 179"/>
              <a:gd name="T6" fmla="*/ 84 w 188"/>
              <a:gd name="T7" fmla="*/ 163 h 179"/>
              <a:gd name="T8" fmla="*/ 84 w 188"/>
              <a:gd name="T9" fmla="*/ 99 h 179"/>
              <a:gd name="T10" fmla="*/ 68 w 188"/>
              <a:gd name="T11" fmla="*/ 83 h 179"/>
              <a:gd name="T12" fmla="*/ 42 w 188"/>
              <a:gd name="T13" fmla="*/ 83 h 179"/>
              <a:gd name="T14" fmla="*/ 34 w 188"/>
              <a:gd name="T15" fmla="*/ 75 h 179"/>
              <a:gd name="T16" fmla="*/ 35 w 188"/>
              <a:gd name="T17" fmla="*/ 73 h 179"/>
              <a:gd name="T18" fmla="*/ 74 w 188"/>
              <a:gd name="T19" fmla="*/ 31 h 179"/>
              <a:gd name="T20" fmla="*/ 74 w 188"/>
              <a:gd name="T21" fmla="*/ 31 h 179"/>
              <a:gd name="T22" fmla="*/ 84 w 188"/>
              <a:gd name="T23" fmla="*/ 16 h 179"/>
              <a:gd name="T24" fmla="*/ 68 w 188"/>
              <a:gd name="T25" fmla="*/ 0 h 179"/>
              <a:gd name="T26" fmla="*/ 62 w 188"/>
              <a:gd name="T27" fmla="*/ 1 h 179"/>
              <a:gd name="T28" fmla="*/ 61 w 188"/>
              <a:gd name="T29" fmla="*/ 1 h 179"/>
              <a:gd name="T30" fmla="*/ 0 w 188"/>
              <a:gd name="T31" fmla="*/ 91 h 179"/>
              <a:gd name="T32" fmla="*/ 0 w 188"/>
              <a:gd name="T33" fmla="*/ 163 h 179"/>
              <a:gd name="T34" fmla="*/ 104 w 188"/>
              <a:gd name="T35" fmla="*/ 163 h 179"/>
              <a:gd name="T36" fmla="*/ 120 w 188"/>
              <a:gd name="T37" fmla="*/ 179 h 179"/>
              <a:gd name="T38" fmla="*/ 172 w 188"/>
              <a:gd name="T39" fmla="*/ 179 h 179"/>
              <a:gd name="T40" fmla="*/ 188 w 188"/>
              <a:gd name="T41" fmla="*/ 163 h 179"/>
              <a:gd name="T42" fmla="*/ 188 w 188"/>
              <a:gd name="T43" fmla="*/ 99 h 179"/>
              <a:gd name="T44" fmla="*/ 172 w 188"/>
              <a:gd name="T45" fmla="*/ 83 h 179"/>
              <a:gd name="T46" fmla="*/ 146 w 188"/>
              <a:gd name="T47" fmla="*/ 83 h 179"/>
              <a:gd name="T48" fmla="*/ 138 w 188"/>
              <a:gd name="T49" fmla="*/ 75 h 179"/>
              <a:gd name="T50" fmla="*/ 139 w 188"/>
              <a:gd name="T51" fmla="*/ 73 h 179"/>
              <a:gd name="T52" fmla="*/ 178 w 188"/>
              <a:gd name="T53" fmla="*/ 31 h 179"/>
              <a:gd name="T54" fmla="*/ 178 w 188"/>
              <a:gd name="T55" fmla="*/ 31 h 179"/>
              <a:gd name="T56" fmla="*/ 188 w 188"/>
              <a:gd name="T57" fmla="*/ 16 h 179"/>
              <a:gd name="T58" fmla="*/ 172 w 188"/>
              <a:gd name="T59" fmla="*/ 0 h 179"/>
              <a:gd name="T60" fmla="*/ 166 w 188"/>
              <a:gd name="T61" fmla="*/ 1 h 179"/>
              <a:gd name="T62" fmla="*/ 165 w 188"/>
              <a:gd name="T63" fmla="*/ 1 h 179"/>
              <a:gd name="T64" fmla="*/ 104 w 188"/>
              <a:gd name="T65" fmla="*/ 91 h 179"/>
              <a:gd name="T66" fmla="*/ 104 w 188"/>
              <a:gd name="T67" fmla="*/ 163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8" h="179">
                <a:moveTo>
                  <a:pt x="0" y="163"/>
                </a:moveTo>
                <a:cubicBezTo>
                  <a:pt x="0" y="172"/>
                  <a:pt x="7" y="179"/>
                  <a:pt x="16" y="179"/>
                </a:cubicBezTo>
                <a:cubicBezTo>
                  <a:pt x="68" y="179"/>
                  <a:pt x="68" y="179"/>
                  <a:pt x="68" y="179"/>
                </a:cubicBezTo>
                <a:cubicBezTo>
                  <a:pt x="77" y="179"/>
                  <a:pt x="84" y="172"/>
                  <a:pt x="84" y="163"/>
                </a:cubicBezTo>
                <a:cubicBezTo>
                  <a:pt x="84" y="99"/>
                  <a:pt x="84" y="99"/>
                  <a:pt x="84" y="99"/>
                </a:cubicBezTo>
                <a:cubicBezTo>
                  <a:pt x="84" y="90"/>
                  <a:pt x="77" y="83"/>
                  <a:pt x="68" y="83"/>
                </a:cubicBezTo>
                <a:cubicBezTo>
                  <a:pt x="42" y="83"/>
                  <a:pt x="42" y="83"/>
                  <a:pt x="42" y="83"/>
                </a:cubicBezTo>
                <a:cubicBezTo>
                  <a:pt x="38" y="83"/>
                  <a:pt x="34" y="79"/>
                  <a:pt x="34" y="75"/>
                </a:cubicBezTo>
                <a:cubicBezTo>
                  <a:pt x="34" y="74"/>
                  <a:pt x="35" y="73"/>
                  <a:pt x="35" y="73"/>
                </a:cubicBezTo>
                <a:cubicBezTo>
                  <a:pt x="41" y="53"/>
                  <a:pt x="55" y="38"/>
                  <a:pt x="74" y="31"/>
                </a:cubicBezTo>
                <a:cubicBezTo>
                  <a:pt x="74" y="31"/>
                  <a:pt x="74" y="31"/>
                  <a:pt x="74" y="31"/>
                </a:cubicBezTo>
                <a:cubicBezTo>
                  <a:pt x="80" y="28"/>
                  <a:pt x="84" y="23"/>
                  <a:pt x="84" y="16"/>
                </a:cubicBezTo>
                <a:cubicBezTo>
                  <a:pt x="84" y="7"/>
                  <a:pt x="77" y="0"/>
                  <a:pt x="68" y="0"/>
                </a:cubicBezTo>
                <a:cubicBezTo>
                  <a:pt x="66" y="0"/>
                  <a:pt x="64" y="0"/>
                  <a:pt x="62" y="1"/>
                </a:cubicBezTo>
                <a:cubicBezTo>
                  <a:pt x="61" y="1"/>
                  <a:pt x="61" y="1"/>
                  <a:pt x="61" y="1"/>
                </a:cubicBezTo>
                <a:cubicBezTo>
                  <a:pt x="25" y="15"/>
                  <a:pt x="0" y="50"/>
                  <a:pt x="0" y="91"/>
                </a:cubicBezTo>
                <a:lnTo>
                  <a:pt x="0" y="163"/>
                </a:lnTo>
                <a:close/>
                <a:moveTo>
                  <a:pt x="104" y="163"/>
                </a:moveTo>
                <a:cubicBezTo>
                  <a:pt x="104" y="172"/>
                  <a:pt x="111" y="179"/>
                  <a:pt x="120" y="179"/>
                </a:cubicBezTo>
                <a:cubicBezTo>
                  <a:pt x="172" y="179"/>
                  <a:pt x="172" y="179"/>
                  <a:pt x="172" y="179"/>
                </a:cubicBezTo>
                <a:cubicBezTo>
                  <a:pt x="181" y="179"/>
                  <a:pt x="188" y="172"/>
                  <a:pt x="188" y="163"/>
                </a:cubicBezTo>
                <a:cubicBezTo>
                  <a:pt x="188" y="99"/>
                  <a:pt x="188" y="99"/>
                  <a:pt x="188" y="99"/>
                </a:cubicBezTo>
                <a:cubicBezTo>
                  <a:pt x="188" y="90"/>
                  <a:pt x="181" y="83"/>
                  <a:pt x="172" y="83"/>
                </a:cubicBezTo>
                <a:cubicBezTo>
                  <a:pt x="146" y="83"/>
                  <a:pt x="146" y="83"/>
                  <a:pt x="146" y="83"/>
                </a:cubicBezTo>
                <a:cubicBezTo>
                  <a:pt x="142" y="83"/>
                  <a:pt x="138" y="79"/>
                  <a:pt x="138" y="75"/>
                </a:cubicBezTo>
                <a:cubicBezTo>
                  <a:pt x="138" y="74"/>
                  <a:pt x="139" y="73"/>
                  <a:pt x="139" y="73"/>
                </a:cubicBezTo>
                <a:cubicBezTo>
                  <a:pt x="145" y="53"/>
                  <a:pt x="159" y="38"/>
                  <a:pt x="178" y="31"/>
                </a:cubicBezTo>
                <a:cubicBezTo>
                  <a:pt x="178" y="31"/>
                  <a:pt x="178" y="31"/>
                  <a:pt x="178" y="31"/>
                </a:cubicBezTo>
                <a:cubicBezTo>
                  <a:pt x="184" y="28"/>
                  <a:pt x="188" y="23"/>
                  <a:pt x="188" y="16"/>
                </a:cubicBezTo>
                <a:cubicBezTo>
                  <a:pt x="188" y="7"/>
                  <a:pt x="181" y="0"/>
                  <a:pt x="172" y="0"/>
                </a:cubicBezTo>
                <a:cubicBezTo>
                  <a:pt x="170" y="0"/>
                  <a:pt x="168" y="0"/>
                  <a:pt x="166" y="1"/>
                </a:cubicBezTo>
                <a:cubicBezTo>
                  <a:pt x="165" y="1"/>
                  <a:pt x="165" y="1"/>
                  <a:pt x="165" y="1"/>
                </a:cubicBezTo>
                <a:cubicBezTo>
                  <a:pt x="129" y="15"/>
                  <a:pt x="104" y="50"/>
                  <a:pt x="104" y="91"/>
                </a:cubicBezTo>
                <a:lnTo>
                  <a:pt x="104" y="163"/>
                </a:lnTo>
                <a:close/>
              </a:path>
            </a:pathLst>
          </a:custGeom>
          <a:solidFill>
            <a:srgbClr val="A0D72F"/>
          </a:solidFill>
          <a:ln>
            <a:noFill/>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srgbClr val="000000"/>
              </a:solidFill>
              <a:effectLst/>
              <a:uLnTx/>
              <a:uFillTx/>
              <a:latin typeface="Arial"/>
              <a:ea typeface="+mn-ea"/>
              <a:cs typeface="+mn-cs"/>
            </a:endParaRPr>
          </a:p>
        </p:txBody>
      </p:sp>
      <p:sp>
        <p:nvSpPr>
          <p:cNvPr id="4" name="Rectangle 3">
            <a:extLst>
              <a:ext uri="{FF2B5EF4-FFF2-40B4-BE49-F238E27FC236}">
                <a16:creationId xmlns:a16="http://schemas.microsoft.com/office/drawing/2014/main" id="{6252C2CC-10D9-D5D9-9DDD-85DA162E956B}"/>
              </a:ext>
            </a:extLst>
          </p:cNvPr>
          <p:cNvSpPr/>
          <p:nvPr/>
        </p:nvSpPr>
        <p:spPr bwMode="ltGray">
          <a:xfrm>
            <a:off x="0" y="0"/>
            <a:ext cx="228600" cy="219075"/>
          </a:xfrm>
          <a:prstGeom prst="rect">
            <a:avLst/>
          </a:prstGeom>
          <a:solidFill>
            <a:srgbClr val="C00000"/>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1263644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920C8BA5-5A96-6DD3-5FC7-61B064E44980}"/>
              </a:ext>
            </a:extLst>
          </p:cNvPr>
          <p:cNvSpPr/>
          <p:nvPr/>
        </p:nvSpPr>
        <p:spPr>
          <a:xfrm>
            <a:off x="-558" y="0"/>
            <a:ext cx="12192558" cy="689858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20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cxnSp>
        <p:nvCxnSpPr>
          <p:cNvPr id="12" name="Straight Connector 11">
            <a:extLst>
              <a:ext uri="{FF2B5EF4-FFF2-40B4-BE49-F238E27FC236}">
                <a16:creationId xmlns:a16="http://schemas.microsoft.com/office/drawing/2014/main" id="{059144D8-532E-0B61-D2E2-F31D8907F24E}"/>
              </a:ext>
            </a:extLst>
          </p:cNvPr>
          <p:cNvCxnSpPr>
            <a:cxnSpLocks/>
          </p:cNvCxnSpPr>
          <p:nvPr/>
        </p:nvCxnSpPr>
        <p:spPr>
          <a:xfrm>
            <a:off x="10851487" y="0"/>
            <a:ext cx="49677" cy="4538705"/>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D5CB1527-CDB8-A0F2-C124-C40E0A1C626E}"/>
              </a:ext>
            </a:extLst>
          </p:cNvPr>
          <p:cNvCxnSpPr>
            <a:cxnSpLocks/>
          </p:cNvCxnSpPr>
          <p:nvPr/>
        </p:nvCxnSpPr>
        <p:spPr>
          <a:xfrm>
            <a:off x="1349313" y="1809750"/>
            <a:ext cx="0" cy="504825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B761FC00-09EC-65B7-D6D9-54FBFA006ED0}"/>
              </a:ext>
            </a:extLst>
          </p:cNvPr>
          <p:cNvCxnSpPr>
            <a:cxnSpLocks/>
          </p:cNvCxnSpPr>
          <p:nvPr/>
        </p:nvCxnSpPr>
        <p:spPr>
          <a:xfrm flipH="1">
            <a:off x="1672393" y="1202597"/>
            <a:ext cx="10519608"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12A03D04-49A5-D8B4-E90B-557892E4BF89}"/>
              </a:ext>
            </a:extLst>
          </p:cNvPr>
          <p:cNvCxnSpPr>
            <a:cxnSpLocks/>
          </p:cNvCxnSpPr>
          <p:nvPr/>
        </p:nvCxnSpPr>
        <p:spPr>
          <a:xfrm flipH="1">
            <a:off x="0" y="5471167"/>
            <a:ext cx="1028504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Text Placeholder 2">
            <a:extLst>
              <a:ext uri="{FF2B5EF4-FFF2-40B4-BE49-F238E27FC236}">
                <a16:creationId xmlns:a16="http://schemas.microsoft.com/office/drawing/2014/main" id="{CCD6BEE8-AEBB-6030-978C-4DC078EC3C88}"/>
              </a:ext>
            </a:extLst>
          </p:cNvPr>
          <p:cNvSpPr txBox="1">
            <a:spLocks/>
          </p:cNvSpPr>
          <p:nvPr/>
        </p:nvSpPr>
        <p:spPr>
          <a:xfrm>
            <a:off x="4876800" y="5305425"/>
            <a:ext cx="7315200" cy="914400"/>
          </a:xfrm>
          <a:prstGeom prst="rect">
            <a:avLst/>
          </a:prstGeom>
        </p:spPr>
        <p:txBody>
          <a:bodyPr vert="horz" lIns="0" tIns="0" rIns="0" bIns="0" rtlCol="0">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r>
              <a:rPr kumimoji="0" lang="en-NZ" sz="1400" b="0" i="0" u="none" strike="noStrike" kern="1200" cap="none" spc="0" normalizeH="0" baseline="0" noProof="0">
                <a:ln>
                  <a:noFill/>
                </a:ln>
                <a:solidFill>
                  <a:srgbClr val="333333"/>
                </a:solidFill>
                <a:effectLst/>
                <a:uLnTx/>
                <a:uFillTx/>
                <a:latin typeface="Arial" panose="020B0604020202020204" pitchFamily="34" charset="0"/>
                <a:ea typeface="+mn-ea"/>
                <a:cs typeface="Arial" panose="020B0604020202020204" pitchFamily="34" charset="0"/>
              </a:rPr>
              <a:t> </a:t>
            </a:r>
          </a:p>
        </p:txBody>
      </p:sp>
      <p:sp>
        <p:nvSpPr>
          <p:cNvPr id="17" name="Freeform 84">
            <a:extLst>
              <a:ext uri="{FF2B5EF4-FFF2-40B4-BE49-F238E27FC236}">
                <a16:creationId xmlns:a16="http://schemas.microsoft.com/office/drawing/2014/main" id="{D66D015D-F8C4-4EA1-424A-BC6907F5D935}"/>
              </a:ext>
            </a:extLst>
          </p:cNvPr>
          <p:cNvSpPr>
            <a:spLocks noEditPoints="1"/>
          </p:cNvSpPr>
          <p:nvPr/>
        </p:nvSpPr>
        <p:spPr bwMode="auto">
          <a:xfrm>
            <a:off x="592789" y="752958"/>
            <a:ext cx="920342" cy="878510"/>
          </a:xfrm>
          <a:custGeom>
            <a:avLst/>
            <a:gdLst>
              <a:gd name="T0" fmla="*/ 0 w 188"/>
              <a:gd name="T1" fmla="*/ 163 h 179"/>
              <a:gd name="T2" fmla="*/ 16 w 188"/>
              <a:gd name="T3" fmla="*/ 179 h 179"/>
              <a:gd name="T4" fmla="*/ 68 w 188"/>
              <a:gd name="T5" fmla="*/ 179 h 179"/>
              <a:gd name="T6" fmla="*/ 84 w 188"/>
              <a:gd name="T7" fmla="*/ 163 h 179"/>
              <a:gd name="T8" fmla="*/ 84 w 188"/>
              <a:gd name="T9" fmla="*/ 99 h 179"/>
              <a:gd name="T10" fmla="*/ 68 w 188"/>
              <a:gd name="T11" fmla="*/ 83 h 179"/>
              <a:gd name="T12" fmla="*/ 42 w 188"/>
              <a:gd name="T13" fmla="*/ 83 h 179"/>
              <a:gd name="T14" fmla="*/ 34 w 188"/>
              <a:gd name="T15" fmla="*/ 75 h 179"/>
              <a:gd name="T16" fmla="*/ 35 w 188"/>
              <a:gd name="T17" fmla="*/ 73 h 179"/>
              <a:gd name="T18" fmla="*/ 74 w 188"/>
              <a:gd name="T19" fmla="*/ 31 h 179"/>
              <a:gd name="T20" fmla="*/ 74 w 188"/>
              <a:gd name="T21" fmla="*/ 31 h 179"/>
              <a:gd name="T22" fmla="*/ 84 w 188"/>
              <a:gd name="T23" fmla="*/ 16 h 179"/>
              <a:gd name="T24" fmla="*/ 68 w 188"/>
              <a:gd name="T25" fmla="*/ 0 h 179"/>
              <a:gd name="T26" fmla="*/ 62 w 188"/>
              <a:gd name="T27" fmla="*/ 1 h 179"/>
              <a:gd name="T28" fmla="*/ 61 w 188"/>
              <a:gd name="T29" fmla="*/ 1 h 179"/>
              <a:gd name="T30" fmla="*/ 0 w 188"/>
              <a:gd name="T31" fmla="*/ 91 h 179"/>
              <a:gd name="T32" fmla="*/ 0 w 188"/>
              <a:gd name="T33" fmla="*/ 163 h 179"/>
              <a:gd name="T34" fmla="*/ 104 w 188"/>
              <a:gd name="T35" fmla="*/ 163 h 179"/>
              <a:gd name="T36" fmla="*/ 120 w 188"/>
              <a:gd name="T37" fmla="*/ 179 h 179"/>
              <a:gd name="T38" fmla="*/ 172 w 188"/>
              <a:gd name="T39" fmla="*/ 179 h 179"/>
              <a:gd name="T40" fmla="*/ 188 w 188"/>
              <a:gd name="T41" fmla="*/ 163 h 179"/>
              <a:gd name="T42" fmla="*/ 188 w 188"/>
              <a:gd name="T43" fmla="*/ 99 h 179"/>
              <a:gd name="T44" fmla="*/ 172 w 188"/>
              <a:gd name="T45" fmla="*/ 83 h 179"/>
              <a:gd name="T46" fmla="*/ 146 w 188"/>
              <a:gd name="T47" fmla="*/ 83 h 179"/>
              <a:gd name="T48" fmla="*/ 138 w 188"/>
              <a:gd name="T49" fmla="*/ 75 h 179"/>
              <a:gd name="T50" fmla="*/ 139 w 188"/>
              <a:gd name="T51" fmla="*/ 73 h 179"/>
              <a:gd name="T52" fmla="*/ 178 w 188"/>
              <a:gd name="T53" fmla="*/ 31 h 179"/>
              <a:gd name="T54" fmla="*/ 178 w 188"/>
              <a:gd name="T55" fmla="*/ 31 h 179"/>
              <a:gd name="T56" fmla="*/ 188 w 188"/>
              <a:gd name="T57" fmla="*/ 16 h 179"/>
              <a:gd name="T58" fmla="*/ 172 w 188"/>
              <a:gd name="T59" fmla="*/ 0 h 179"/>
              <a:gd name="T60" fmla="*/ 166 w 188"/>
              <a:gd name="T61" fmla="*/ 1 h 179"/>
              <a:gd name="T62" fmla="*/ 165 w 188"/>
              <a:gd name="T63" fmla="*/ 1 h 179"/>
              <a:gd name="T64" fmla="*/ 104 w 188"/>
              <a:gd name="T65" fmla="*/ 91 h 179"/>
              <a:gd name="T66" fmla="*/ 104 w 188"/>
              <a:gd name="T67" fmla="*/ 163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8" h="179">
                <a:moveTo>
                  <a:pt x="0" y="163"/>
                </a:moveTo>
                <a:cubicBezTo>
                  <a:pt x="0" y="172"/>
                  <a:pt x="7" y="179"/>
                  <a:pt x="16" y="179"/>
                </a:cubicBezTo>
                <a:cubicBezTo>
                  <a:pt x="68" y="179"/>
                  <a:pt x="68" y="179"/>
                  <a:pt x="68" y="179"/>
                </a:cubicBezTo>
                <a:cubicBezTo>
                  <a:pt x="77" y="179"/>
                  <a:pt x="84" y="172"/>
                  <a:pt x="84" y="163"/>
                </a:cubicBezTo>
                <a:cubicBezTo>
                  <a:pt x="84" y="99"/>
                  <a:pt x="84" y="99"/>
                  <a:pt x="84" y="99"/>
                </a:cubicBezTo>
                <a:cubicBezTo>
                  <a:pt x="84" y="90"/>
                  <a:pt x="77" y="83"/>
                  <a:pt x="68" y="83"/>
                </a:cubicBezTo>
                <a:cubicBezTo>
                  <a:pt x="42" y="83"/>
                  <a:pt x="42" y="83"/>
                  <a:pt x="42" y="83"/>
                </a:cubicBezTo>
                <a:cubicBezTo>
                  <a:pt x="38" y="83"/>
                  <a:pt x="34" y="79"/>
                  <a:pt x="34" y="75"/>
                </a:cubicBezTo>
                <a:cubicBezTo>
                  <a:pt x="34" y="74"/>
                  <a:pt x="35" y="73"/>
                  <a:pt x="35" y="73"/>
                </a:cubicBezTo>
                <a:cubicBezTo>
                  <a:pt x="41" y="53"/>
                  <a:pt x="55" y="38"/>
                  <a:pt x="74" y="31"/>
                </a:cubicBezTo>
                <a:cubicBezTo>
                  <a:pt x="74" y="31"/>
                  <a:pt x="74" y="31"/>
                  <a:pt x="74" y="31"/>
                </a:cubicBezTo>
                <a:cubicBezTo>
                  <a:pt x="80" y="28"/>
                  <a:pt x="84" y="23"/>
                  <a:pt x="84" y="16"/>
                </a:cubicBezTo>
                <a:cubicBezTo>
                  <a:pt x="84" y="7"/>
                  <a:pt x="77" y="0"/>
                  <a:pt x="68" y="0"/>
                </a:cubicBezTo>
                <a:cubicBezTo>
                  <a:pt x="66" y="0"/>
                  <a:pt x="64" y="0"/>
                  <a:pt x="62" y="1"/>
                </a:cubicBezTo>
                <a:cubicBezTo>
                  <a:pt x="61" y="1"/>
                  <a:pt x="61" y="1"/>
                  <a:pt x="61" y="1"/>
                </a:cubicBezTo>
                <a:cubicBezTo>
                  <a:pt x="25" y="15"/>
                  <a:pt x="0" y="50"/>
                  <a:pt x="0" y="91"/>
                </a:cubicBezTo>
                <a:lnTo>
                  <a:pt x="0" y="163"/>
                </a:lnTo>
                <a:close/>
                <a:moveTo>
                  <a:pt x="104" y="163"/>
                </a:moveTo>
                <a:cubicBezTo>
                  <a:pt x="104" y="172"/>
                  <a:pt x="111" y="179"/>
                  <a:pt x="120" y="179"/>
                </a:cubicBezTo>
                <a:cubicBezTo>
                  <a:pt x="172" y="179"/>
                  <a:pt x="172" y="179"/>
                  <a:pt x="172" y="179"/>
                </a:cubicBezTo>
                <a:cubicBezTo>
                  <a:pt x="181" y="179"/>
                  <a:pt x="188" y="172"/>
                  <a:pt x="188" y="163"/>
                </a:cubicBezTo>
                <a:cubicBezTo>
                  <a:pt x="188" y="99"/>
                  <a:pt x="188" y="99"/>
                  <a:pt x="188" y="99"/>
                </a:cubicBezTo>
                <a:cubicBezTo>
                  <a:pt x="188" y="90"/>
                  <a:pt x="181" y="83"/>
                  <a:pt x="172" y="83"/>
                </a:cubicBezTo>
                <a:cubicBezTo>
                  <a:pt x="146" y="83"/>
                  <a:pt x="146" y="83"/>
                  <a:pt x="146" y="83"/>
                </a:cubicBezTo>
                <a:cubicBezTo>
                  <a:pt x="142" y="83"/>
                  <a:pt x="138" y="79"/>
                  <a:pt x="138" y="75"/>
                </a:cubicBezTo>
                <a:cubicBezTo>
                  <a:pt x="138" y="74"/>
                  <a:pt x="139" y="73"/>
                  <a:pt x="139" y="73"/>
                </a:cubicBezTo>
                <a:cubicBezTo>
                  <a:pt x="145" y="53"/>
                  <a:pt x="159" y="38"/>
                  <a:pt x="178" y="31"/>
                </a:cubicBezTo>
                <a:cubicBezTo>
                  <a:pt x="178" y="31"/>
                  <a:pt x="178" y="31"/>
                  <a:pt x="178" y="31"/>
                </a:cubicBezTo>
                <a:cubicBezTo>
                  <a:pt x="184" y="28"/>
                  <a:pt x="188" y="23"/>
                  <a:pt x="188" y="16"/>
                </a:cubicBezTo>
                <a:cubicBezTo>
                  <a:pt x="188" y="7"/>
                  <a:pt x="181" y="0"/>
                  <a:pt x="172" y="0"/>
                </a:cubicBezTo>
                <a:cubicBezTo>
                  <a:pt x="170" y="0"/>
                  <a:pt x="168" y="0"/>
                  <a:pt x="166" y="1"/>
                </a:cubicBezTo>
                <a:cubicBezTo>
                  <a:pt x="165" y="1"/>
                  <a:pt x="165" y="1"/>
                  <a:pt x="165" y="1"/>
                </a:cubicBezTo>
                <a:cubicBezTo>
                  <a:pt x="129" y="15"/>
                  <a:pt x="104" y="50"/>
                  <a:pt x="104" y="91"/>
                </a:cubicBezTo>
                <a:lnTo>
                  <a:pt x="104" y="16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NZ" sz="16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8" name="Freeform 84">
            <a:extLst>
              <a:ext uri="{FF2B5EF4-FFF2-40B4-BE49-F238E27FC236}">
                <a16:creationId xmlns:a16="http://schemas.microsoft.com/office/drawing/2014/main" id="{5BCEC0E4-9876-F5D6-FEA3-95C663EAE341}"/>
              </a:ext>
            </a:extLst>
          </p:cNvPr>
          <p:cNvSpPr>
            <a:spLocks noEditPoints="1"/>
          </p:cNvSpPr>
          <p:nvPr/>
        </p:nvSpPr>
        <p:spPr bwMode="auto">
          <a:xfrm rot="10800000">
            <a:off x="10543595" y="5024640"/>
            <a:ext cx="920342" cy="878510"/>
          </a:xfrm>
          <a:custGeom>
            <a:avLst/>
            <a:gdLst>
              <a:gd name="T0" fmla="*/ 0 w 188"/>
              <a:gd name="T1" fmla="*/ 163 h 179"/>
              <a:gd name="T2" fmla="*/ 16 w 188"/>
              <a:gd name="T3" fmla="*/ 179 h 179"/>
              <a:gd name="T4" fmla="*/ 68 w 188"/>
              <a:gd name="T5" fmla="*/ 179 h 179"/>
              <a:gd name="T6" fmla="*/ 84 w 188"/>
              <a:gd name="T7" fmla="*/ 163 h 179"/>
              <a:gd name="T8" fmla="*/ 84 w 188"/>
              <a:gd name="T9" fmla="*/ 99 h 179"/>
              <a:gd name="T10" fmla="*/ 68 w 188"/>
              <a:gd name="T11" fmla="*/ 83 h 179"/>
              <a:gd name="T12" fmla="*/ 42 w 188"/>
              <a:gd name="T13" fmla="*/ 83 h 179"/>
              <a:gd name="T14" fmla="*/ 34 w 188"/>
              <a:gd name="T15" fmla="*/ 75 h 179"/>
              <a:gd name="T16" fmla="*/ 35 w 188"/>
              <a:gd name="T17" fmla="*/ 73 h 179"/>
              <a:gd name="T18" fmla="*/ 74 w 188"/>
              <a:gd name="T19" fmla="*/ 31 h 179"/>
              <a:gd name="T20" fmla="*/ 74 w 188"/>
              <a:gd name="T21" fmla="*/ 31 h 179"/>
              <a:gd name="T22" fmla="*/ 84 w 188"/>
              <a:gd name="T23" fmla="*/ 16 h 179"/>
              <a:gd name="T24" fmla="*/ 68 w 188"/>
              <a:gd name="T25" fmla="*/ 0 h 179"/>
              <a:gd name="T26" fmla="*/ 62 w 188"/>
              <a:gd name="T27" fmla="*/ 1 h 179"/>
              <a:gd name="T28" fmla="*/ 61 w 188"/>
              <a:gd name="T29" fmla="*/ 1 h 179"/>
              <a:gd name="T30" fmla="*/ 0 w 188"/>
              <a:gd name="T31" fmla="*/ 91 h 179"/>
              <a:gd name="T32" fmla="*/ 0 w 188"/>
              <a:gd name="T33" fmla="*/ 163 h 179"/>
              <a:gd name="T34" fmla="*/ 104 w 188"/>
              <a:gd name="T35" fmla="*/ 163 h 179"/>
              <a:gd name="T36" fmla="*/ 120 w 188"/>
              <a:gd name="T37" fmla="*/ 179 h 179"/>
              <a:gd name="T38" fmla="*/ 172 w 188"/>
              <a:gd name="T39" fmla="*/ 179 h 179"/>
              <a:gd name="T40" fmla="*/ 188 w 188"/>
              <a:gd name="T41" fmla="*/ 163 h 179"/>
              <a:gd name="T42" fmla="*/ 188 w 188"/>
              <a:gd name="T43" fmla="*/ 99 h 179"/>
              <a:gd name="T44" fmla="*/ 172 w 188"/>
              <a:gd name="T45" fmla="*/ 83 h 179"/>
              <a:gd name="T46" fmla="*/ 146 w 188"/>
              <a:gd name="T47" fmla="*/ 83 h 179"/>
              <a:gd name="T48" fmla="*/ 138 w 188"/>
              <a:gd name="T49" fmla="*/ 75 h 179"/>
              <a:gd name="T50" fmla="*/ 139 w 188"/>
              <a:gd name="T51" fmla="*/ 73 h 179"/>
              <a:gd name="T52" fmla="*/ 178 w 188"/>
              <a:gd name="T53" fmla="*/ 31 h 179"/>
              <a:gd name="T54" fmla="*/ 178 w 188"/>
              <a:gd name="T55" fmla="*/ 31 h 179"/>
              <a:gd name="T56" fmla="*/ 188 w 188"/>
              <a:gd name="T57" fmla="*/ 16 h 179"/>
              <a:gd name="T58" fmla="*/ 172 w 188"/>
              <a:gd name="T59" fmla="*/ 0 h 179"/>
              <a:gd name="T60" fmla="*/ 166 w 188"/>
              <a:gd name="T61" fmla="*/ 1 h 179"/>
              <a:gd name="T62" fmla="*/ 165 w 188"/>
              <a:gd name="T63" fmla="*/ 1 h 179"/>
              <a:gd name="T64" fmla="*/ 104 w 188"/>
              <a:gd name="T65" fmla="*/ 91 h 179"/>
              <a:gd name="T66" fmla="*/ 104 w 188"/>
              <a:gd name="T67" fmla="*/ 163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8" h="179">
                <a:moveTo>
                  <a:pt x="0" y="163"/>
                </a:moveTo>
                <a:cubicBezTo>
                  <a:pt x="0" y="172"/>
                  <a:pt x="7" y="179"/>
                  <a:pt x="16" y="179"/>
                </a:cubicBezTo>
                <a:cubicBezTo>
                  <a:pt x="68" y="179"/>
                  <a:pt x="68" y="179"/>
                  <a:pt x="68" y="179"/>
                </a:cubicBezTo>
                <a:cubicBezTo>
                  <a:pt x="77" y="179"/>
                  <a:pt x="84" y="172"/>
                  <a:pt x="84" y="163"/>
                </a:cubicBezTo>
                <a:cubicBezTo>
                  <a:pt x="84" y="99"/>
                  <a:pt x="84" y="99"/>
                  <a:pt x="84" y="99"/>
                </a:cubicBezTo>
                <a:cubicBezTo>
                  <a:pt x="84" y="90"/>
                  <a:pt x="77" y="83"/>
                  <a:pt x="68" y="83"/>
                </a:cubicBezTo>
                <a:cubicBezTo>
                  <a:pt x="42" y="83"/>
                  <a:pt x="42" y="83"/>
                  <a:pt x="42" y="83"/>
                </a:cubicBezTo>
                <a:cubicBezTo>
                  <a:pt x="38" y="83"/>
                  <a:pt x="34" y="79"/>
                  <a:pt x="34" y="75"/>
                </a:cubicBezTo>
                <a:cubicBezTo>
                  <a:pt x="34" y="74"/>
                  <a:pt x="35" y="73"/>
                  <a:pt x="35" y="73"/>
                </a:cubicBezTo>
                <a:cubicBezTo>
                  <a:pt x="41" y="53"/>
                  <a:pt x="55" y="38"/>
                  <a:pt x="74" y="31"/>
                </a:cubicBezTo>
                <a:cubicBezTo>
                  <a:pt x="74" y="31"/>
                  <a:pt x="74" y="31"/>
                  <a:pt x="74" y="31"/>
                </a:cubicBezTo>
                <a:cubicBezTo>
                  <a:pt x="80" y="28"/>
                  <a:pt x="84" y="23"/>
                  <a:pt x="84" y="16"/>
                </a:cubicBezTo>
                <a:cubicBezTo>
                  <a:pt x="84" y="7"/>
                  <a:pt x="77" y="0"/>
                  <a:pt x="68" y="0"/>
                </a:cubicBezTo>
                <a:cubicBezTo>
                  <a:pt x="66" y="0"/>
                  <a:pt x="64" y="0"/>
                  <a:pt x="62" y="1"/>
                </a:cubicBezTo>
                <a:cubicBezTo>
                  <a:pt x="61" y="1"/>
                  <a:pt x="61" y="1"/>
                  <a:pt x="61" y="1"/>
                </a:cubicBezTo>
                <a:cubicBezTo>
                  <a:pt x="25" y="15"/>
                  <a:pt x="0" y="50"/>
                  <a:pt x="0" y="91"/>
                </a:cubicBezTo>
                <a:lnTo>
                  <a:pt x="0" y="163"/>
                </a:lnTo>
                <a:close/>
                <a:moveTo>
                  <a:pt x="104" y="163"/>
                </a:moveTo>
                <a:cubicBezTo>
                  <a:pt x="104" y="172"/>
                  <a:pt x="111" y="179"/>
                  <a:pt x="120" y="179"/>
                </a:cubicBezTo>
                <a:cubicBezTo>
                  <a:pt x="172" y="179"/>
                  <a:pt x="172" y="179"/>
                  <a:pt x="172" y="179"/>
                </a:cubicBezTo>
                <a:cubicBezTo>
                  <a:pt x="181" y="179"/>
                  <a:pt x="188" y="172"/>
                  <a:pt x="188" y="163"/>
                </a:cubicBezTo>
                <a:cubicBezTo>
                  <a:pt x="188" y="99"/>
                  <a:pt x="188" y="99"/>
                  <a:pt x="188" y="99"/>
                </a:cubicBezTo>
                <a:cubicBezTo>
                  <a:pt x="188" y="90"/>
                  <a:pt x="181" y="83"/>
                  <a:pt x="172" y="83"/>
                </a:cubicBezTo>
                <a:cubicBezTo>
                  <a:pt x="146" y="83"/>
                  <a:pt x="146" y="83"/>
                  <a:pt x="146" y="83"/>
                </a:cubicBezTo>
                <a:cubicBezTo>
                  <a:pt x="142" y="83"/>
                  <a:pt x="138" y="79"/>
                  <a:pt x="138" y="75"/>
                </a:cubicBezTo>
                <a:cubicBezTo>
                  <a:pt x="138" y="74"/>
                  <a:pt x="139" y="73"/>
                  <a:pt x="139" y="73"/>
                </a:cubicBezTo>
                <a:cubicBezTo>
                  <a:pt x="145" y="53"/>
                  <a:pt x="159" y="38"/>
                  <a:pt x="178" y="31"/>
                </a:cubicBezTo>
                <a:cubicBezTo>
                  <a:pt x="178" y="31"/>
                  <a:pt x="178" y="31"/>
                  <a:pt x="178" y="31"/>
                </a:cubicBezTo>
                <a:cubicBezTo>
                  <a:pt x="184" y="28"/>
                  <a:pt x="188" y="23"/>
                  <a:pt x="188" y="16"/>
                </a:cubicBezTo>
                <a:cubicBezTo>
                  <a:pt x="188" y="7"/>
                  <a:pt x="181" y="0"/>
                  <a:pt x="172" y="0"/>
                </a:cubicBezTo>
                <a:cubicBezTo>
                  <a:pt x="170" y="0"/>
                  <a:pt x="168" y="0"/>
                  <a:pt x="166" y="1"/>
                </a:cubicBezTo>
                <a:cubicBezTo>
                  <a:pt x="165" y="1"/>
                  <a:pt x="165" y="1"/>
                  <a:pt x="165" y="1"/>
                </a:cubicBezTo>
                <a:cubicBezTo>
                  <a:pt x="129" y="15"/>
                  <a:pt x="104" y="50"/>
                  <a:pt x="104" y="91"/>
                </a:cubicBezTo>
                <a:lnTo>
                  <a:pt x="104" y="16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NZ" sz="16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9" name="Rectangle 18">
            <a:extLst>
              <a:ext uri="{FF2B5EF4-FFF2-40B4-BE49-F238E27FC236}">
                <a16:creationId xmlns:a16="http://schemas.microsoft.com/office/drawing/2014/main" id="{9C2BCC99-0804-8AA0-0946-4B4579233D45}"/>
              </a:ext>
            </a:extLst>
          </p:cNvPr>
          <p:cNvSpPr/>
          <p:nvPr/>
        </p:nvSpPr>
        <p:spPr>
          <a:xfrm>
            <a:off x="1672393" y="1333788"/>
            <a:ext cx="9001134" cy="3970318"/>
          </a:xfrm>
          <a:prstGeom prst="rect">
            <a:avLst/>
          </a:prstGeom>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2800" b="1" i="0" u="none" strike="noStrike" kern="1200" cap="none" spc="-60" normalizeH="0" baseline="0" noProof="0" dirty="0">
                <a:ln>
                  <a:noFill/>
                </a:ln>
                <a:solidFill>
                  <a:srgbClr val="FFFFFF"/>
                </a:solidFill>
                <a:effectLst/>
                <a:uLnTx/>
                <a:uFillTx/>
                <a:latin typeface="Arial"/>
                <a:ea typeface="+mn-ea"/>
                <a:cs typeface="Arial"/>
              </a:rPr>
              <a:t>Love bombing at the start which turned into controlling behaviours, put downs, verbal abuse, gas lighting.... I saw beautiful girls turn into shadows of themselves appearing to seek approval for how to think, what to say and what to wear from my friend. </a:t>
            </a:r>
            <a:endParaRPr kumimoji="0" lang="en-US" sz="2800" b="1" i="0" u="none" strike="noStrike" kern="1200" cap="none" spc="-6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NZ" sz="2800" b="1" i="0" u="none" strike="noStrike" kern="1200" cap="none" spc="-60" normalizeH="0" baseline="0" noProof="0" dirty="0">
              <a:ln>
                <a:noFill/>
              </a:ln>
              <a:solidFill>
                <a:srgbClr val="FFFFFF"/>
              </a:solidFill>
              <a:effectLst/>
              <a:uLnTx/>
              <a:uFillTx/>
              <a:latin typeface="Arial"/>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2800" b="1" i="0" u="none" strike="noStrike" kern="1200" cap="none" spc="-60" normalizeH="0" baseline="0" noProof="0" dirty="0">
                <a:ln>
                  <a:noFill/>
                </a:ln>
                <a:solidFill>
                  <a:srgbClr val="FFFFFF"/>
                </a:solidFill>
                <a:effectLst/>
                <a:uLnTx/>
                <a:uFillTx/>
                <a:latin typeface="Arial"/>
                <a:ea typeface="+mn-ea"/>
                <a:cs typeface="Arial"/>
              </a:rPr>
              <a:t>And nothing was ever his fault.  He opened up that he was experiencing anger issues. He felt low confidence, anxiety and depression.</a:t>
            </a:r>
            <a:endParaRPr kumimoji="0" lang="en-US" sz="2800" b="1" i="0" u="none" strike="noStrike" kern="1200" cap="none" spc="-6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1" name="Rectangle 20">
            <a:extLst>
              <a:ext uri="{FF2B5EF4-FFF2-40B4-BE49-F238E27FC236}">
                <a16:creationId xmlns:a16="http://schemas.microsoft.com/office/drawing/2014/main" id="{E61402D9-5B90-A1CB-17F7-007026DD9D75}"/>
              </a:ext>
            </a:extLst>
          </p:cNvPr>
          <p:cNvSpPr/>
          <p:nvPr/>
        </p:nvSpPr>
        <p:spPr>
          <a:xfrm>
            <a:off x="1672393" y="5347946"/>
            <a:ext cx="4140878" cy="307777"/>
          </a:xfrm>
          <a:prstGeom prst="rect">
            <a:avLst/>
          </a:prstGeom>
          <a:solidFill>
            <a:srgbClr val="39466F"/>
          </a:solidFill>
        </p:spPr>
        <p:txBody>
          <a:bodyPr wrap="none" lIns="91440" tIns="45720" rIns="91440" bIns="4572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400" b="1" i="0" u="none" strike="noStrike" kern="1200" cap="none" spc="300" normalizeH="0" baseline="0" noProof="0" dirty="0">
                <a:ln>
                  <a:noFill/>
                </a:ln>
                <a:solidFill>
                  <a:srgbClr val="FFFFFF"/>
                </a:solidFill>
                <a:effectLst/>
                <a:uLnTx/>
                <a:uFillTx/>
                <a:latin typeface="Arial"/>
                <a:ea typeface="+mn-lt"/>
                <a:cs typeface="Arial"/>
              </a:rPr>
              <a:t>INSECURE MINDSET SUPPORTER</a:t>
            </a:r>
            <a:endParaRPr kumimoji="0" lang="en-US" sz="1600" b="1" i="0" u="none" strike="noStrike" kern="1200" cap="none" spc="30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 name="Slide Number Placeholder 5">
            <a:extLst>
              <a:ext uri="{FF2B5EF4-FFF2-40B4-BE49-F238E27FC236}">
                <a16:creationId xmlns:a16="http://schemas.microsoft.com/office/drawing/2014/main" id="{3F79077F-A0EA-937B-1942-50E4BE2335B7}"/>
              </a:ext>
            </a:extLst>
          </p:cNvPr>
          <p:cNvSpPr txBox="1">
            <a:spLocks/>
          </p:cNvSpPr>
          <p:nvPr/>
        </p:nvSpPr>
        <p:spPr>
          <a:xfrm>
            <a:off x="11486480" y="6390000"/>
            <a:ext cx="347681" cy="195660"/>
          </a:xfrm>
          <a:prstGeom prst="rect">
            <a:avLst/>
          </a:prstGeom>
        </p:spPr>
        <p:txBody>
          <a:bodyPr vert="horz" lIns="0" tIns="0" rIns="0" bIns="0" rtlCol="0" anchor="ctr"/>
          <a:lstStyle>
            <a:defPPr>
              <a:defRPr lang="en-US"/>
            </a:defPPr>
            <a:lvl1pPr marL="0" algn="r"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4034BEE3-566C-4068-A777-C3A4762E861B}" type="slidenum">
              <a:rPr kumimoji="0" lang="en-GB" sz="1000" b="0" i="0" u="none" strike="noStrike" kern="1200" cap="none" spc="0" normalizeH="0" baseline="0" noProof="0" smtClean="0">
                <a:ln>
                  <a:noFill/>
                </a:ln>
                <a:solidFill>
                  <a:srgbClr val="333333"/>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000" b="0" i="0" u="none" strike="noStrike" kern="1200" cap="none" spc="0" normalizeH="0" baseline="0" noProof="0">
              <a:ln>
                <a:noFill/>
              </a:ln>
              <a:solidFill>
                <a:srgbClr val="333333"/>
              </a:solidFill>
              <a:effectLst/>
              <a:uLnTx/>
              <a:uFillTx/>
              <a:latin typeface="Arial"/>
              <a:ea typeface="+mn-ea"/>
              <a:cs typeface="+mn-cs"/>
            </a:endParaRPr>
          </a:p>
        </p:txBody>
      </p:sp>
      <p:sp>
        <p:nvSpPr>
          <p:cNvPr id="3" name="Rectangle 2">
            <a:extLst>
              <a:ext uri="{FF2B5EF4-FFF2-40B4-BE49-F238E27FC236}">
                <a16:creationId xmlns:a16="http://schemas.microsoft.com/office/drawing/2014/main" id="{096D6ADF-E88A-4639-FFE5-6EBD77FCD6AD}"/>
              </a:ext>
            </a:extLst>
          </p:cNvPr>
          <p:cNvSpPr/>
          <p:nvPr/>
        </p:nvSpPr>
        <p:spPr bwMode="ltGray">
          <a:xfrm>
            <a:off x="0" y="0"/>
            <a:ext cx="228600" cy="219075"/>
          </a:xfrm>
          <a:prstGeom prst="rect">
            <a:avLst/>
          </a:prstGeom>
          <a:solidFill>
            <a:srgbClr val="C00000"/>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4266168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Object 15" hidden="1">
            <a:extLst>
              <a:ext uri="{FF2B5EF4-FFF2-40B4-BE49-F238E27FC236}">
                <a16:creationId xmlns:a16="http://schemas.microsoft.com/office/drawing/2014/main" id="{90AF345A-2A9E-40E3-AE49-2650D29E601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83" imgH="384" progId="TCLayout.ActiveDocument.1">
                  <p:embed/>
                </p:oleObj>
              </mc:Choice>
              <mc:Fallback>
                <p:oleObj name="think-cell Slide" r:id="rId4" imgW="383" imgH="384" progId="TCLayout.ActiveDocument.1">
                  <p:embed/>
                  <p:pic>
                    <p:nvPicPr>
                      <p:cNvPr id="16" name="Object 15" hidden="1">
                        <a:extLst>
                          <a:ext uri="{FF2B5EF4-FFF2-40B4-BE49-F238E27FC236}">
                            <a16:creationId xmlns:a16="http://schemas.microsoft.com/office/drawing/2014/main" id="{90AF345A-2A9E-40E3-AE49-2650D29E601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Text Placeholder 5">
            <a:extLst>
              <a:ext uri="{FF2B5EF4-FFF2-40B4-BE49-F238E27FC236}">
                <a16:creationId xmlns:a16="http://schemas.microsoft.com/office/drawing/2014/main" id="{E37F4C50-E5D9-5725-DA81-31D59C5ECA18}"/>
              </a:ext>
            </a:extLst>
          </p:cNvPr>
          <p:cNvSpPr>
            <a:spLocks noGrp="1"/>
          </p:cNvSpPr>
          <p:nvPr>
            <p:ph type="body" sz="quarter" idx="16"/>
          </p:nvPr>
        </p:nvSpPr>
        <p:spPr>
          <a:xfrm>
            <a:off x="5603878" y="413523"/>
            <a:ext cx="984244" cy="2123658"/>
          </a:xfrm>
        </p:spPr>
        <p:txBody>
          <a:bodyPr/>
          <a:lstStyle/>
          <a:p>
            <a:r>
              <a:rPr lang="en-NZ" dirty="0"/>
              <a:t>  </a:t>
            </a:r>
          </a:p>
        </p:txBody>
      </p:sp>
      <p:sp>
        <p:nvSpPr>
          <p:cNvPr id="7" name="Title 8">
            <a:extLst>
              <a:ext uri="{FF2B5EF4-FFF2-40B4-BE49-F238E27FC236}">
                <a16:creationId xmlns:a16="http://schemas.microsoft.com/office/drawing/2014/main" id="{4130800F-815A-0380-19F9-74E6C58F514A}"/>
              </a:ext>
            </a:extLst>
          </p:cNvPr>
          <p:cNvSpPr>
            <a:spLocks noGrp="1"/>
          </p:cNvSpPr>
          <p:nvPr>
            <p:ph type="body" sz="quarter" idx="15"/>
          </p:nvPr>
        </p:nvSpPr>
        <p:spPr>
          <a:xfrm>
            <a:off x="915988" y="2890838"/>
            <a:ext cx="10360025" cy="1981200"/>
          </a:xfrm>
        </p:spPr>
        <p:txBody>
          <a:bodyPr/>
          <a:lstStyle/>
          <a:p>
            <a:r>
              <a:rPr lang="en-US" dirty="0">
                <a:solidFill>
                  <a:schemeClr val="bg1"/>
                </a:solidFill>
              </a:rPr>
              <a:t>Research purpose and objectives </a:t>
            </a:r>
            <a:endParaRPr lang="en-AU" dirty="0">
              <a:solidFill>
                <a:schemeClr val="bg1"/>
              </a:solidFill>
            </a:endParaRPr>
          </a:p>
        </p:txBody>
      </p:sp>
      <p:sp>
        <p:nvSpPr>
          <p:cNvPr id="2" name="Rectangle 1">
            <a:extLst>
              <a:ext uri="{FF2B5EF4-FFF2-40B4-BE49-F238E27FC236}">
                <a16:creationId xmlns:a16="http://schemas.microsoft.com/office/drawing/2014/main" id="{F795E0DF-7472-19D8-6F3F-72CBD8153809}"/>
              </a:ext>
            </a:extLst>
          </p:cNvPr>
          <p:cNvSpPr/>
          <p:nvPr/>
        </p:nvSpPr>
        <p:spPr bwMode="ltGray">
          <a:xfrm>
            <a:off x="0" y="0"/>
            <a:ext cx="228600" cy="219075"/>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3139328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3964E05-F91C-F8B4-9AF4-29E673E57477}"/>
              </a:ext>
            </a:extLst>
          </p:cNvPr>
          <p:cNvSpPr txBox="1"/>
          <p:nvPr/>
        </p:nvSpPr>
        <p:spPr>
          <a:xfrm>
            <a:off x="217873" y="258909"/>
            <a:ext cx="11756254" cy="648000"/>
          </a:xfrm>
          <a:prstGeom prst="rect">
            <a:avLst/>
          </a:prstGeom>
          <a:solidFill>
            <a:srgbClr val="FFCA08"/>
          </a:solidFill>
        </p:spPr>
        <p:txBody>
          <a:bodyPr wrap="square" lIns="90000" anchor="ctr">
            <a:noAutofit/>
          </a:bodyPr>
          <a:lstStyle/>
          <a:p>
            <a:pPr marL="0" marR="0" lvl="0" indent="0" algn="ctr" defTabSz="914400" rtl="0" eaLnBrk="1" fontAlgn="auto" latinLnBrk="0" hangingPunct="1">
              <a:lnSpc>
                <a:spcPct val="100000"/>
              </a:lnSpc>
              <a:spcBef>
                <a:spcPts val="0"/>
              </a:spcBef>
              <a:spcAft>
                <a:spcPts val="0"/>
              </a:spcAft>
              <a:buClr>
                <a:srgbClr val="4472C4"/>
              </a:buClr>
              <a:buSzTx/>
              <a:buFontTx/>
              <a:buNone/>
              <a:tabLst/>
              <a:defRPr/>
            </a:pPr>
            <a:r>
              <a:rPr kumimoji="0" lang="en-NZ" sz="1700" b="0" i="0" u="none" strike="noStrike" kern="1200" cap="none" spc="300" normalizeH="0" baseline="0" noProof="0">
                <a:ln>
                  <a:noFill/>
                </a:ln>
                <a:solidFill>
                  <a:srgbClr val="333333"/>
                </a:solidFill>
                <a:effectLst/>
                <a:uLnTx/>
                <a:uFillTx/>
                <a:latin typeface="Arial" panose="020B0604020202020204" pitchFamily="34" charset="0"/>
                <a:ea typeface="+mn-ea"/>
                <a:cs typeface="Arial" panose="020B0604020202020204" pitchFamily="34" charset="0"/>
              </a:rPr>
              <a:t>THE INSECURE MINDSET: INSIDE THEIR HEADS</a:t>
            </a:r>
            <a:endParaRPr kumimoji="0" lang="en-AU" sz="1700" b="0" i="0" u="none" strike="noStrike" kern="1200" cap="none" spc="300" normalizeH="0" baseline="0" noProof="0">
              <a:ln>
                <a:noFill/>
              </a:ln>
              <a:solidFill>
                <a:srgbClr val="333333"/>
              </a:solidFill>
              <a:effectLst/>
              <a:uLnTx/>
              <a:uFillTx/>
              <a:latin typeface="Arial" panose="020B0604020202020204" pitchFamily="34" charset="0"/>
              <a:ea typeface="+mn-ea"/>
              <a:cs typeface="Arial" panose="020B0604020202020204" pitchFamily="34" charset="0"/>
            </a:endParaRPr>
          </a:p>
        </p:txBody>
      </p:sp>
      <p:sp>
        <p:nvSpPr>
          <p:cNvPr id="2" name="Rectangle 1">
            <a:extLst>
              <a:ext uri="{FF2B5EF4-FFF2-40B4-BE49-F238E27FC236}">
                <a16:creationId xmlns:a16="http://schemas.microsoft.com/office/drawing/2014/main" id="{4FFF24D3-220C-AD58-77B5-E70D2C3FD0CE}"/>
              </a:ext>
            </a:extLst>
          </p:cNvPr>
          <p:cNvSpPr/>
          <p:nvPr/>
        </p:nvSpPr>
        <p:spPr>
          <a:xfrm>
            <a:off x="7949991" y="1311881"/>
            <a:ext cx="3975196" cy="4409051"/>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46800" rIns="144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srgbClr val="333333"/>
                </a:solidFill>
                <a:effectLst/>
                <a:uLnTx/>
                <a:uFillTx/>
                <a:latin typeface="Arial"/>
                <a:ea typeface="+mn-ea"/>
                <a:cs typeface="+mn-cs"/>
              </a:rPr>
              <a:t>"When women are playing games with me, I feel like I am losing my </a:t>
            </a:r>
            <a:r>
              <a:rPr kumimoji="0" lang="en-US" sz="1200" b="0" i="1" u="none" strike="noStrike" kern="1200" cap="none" spc="0" normalizeH="0" baseline="0" noProof="0" dirty="0" err="1">
                <a:ln>
                  <a:noFill/>
                </a:ln>
                <a:solidFill>
                  <a:srgbClr val="333333"/>
                </a:solidFill>
                <a:effectLst/>
                <a:uLnTx/>
                <a:uFillTx/>
                <a:latin typeface="Arial"/>
                <a:ea typeface="+mn-ea"/>
                <a:cs typeface="+mn-cs"/>
              </a:rPr>
              <a:t>sh</a:t>
            </a:r>
            <a:r>
              <a:rPr kumimoji="0" lang="en-US" sz="1200" b="0" i="1" u="none" strike="noStrike" kern="1200" cap="none" spc="0" normalizeH="0" baseline="0" noProof="0" dirty="0">
                <a:ln>
                  <a:noFill/>
                </a:ln>
                <a:solidFill>
                  <a:srgbClr val="333333"/>
                </a:solidFill>
                <a:effectLst/>
                <a:uLnTx/>
                <a:uFillTx/>
                <a:latin typeface="Arial"/>
                <a:ea typeface="+mn-ea"/>
                <a:cs typeface="+mn-cs"/>
              </a:rPr>
              <a:t>*t and I need to take control back. Using manipulation tactics got results." </a:t>
            </a:r>
            <a:endParaRPr kumimoji="0" lang="en-US" sz="1200" b="0" i="1" u="none" strike="noStrike" kern="1200" cap="none" spc="0" normalizeH="0" baseline="0" noProof="0" dirty="0">
              <a:ln>
                <a:noFill/>
              </a:ln>
              <a:solidFill>
                <a:srgbClr val="333333"/>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a:ln>
                  <a:noFill/>
                </a:ln>
                <a:solidFill>
                  <a:srgbClr val="333333"/>
                </a:solidFill>
                <a:effectLst/>
                <a:uLnTx/>
                <a:uFillTx/>
                <a:latin typeface="Arial"/>
                <a:ea typeface="+mn-ea"/>
                <a:cs typeface="+mn-cs"/>
              </a:rPr>
              <a:t>-  Insecure mindset  </a:t>
            </a:r>
            <a:endParaRPr kumimoji="0" lang="en-US" sz="1200" b="0" i="1" u="none" strike="noStrike" kern="1200" cap="none" spc="0" normalizeH="0" baseline="0" noProof="0" dirty="0">
              <a:ln>
                <a:noFill/>
              </a:ln>
              <a:solidFill>
                <a:srgbClr val="333333"/>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1" u="none" strike="noStrike" kern="1200" cap="none" spc="0" normalizeH="0" baseline="0" noProof="0" dirty="0">
              <a:ln>
                <a:noFill/>
              </a:ln>
              <a:solidFill>
                <a:srgbClr val="333333"/>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srgbClr val="333333"/>
                </a:solidFill>
                <a:effectLst/>
                <a:uLnTx/>
                <a:uFillTx/>
                <a:latin typeface="Arial"/>
                <a:ea typeface="+mn-ea"/>
                <a:cs typeface="+mn-cs"/>
              </a:rPr>
              <a:t>"With the situation, I more felt that it was unfair, like 'poor me', I felt like I was the victim. There was only a little bit of regret."  </a:t>
            </a:r>
            <a:r>
              <a:rPr kumimoji="0" lang="en-US" sz="1200" b="1" i="1" u="none" strike="noStrike" kern="1200" cap="none" spc="0" normalizeH="0" baseline="0" noProof="0" dirty="0">
                <a:ln>
                  <a:noFill/>
                </a:ln>
                <a:solidFill>
                  <a:srgbClr val="333333"/>
                </a:solidFill>
                <a:effectLst/>
                <a:uLnTx/>
                <a:uFillTx/>
                <a:latin typeface="Arial"/>
                <a:ea typeface="+mn-ea"/>
                <a:cs typeface="+mn-cs"/>
              </a:rPr>
              <a:t>- Insecure mindset</a:t>
            </a:r>
            <a:endParaRPr kumimoji="0" lang="en-US" sz="1200" b="1" i="1" u="none" strike="noStrike" kern="1200" cap="none" spc="0" normalizeH="0" baseline="0" noProof="0" dirty="0">
              <a:ln>
                <a:noFill/>
              </a:ln>
              <a:solidFill>
                <a:srgbClr val="333333"/>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1" u="none" strike="noStrike" kern="1200" cap="none" spc="0" normalizeH="0" baseline="0" noProof="0" dirty="0">
              <a:ln>
                <a:noFill/>
              </a:ln>
              <a:solidFill>
                <a:srgbClr val="333333"/>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200" b="0" i="1" u="none" strike="noStrike" kern="1200" cap="none" spc="0" normalizeH="0" baseline="0" noProof="0" dirty="0">
                <a:ln>
                  <a:noFill/>
                </a:ln>
                <a:solidFill>
                  <a:srgbClr val="333333"/>
                </a:solidFill>
                <a:effectLst/>
                <a:uLnTx/>
                <a:uFillTx/>
                <a:latin typeface="Arial"/>
                <a:ea typeface="+mn-ea"/>
                <a:cs typeface="+mn-cs"/>
              </a:rPr>
              <a:t> "He made himself always the victim, and constantly cried wolf. He is verbally abusive if he does not get his way and the minute something doesn't go right for him everyone around him suffers abuse."</a:t>
            </a:r>
            <a:endParaRPr kumimoji="0" lang="en-NZ" sz="1200" b="0" i="1" u="none" strike="noStrike" kern="1200" cap="none" spc="0" normalizeH="0" baseline="0" noProof="0" dirty="0">
              <a:ln>
                <a:noFill/>
              </a:ln>
              <a:solidFill>
                <a:srgbClr val="333333"/>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200" b="1" i="1" u="none" strike="noStrike" kern="1200" cap="none" spc="0" normalizeH="0" baseline="0" noProof="0" dirty="0">
                <a:ln>
                  <a:noFill/>
                </a:ln>
                <a:solidFill>
                  <a:srgbClr val="333333"/>
                </a:solidFill>
                <a:effectLst/>
                <a:uLnTx/>
                <a:uFillTx/>
                <a:latin typeface="Arial"/>
                <a:ea typeface="+mn-ea"/>
                <a:cs typeface="+mn-cs"/>
              </a:rPr>
              <a:t>  - Insecure mindset (supporter)</a:t>
            </a:r>
            <a:endParaRPr kumimoji="0" lang="en-NZ" sz="1200" b="1" i="1" u="none" strike="noStrike" kern="1200" cap="none" spc="0" normalizeH="0" baseline="0" noProof="0" dirty="0">
              <a:ln>
                <a:noFill/>
              </a:ln>
              <a:solidFill>
                <a:srgbClr val="333333"/>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1" u="none" strike="noStrike" kern="1200" cap="none" spc="0" normalizeH="0" baseline="0" noProof="0" dirty="0">
              <a:ln>
                <a:noFill/>
              </a:ln>
              <a:solidFill>
                <a:srgbClr val="333333"/>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srgbClr val="333333"/>
                </a:solidFill>
                <a:effectLst/>
                <a:uLnTx/>
                <a:uFillTx/>
                <a:latin typeface="Arial"/>
                <a:ea typeface="+mn-ea"/>
                <a:cs typeface="+mn-cs"/>
              </a:rPr>
              <a:t>"I was sensitive to criticism or potential criticism when not achieving this.” </a:t>
            </a:r>
            <a:r>
              <a:rPr kumimoji="0" lang="en-US" sz="1200" b="1" i="1" u="none" strike="noStrike" kern="1200" cap="none" spc="0" normalizeH="0" baseline="0" noProof="0" dirty="0">
                <a:ln>
                  <a:noFill/>
                </a:ln>
                <a:solidFill>
                  <a:srgbClr val="333333"/>
                </a:solidFill>
                <a:effectLst/>
                <a:uLnTx/>
                <a:uFillTx/>
                <a:latin typeface="Arial"/>
                <a:ea typeface="+mn-ea"/>
                <a:cs typeface="+mn-cs"/>
              </a:rPr>
              <a:t>- Insecure mindset</a:t>
            </a:r>
            <a:endParaRPr kumimoji="0" lang="en-US" sz="1200" b="1" i="1" u="none" strike="noStrike" kern="1200" cap="none" spc="0" normalizeH="0" baseline="0" noProof="0" dirty="0">
              <a:ln>
                <a:noFill/>
              </a:ln>
              <a:solidFill>
                <a:srgbClr val="333333"/>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1" u="none" strike="noStrike" kern="1200" cap="none" spc="0" normalizeH="0" baseline="0" noProof="0" dirty="0">
              <a:ln>
                <a:noFill/>
              </a:ln>
              <a:solidFill>
                <a:srgbClr val="333333"/>
              </a:solidFill>
              <a:effectLst/>
              <a:uLnTx/>
              <a:uFillTx/>
              <a:latin typeface="Arial"/>
              <a:ea typeface="+mn-ea"/>
              <a:cs typeface="+mn-cs"/>
            </a:endParaRPr>
          </a:p>
        </p:txBody>
      </p:sp>
      <p:sp>
        <p:nvSpPr>
          <p:cNvPr id="4" name="Content Placeholder 7">
            <a:extLst>
              <a:ext uri="{FF2B5EF4-FFF2-40B4-BE49-F238E27FC236}">
                <a16:creationId xmlns:a16="http://schemas.microsoft.com/office/drawing/2014/main" id="{65E52D66-51BB-C852-FC09-7891DC081603}"/>
              </a:ext>
            </a:extLst>
          </p:cNvPr>
          <p:cNvSpPr txBox="1">
            <a:spLocks/>
          </p:cNvSpPr>
          <p:nvPr/>
        </p:nvSpPr>
        <p:spPr>
          <a:xfrm>
            <a:off x="217873" y="1311881"/>
            <a:ext cx="7557658" cy="4211000"/>
          </a:xfrm>
          <a:prstGeom prst="rect">
            <a:avLst/>
          </a:prstGeom>
        </p:spPr>
        <p:txBody>
          <a:bodyPr lIns="91440" tIns="45720" rIns="91440" bIns="45720" anchor="t"/>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Arial" panose="020B0604020202020204" pitchFamily="34" charset="0"/>
              <a:buChar char="•"/>
              <a:defRPr/>
            </a:pPr>
            <a:r>
              <a:rPr kumimoji="0" lang="en-US" sz="1200" b="0" i="0" u="none" strike="noStrike" kern="1200" cap="none" spc="0" normalizeH="0" baseline="0" noProof="0" dirty="0">
                <a:ln>
                  <a:noFill/>
                </a:ln>
                <a:solidFill>
                  <a:srgbClr val="333333"/>
                </a:solidFill>
                <a:effectLst/>
                <a:uLnTx/>
                <a:uFillTx/>
                <a:latin typeface="Arial"/>
                <a:ea typeface="+mn-ea"/>
                <a:cs typeface="+mn-cs"/>
              </a:rPr>
              <a:t>Those in the 'Insecure' mindset can come across as quite conflicted and contradictory.  On the one hand, </a:t>
            </a:r>
            <a:r>
              <a:rPr kumimoji="0" lang="en-NZ" sz="1200" b="0" i="0" u="none" strike="noStrike" kern="1200" cap="none" spc="0" normalizeH="0" baseline="0" noProof="0" dirty="0">
                <a:ln>
                  <a:noFill/>
                </a:ln>
                <a:solidFill>
                  <a:srgbClr val="333333"/>
                </a:solidFill>
                <a:effectLst/>
                <a:uLnTx/>
                <a:uFillTx/>
                <a:latin typeface="Arial"/>
                <a:ea typeface="+mn-ea"/>
                <a:cs typeface="+mn-cs"/>
              </a:rPr>
              <a:t>they often have a sense of s</a:t>
            </a:r>
            <a:r>
              <a:rPr kumimoji="0" lang="en-US" sz="1200" b="0" i="0" u="none" strike="noStrike" kern="1200" cap="none" spc="0" normalizeH="0" baseline="0" noProof="0" dirty="0">
                <a:ln>
                  <a:noFill/>
                </a:ln>
                <a:solidFill>
                  <a:srgbClr val="333333"/>
                </a:solidFill>
                <a:effectLst/>
                <a:uLnTx/>
                <a:uFillTx/>
                <a:latin typeface="Arial"/>
                <a:ea typeface="+mn-ea"/>
                <a:cs typeface="+mn-cs"/>
              </a:rPr>
              <a:t>elf-aggrandizement, and (on the surface at least) a sense of being smarter, or better than other people.  They seem to enjoy information that feeds this sense of self, </a:t>
            </a:r>
            <a:r>
              <a:rPr kumimoji="0" lang="en-NZ" sz="1200" b="0" i="0" u="none" strike="noStrike" kern="1200" cap="none" spc="0" normalizeH="0" baseline="0" noProof="0" dirty="0">
                <a:ln>
                  <a:noFill/>
                </a:ln>
                <a:solidFill>
                  <a:srgbClr val="333333"/>
                </a:solidFill>
                <a:effectLst/>
                <a:uLnTx/>
                <a:uFillTx/>
                <a:latin typeface="Arial"/>
                <a:ea typeface="+mn-ea"/>
                <a:cs typeface="+mn-cs"/>
              </a:rPr>
              <a:t>and may spend a lot of time online reading articles and watching clips on niche topics </a:t>
            </a:r>
            <a:r>
              <a:rPr kumimoji="0" lang="en-US" sz="1200" b="0" i="0" u="none" strike="noStrike" kern="1200" cap="none" spc="0" normalizeH="0" baseline="0" noProof="0" dirty="0">
                <a:ln>
                  <a:noFill/>
                </a:ln>
                <a:solidFill>
                  <a:srgbClr val="333333"/>
                </a:solidFill>
                <a:effectLst/>
                <a:uLnTx/>
                <a:uFillTx/>
                <a:latin typeface="Arial"/>
                <a:ea typeface="+mn-ea"/>
                <a:cs typeface="+mn-cs"/>
              </a:rPr>
              <a:t>such as conspiracies. </a:t>
            </a:r>
          </a:p>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dirty="0">
                <a:ln>
                  <a:noFill/>
                </a:ln>
                <a:solidFill>
                  <a:srgbClr val="333333"/>
                </a:solidFill>
                <a:effectLst/>
                <a:uLnTx/>
                <a:uFillTx/>
                <a:latin typeface="Arial"/>
                <a:ea typeface="+mn-ea"/>
                <a:cs typeface="+mn-cs"/>
              </a:rPr>
              <a:t>Those with this mindset seemed to be fundamentally insecure in themselves, which led them to project their insecurity onto their partner and their relationship. What they seemed to seek more than anything is validation – usually through their relationship with their partner.</a:t>
            </a:r>
            <a:endParaRPr kumimoji="0" lang="en-NZ" sz="1200" b="0" i="0" u="none" strike="noStrike" kern="1200" cap="none" spc="0" normalizeH="0" baseline="0" noProof="0" dirty="0">
              <a:ln>
                <a:noFill/>
              </a:ln>
              <a:solidFill>
                <a:srgbClr val="333333"/>
              </a:solidFill>
              <a:effectLst/>
              <a:uLnTx/>
              <a:uFillTx/>
              <a:latin typeface="Arial"/>
              <a:ea typeface="+mn-ea"/>
              <a:cs typeface="Arial"/>
            </a:endParaRPr>
          </a:p>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dirty="0">
                <a:ln>
                  <a:noFill/>
                </a:ln>
                <a:solidFill>
                  <a:srgbClr val="333333"/>
                </a:solidFill>
                <a:effectLst/>
                <a:uLnTx/>
                <a:uFillTx/>
                <a:latin typeface="Arial"/>
                <a:ea typeface="+mn-ea"/>
                <a:cs typeface="+mn-cs"/>
              </a:rPr>
              <a:t>They have an internal narrative that they are the victim, and that the world is against them – this often extended beyond their relationships.  They talked at length about being mistreated in their relationships, and usually believed that their partner is the one who should change, rather than themselves.   </a:t>
            </a:r>
            <a:endParaRPr kumimoji="0" lang="en-NZ" sz="1200" b="0" i="0" u="none" strike="noStrike" kern="1200" cap="none" spc="0" normalizeH="0" baseline="0" noProof="0" dirty="0">
              <a:ln>
                <a:noFill/>
              </a:ln>
              <a:solidFill>
                <a:srgbClr val="333333"/>
              </a:solidFill>
              <a:effectLst/>
              <a:uLnTx/>
              <a:uFillTx/>
              <a:latin typeface="Arial"/>
              <a:ea typeface="+mn-ea"/>
              <a:cs typeface="Arial"/>
            </a:endParaRPr>
          </a:p>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dirty="0">
                <a:ln>
                  <a:noFill/>
                </a:ln>
                <a:solidFill>
                  <a:srgbClr val="333333"/>
                </a:solidFill>
                <a:effectLst/>
                <a:uLnTx/>
                <a:uFillTx/>
                <a:latin typeface="Arial"/>
                <a:ea typeface="+mn-ea"/>
                <a:cs typeface="+mn-cs"/>
              </a:rPr>
              <a:t>They wanted to see themselves as an inherently good person, who uses violence because they are provoked.  They rarely took responsibility for their own behaviour, other than to acknowledge that using violence isn't ideal.  They seemed very sensitive to challenge or conflict – they hated the thought of a mirror being held up to them.  </a:t>
            </a:r>
            <a:endParaRPr kumimoji="0" lang="en-NZ" sz="1200" b="0" i="0" u="none" strike="noStrike" kern="1200" cap="none" spc="0" normalizeH="0" baseline="0" noProof="0" dirty="0">
              <a:ln>
                <a:noFill/>
              </a:ln>
              <a:solidFill>
                <a:srgbClr val="333333"/>
              </a:solidFill>
              <a:effectLst/>
              <a:uLnTx/>
              <a:uFillTx/>
              <a:latin typeface="Arial"/>
              <a:ea typeface="+mn-ea"/>
              <a:cs typeface="Arial"/>
            </a:endParaRPr>
          </a:p>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dirty="0">
                <a:ln>
                  <a:noFill/>
                </a:ln>
                <a:solidFill>
                  <a:srgbClr val="333333"/>
                </a:solidFill>
                <a:effectLst/>
                <a:uLnTx/>
                <a:uFillTx/>
                <a:latin typeface="Arial"/>
                <a:ea typeface="+mn-ea"/>
                <a:cs typeface="+mn-cs"/>
              </a:rPr>
              <a:t>They frame the problem as needing help dealing with difficult partners in relationships. They rarely see themselves as the problem within the relationship itself but may acknowledge that they have 'work to do on themselves’.  From their point of view, they are not a bad person, merely stuck in a bad situation.</a:t>
            </a:r>
            <a:endParaRPr kumimoji="0" lang="en-NZ" sz="1200" b="0" i="0" u="none" strike="noStrike" kern="1200" cap="none" spc="0" normalizeH="0" baseline="0" noProof="0" dirty="0">
              <a:ln>
                <a:noFill/>
              </a:ln>
              <a:solidFill>
                <a:srgbClr val="333333"/>
              </a:solidFill>
              <a:effectLst/>
              <a:uLnTx/>
              <a:uFillTx/>
              <a:latin typeface="Arial"/>
              <a:ea typeface="+mn-ea"/>
              <a:cs typeface="Arial"/>
            </a:endParaRPr>
          </a:p>
        </p:txBody>
      </p:sp>
      <p:sp>
        <p:nvSpPr>
          <p:cNvPr id="5" name="Freeform 84">
            <a:extLst>
              <a:ext uri="{FF2B5EF4-FFF2-40B4-BE49-F238E27FC236}">
                <a16:creationId xmlns:a16="http://schemas.microsoft.com/office/drawing/2014/main" id="{6C451834-0CA9-119D-CC30-7DF778B33F00}"/>
              </a:ext>
            </a:extLst>
          </p:cNvPr>
          <p:cNvSpPr>
            <a:spLocks noEditPoints="1"/>
          </p:cNvSpPr>
          <p:nvPr/>
        </p:nvSpPr>
        <p:spPr bwMode="auto">
          <a:xfrm>
            <a:off x="11328262" y="1186734"/>
            <a:ext cx="422465" cy="403263"/>
          </a:xfrm>
          <a:custGeom>
            <a:avLst/>
            <a:gdLst>
              <a:gd name="T0" fmla="*/ 0 w 188"/>
              <a:gd name="T1" fmla="*/ 163 h 179"/>
              <a:gd name="T2" fmla="*/ 16 w 188"/>
              <a:gd name="T3" fmla="*/ 179 h 179"/>
              <a:gd name="T4" fmla="*/ 68 w 188"/>
              <a:gd name="T5" fmla="*/ 179 h 179"/>
              <a:gd name="T6" fmla="*/ 84 w 188"/>
              <a:gd name="T7" fmla="*/ 163 h 179"/>
              <a:gd name="T8" fmla="*/ 84 w 188"/>
              <a:gd name="T9" fmla="*/ 99 h 179"/>
              <a:gd name="T10" fmla="*/ 68 w 188"/>
              <a:gd name="T11" fmla="*/ 83 h 179"/>
              <a:gd name="T12" fmla="*/ 42 w 188"/>
              <a:gd name="T13" fmla="*/ 83 h 179"/>
              <a:gd name="T14" fmla="*/ 34 w 188"/>
              <a:gd name="T15" fmla="*/ 75 h 179"/>
              <a:gd name="T16" fmla="*/ 35 w 188"/>
              <a:gd name="T17" fmla="*/ 73 h 179"/>
              <a:gd name="T18" fmla="*/ 74 w 188"/>
              <a:gd name="T19" fmla="*/ 31 h 179"/>
              <a:gd name="T20" fmla="*/ 74 w 188"/>
              <a:gd name="T21" fmla="*/ 31 h 179"/>
              <a:gd name="T22" fmla="*/ 84 w 188"/>
              <a:gd name="T23" fmla="*/ 16 h 179"/>
              <a:gd name="T24" fmla="*/ 68 w 188"/>
              <a:gd name="T25" fmla="*/ 0 h 179"/>
              <a:gd name="T26" fmla="*/ 62 w 188"/>
              <a:gd name="T27" fmla="*/ 1 h 179"/>
              <a:gd name="T28" fmla="*/ 61 w 188"/>
              <a:gd name="T29" fmla="*/ 1 h 179"/>
              <a:gd name="T30" fmla="*/ 0 w 188"/>
              <a:gd name="T31" fmla="*/ 91 h 179"/>
              <a:gd name="T32" fmla="*/ 0 w 188"/>
              <a:gd name="T33" fmla="*/ 163 h 179"/>
              <a:gd name="T34" fmla="*/ 104 w 188"/>
              <a:gd name="T35" fmla="*/ 163 h 179"/>
              <a:gd name="T36" fmla="*/ 120 w 188"/>
              <a:gd name="T37" fmla="*/ 179 h 179"/>
              <a:gd name="T38" fmla="*/ 172 w 188"/>
              <a:gd name="T39" fmla="*/ 179 h 179"/>
              <a:gd name="T40" fmla="*/ 188 w 188"/>
              <a:gd name="T41" fmla="*/ 163 h 179"/>
              <a:gd name="T42" fmla="*/ 188 w 188"/>
              <a:gd name="T43" fmla="*/ 99 h 179"/>
              <a:gd name="T44" fmla="*/ 172 w 188"/>
              <a:gd name="T45" fmla="*/ 83 h 179"/>
              <a:gd name="T46" fmla="*/ 146 w 188"/>
              <a:gd name="T47" fmla="*/ 83 h 179"/>
              <a:gd name="T48" fmla="*/ 138 w 188"/>
              <a:gd name="T49" fmla="*/ 75 h 179"/>
              <a:gd name="T50" fmla="*/ 139 w 188"/>
              <a:gd name="T51" fmla="*/ 73 h 179"/>
              <a:gd name="T52" fmla="*/ 178 w 188"/>
              <a:gd name="T53" fmla="*/ 31 h 179"/>
              <a:gd name="T54" fmla="*/ 178 w 188"/>
              <a:gd name="T55" fmla="*/ 31 h 179"/>
              <a:gd name="T56" fmla="*/ 188 w 188"/>
              <a:gd name="T57" fmla="*/ 16 h 179"/>
              <a:gd name="T58" fmla="*/ 172 w 188"/>
              <a:gd name="T59" fmla="*/ 0 h 179"/>
              <a:gd name="T60" fmla="*/ 166 w 188"/>
              <a:gd name="T61" fmla="*/ 1 h 179"/>
              <a:gd name="T62" fmla="*/ 165 w 188"/>
              <a:gd name="T63" fmla="*/ 1 h 179"/>
              <a:gd name="T64" fmla="*/ 104 w 188"/>
              <a:gd name="T65" fmla="*/ 91 h 179"/>
              <a:gd name="T66" fmla="*/ 104 w 188"/>
              <a:gd name="T67" fmla="*/ 163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8" h="179">
                <a:moveTo>
                  <a:pt x="0" y="163"/>
                </a:moveTo>
                <a:cubicBezTo>
                  <a:pt x="0" y="172"/>
                  <a:pt x="7" y="179"/>
                  <a:pt x="16" y="179"/>
                </a:cubicBezTo>
                <a:cubicBezTo>
                  <a:pt x="68" y="179"/>
                  <a:pt x="68" y="179"/>
                  <a:pt x="68" y="179"/>
                </a:cubicBezTo>
                <a:cubicBezTo>
                  <a:pt x="77" y="179"/>
                  <a:pt x="84" y="172"/>
                  <a:pt x="84" y="163"/>
                </a:cubicBezTo>
                <a:cubicBezTo>
                  <a:pt x="84" y="99"/>
                  <a:pt x="84" y="99"/>
                  <a:pt x="84" y="99"/>
                </a:cubicBezTo>
                <a:cubicBezTo>
                  <a:pt x="84" y="90"/>
                  <a:pt x="77" y="83"/>
                  <a:pt x="68" y="83"/>
                </a:cubicBezTo>
                <a:cubicBezTo>
                  <a:pt x="42" y="83"/>
                  <a:pt x="42" y="83"/>
                  <a:pt x="42" y="83"/>
                </a:cubicBezTo>
                <a:cubicBezTo>
                  <a:pt x="38" y="83"/>
                  <a:pt x="34" y="79"/>
                  <a:pt x="34" y="75"/>
                </a:cubicBezTo>
                <a:cubicBezTo>
                  <a:pt x="34" y="74"/>
                  <a:pt x="35" y="73"/>
                  <a:pt x="35" y="73"/>
                </a:cubicBezTo>
                <a:cubicBezTo>
                  <a:pt x="41" y="53"/>
                  <a:pt x="55" y="38"/>
                  <a:pt x="74" y="31"/>
                </a:cubicBezTo>
                <a:cubicBezTo>
                  <a:pt x="74" y="31"/>
                  <a:pt x="74" y="31"/>
                  <a:pt x="74" y="31"/>
                </a:cubicBezTo>
                <a:cubicBezTo>
                  <a:pt x="80" y="28"/>
                  <a:pt x="84" y="23"/>
                  <a:pt x="84" y="16"/>
                </a:cubicBezTo>
                <a:cubicBezTo>
                  <a:pt x="84" y="7"/>
                  <a:pt x="77" y="0"/>
                  <a:pt x="68" y="0"/>
                </a:cubicBezTo>
                <a:cubicBezTo>
                  <a:pt x="66" y="0"/>
                  <a:pt x="64" y="0"/>
                  <a:pt x="62" y="1"/>
                </a:cubicBezTo>
                <a:cubicBezTo>
                  <a:pt x="61" y="1"/>
                  <a:pt x="61" y="1"/>
                  <a:pt x="61" y="1"/>
                </a:cubicBezTo>
                <a:cubicBezTo>
                  <a:pt x="25" y="15"/>
                  <a:pt x="0" y="50"/>
                  <a:pt x="0" y="91"/>
                </a:cubicBezTo>
                <a:lnTo>
                  <a:pt x="0" y="163"/>
                </a:lnTo>
                <a:close/>
                <a:moveTo>
                  <a:pt x="104" y="163"/>
                </a:moveTo>
                <a:cubicBezTo>
                  <a:pt x="104" y="172"/>
                  <a:pt x="111" y="179"/>
                  <a:pt x="120" y="179"/>
                </a:cubicBezTo>
                <a:cubicBezTo>
                  <a:pt x="172" y="179"/>
                  <a:pt x="172" y="179"/>
                  <a:pt x="172" y="179"/>
                </a:cubicBezTo>
                <a:cubicBezTo>
                  <a:pt x="181" y="179"/>
                  <a:pt x="188" y="172"/>
                  <a:pt x="188" y="163"/>
                </a:cubicBezTo>
                <a:cubicBezTo>
                  <a:pt x="188" y="99"/>
                  <a:pt x="188" y="99"/>
                  <a:pt x="188" y="99"/>
                </a:cubicBezTo>
                <a:cubicBezTo>
                  <a:pt x="188" y="90"/>
                  <a:pt x="181" y="83"/>
                  <a:pt x="172" y="83"/>
                </a:cubicBezTo>
                <a:cubicBezTo>
                  <a:pt x="146" y="83"/>
                  <a:pt x="146" y="83"/>
                  <a:pt x="146" y="83"/>
                </a:cubicBezTo>
                <a:cubicBezTo>
                  <a:pt x="142" y="83"/>
                  <a:pt x="138" y="79"/>
                  <a:pt x="138" y="75"/>
                </a:cubicBezTo>
                <a:cubicBezTo>
                  <a:pt x="138" y="74"/>
                  <a:pt x="139" y="73"/>
                  <a:pt x="139" y="73"/>
                </a:cubicBezTo>
                <a:cubicBezTo>
                  <a:pt x="145" y="53"/>
                  <a:pt x="159" y="38"/>
                  <a:pt x="178" y="31"/>
                </a:cubicBezTo>
                <a:cubicBezTo>
                  <a:pt x="178" y="31"/>
                  <a:pt x="178" y="31"/>
                  <a:pt x="178" y="31"/>
                </a:cubicBezTo>
                <a:cubicBezTo>
                  <a:pt x="184" y="28"/>
                  <a:pt x="188" y="23"/>
                  <a:pt x="188" y="16"/>
                </a:cubicBezTo>
                <a:cubicBezTo>
                  <a:pt x="188" y="7"/>
                  <a:pt x="181" y="0"/>
                  <a:pt x="172" y="0"/>
                </a:cubicBezTo>
                <a:cubicBezTo>
                  <a:pt x="170" y="0"/>
                  <a:pt x="168" y="0"/>
                  <a:pt x="166" y="1"/>
                </a:cubicBezTo>
                <a:cubicBezTo>
                  <a:pt x="165" y="1"/>
                  <a:pt x="165" y="1"/>
                  <a:pt x="165" y="1"/>
                </a:cubicBezTo>
                <a:cubicBezTo>
                  <a:pt x="129" y="15"/>
                  <a:pt x="104" y="50"/>
                  <a:pt x="104" y="91"/>
                </a:cubicBezTo>
                <a:lnTo>
                  <a:pt x="104" y="163"/>
                </a:lnTo>
                <a:close/>
              </a:path>
            </a:pathLst>
          </a:custGeom>
          <a:solidFill>
            <a:srgbClr val="FFCA08"/>
          </a:solidFill>
          <a:ln>
            <a:noFill/>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srgbClr val="000000"/>
              </a:solidFill>
              <a:effectLst/>
              <a:uLnTx/>
              <a:uFillTx/>
              <a:latin typeface="Arial"/>
              <a:ea typeface="+mn-ea"/>
              <a:cs typeface="+mn-cs"/>
            </a:endParaRPr>
          </a:p>
        </p:txBody>
      </p:sp>
      <p:sp>
        <p:nvSpPr>
          <p:cNvPr id="6" name="Rectangle 5">
            <a:extLst>
              <a:ext uri="{FF2B5EF4-FFF2-40B4-BE49-F238E27FC236}">
                <a16:creationId xmlns:a16="http://schemas.microsoft.com/office/drawing/2014/main" id="{232079C6-D271-C20C-2D1B-55958906704B}"/>
              </a:ext>
            </a:extLst>
          </p:cNvPr>
          <p:cNvSpPr/>
          <p:nvPr/>
        </p:nvSpPr>
        <p:spPr bwMode="ltGray">
          <a:xfrm>
            <a:off x="0" y="0"/>
            <a:ext cx="228600" cy="219075"/>
          </a:xfrm>
          <a:prstGeom prst="rect">
            <a:avLst/>
          </a:prstGeom>
          <a:solidFill>
            <a:srgbClr val="C00000"/>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3117199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Object 15" hidden="1">
            <a:extLst>
              <a:ext uri="{FF2B5EF4-FFF2-40B4-BE49-F238E27FC236}">
                <a16:creationId xmlns:a16="http://schemas.microsoft.com/office/drawing/2014/main" id="{90AF345A-2A9E-40E3-AE49-2650D29E601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83" imgH="384" progId="TCLayout.ActiveDocument.1">
                  <p:embed/>
                </p:oleObj>
              </mc:Choice>
              <mc:Fallback>
                <p:oleObj name="think-cell Slide" r:id="rId4" imgW="383" imgH="384" progId="TCLayout.ActiveDocument.1">
                  <p:embed/>
                  <p:pic>
                    <p:nvPicPr>
                      <p:cNvPr id="16" name="Object 15" hidden="1">
                        <a:extLst>
                          <a:ext uri="{FF2B5EF4-FFF2-40B4-BE49-F238E27FC236}">
                            <a16:creationId xmlns:a16="http://schemas.microsoft.com/office/drawing/2014/main" id="{90AF345A-2A9E-40E3-AE49-2650D29E601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Text Placeholder 6">
            <a:extLst>
              <a:ext uri="{FF2B5EF4-FFF2-40B4-BE49-F238E27FC236}">
                <a16:creationId xmlns:a16="http://schemas.microsoft.com/office/drawing/2014/main" id="{529F6675-0C7E-E5BB-3D97-222B14F2532D}"/>
              </a:ext>
            </a:extLst>
          </p:cNvPr>
          <p:cNvSpPr>
            <a:spLocks noGrp="1"/>
          </p:cNvSpPr>
          <p:nvPr>
            <p:ph type="body" sz="quarter" idx="15"/>
          </p:nvPr>
        </p:nvSpPr>
        <p:spPr/>
        <p:txBody>
          <a:bodyPr/>
          <a:lstStyle/>
          <a:p>
            <a:r>
              <a:rPr lang="en-NZ" dirty="0">
                <a:solidFill>
                  <a:schemeClr val="bg1"/>
                </a:solidFill>
              </a:rPr>
              <a:t>Barriers to change – what sustains their behaviour</a:t>
            </a:r>
            <a:endParaRPr lang="en-NZ" dirty="0"/>
          </a:p>
        </p:txBody>
      </p:sp>
      <p:sp>
        <p:nvSpPr>
          <p:cNvPr id="8" name="Text Placeholder 7">
            <a:extLst>
              <a:ext uri="{FF2B5EF4-FFF2-40B4-BE49-F238E27FC236}">
                <a16:creationId xmlns:a16="http://schemas.microsoft.com/office/drawing/2014/main" id="{AEE4CCFF-95C8-C261-E579-5A20681A95A9}"/>
              </a:ext>
            </a:extLst>
          </p:cNvPr>
          <p:cNvSpPr>
            <a:spLocks noGrp="1"/>
          </p:cNvSpPr>
          <p:nvPr>
            <p:ph type="body" sz="quarter" idx="16"/>
          </p:nvPr>
        </p:nvSpPr>
        <p:spPr>
          <a:xfrm>
            <a:off x="5849939" y="413523"/>
            <a:ext cx="492122" cy="2123658"/>
          </a:xfrm>
        </p:spPr>
        <p:txBody>
          <a:bodyPr/>
          <a:lstStyle/>
          <a:p>
            <a:r>
              <a:rPr lang="en-NZ" dirty="0"/>
              <a:t> </a:t>
            </a:r>
          </a:p>
        </p:txBody>
      </p:sp>
      <p:sp>
        <p:nvSpPr>
          <p:cNvPr id="2" name="Rectangle 1">
            <a:extLst>
              <a:ext uri="{FF2B5EF4-FFF2-40B4-BE49-F238E27FC236}">
                <a16:creationId xmlns:a16="http://schemas.microsoft.com/office/drawing/2014/main" id="{9487EFC4-7D10-30A8-C2B2-97AD4278048C}"/>
              </a:ext>
            </a:extLst>
          </p:cNvPr>
          <p:cNvSpPr/>
          <p:nvPr/>
        </p:nvSpPr>
        <p:spPr bwMode="ltGray">
          <a:xfrm>
            <a:off x="0" y="0"/>
            <a:ext cx="228600" cy="219075"/>
          </a:xfrm>
          <a:prstGeom prst="rect">
            <a:avLst/>
          </a:prstGeom>
          <a:solidFill>
            <a:schemeClr val="bg1"/>
          </a:solidFill>
          <a:ln w="127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2062963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a:extLst>
              <a:ext uri="{FF2B5EF4-FFF2-40B4-BE49-F238E27FC236}">
                <a16:creationId xmlns:a16="http://schemas.microsoft.com/office/drawing/2014/main" id="{23D2E4DF-B620-E416-6D08-1C7DD15048FC}"/>
              </a:ext>
            </a:extLst>
          </p:cNvPr>
          <p:cNvSpPr>
            <a:spLocks noGrp="1"/>
          </p:cNvSpPr>
          <p:nvPr>
            <p:ph type="title"/>
          </p:nvPr>
        </p:nvSpPr>
        <p:spPr/>
        <p:txBody>
          <a:bodyPr/>
          <a:lstStyle/>
          <a:p>
            <a:r>
              <a:rPr lang="en-NZ" dirty="0"/>
              <a:t>Shame is a barrier for any type of support seeking</a:t>
            </a:r>
          </a:p>
        </p:txBody>
      </p:sp>
      <p:sp>
        <p:nvSpPr>
          <p:cNvPr id="24" name="Title 1">
            <a:extLst>
              <a:ext uri="{FF2B5EF4-FFF2-40B4-BE49-F238E27FC236}">
                <a16:creationId xmlns:a16="http://schemas.microsoft.com/office/drawing/2014/main" id="{5C138D7F-B443-A337-CF90-45D984B88EE3}"/>
              </a:ext>
            </a:extLst>
          </p:cNvPr>
          <p:cNvSpPr txBox="1">
            <a:spLocks/>
          </p:cNvSpPr>
          <p:nvPr/>
        </p:nvSpPr>
        <p:spPr>
          <a:xfrm>
            <a:off x="359998" y="2822399"/>
            <a:ext cx="3780000" cy="403200"/>
          </a:xfrm>
          <a:prstGeom prst="rect">
            <a:avLst/>
          </a:prstGeom>
        </p:spPr>
        <p:txBody>
          <a:bodyPr vert="horz" lIns="0" tIns="0" rIns="0" bIns="0" rtlCol="0" anchor="ctr">
            <a:noAutofit/>
          </a:bodyPr>
          <a:lstStyle>
            <a:lvl1pPr algn="l" defTabSz="914400" rtl="0" eaLnBrk="1" latinLnBrk="0" hangingPunct="1">
              <a:lnSpc>
                <a:spcPct val="100000"/>
              </a:lnSpc>
              <a:spcBef>
                <a:spcPts val="600"/>
              </a:spcBef>
              <a:buNone/>
              <a:defRPr sz="3200" b="1" kern="1200">
                <a:solidFill>
                  <a:schemeClr val="bg1"/>
                </a:solidFill>
                <a:latin typeface="+mj-lt"/>
                <a:ea typeface="+mj-ea"/>
                <a:cs typeface="+mj-cs"/>
              </a:defRPr>
            </a:lvl1pPr>
          </a:lstStyle>
          <a:p>
            <a:endParaRPr lang="en-NZ" dirty="0"/>
          </a:p>
        </p:txBody>
      </p:sp>
      <p:sp>
        <p:nvSpPr>
          <p:cNvPr id="27" name="Content Placeholder 7">
            <a:extLst>
              <a:ext uri="{FF2B5EF4-FFF2-40B4-BE49-F238E27FC236}">
                <a16:creationId xmlns:a16="http://schemas.microsoft.com/office/drawing/2014/main" id="{D688F763-0277-019E-A4FA-0C805C28C50A}"/>
              </a:ext>
            </a:extLst>
          </p:cNvPr>
          <p:cNvSpPr txBox="1">
            <a:spLocks noGrp="1"/>
          </p:cNvSpPr>
          <p:nvPr>
            <p:ph sz="quarter" idx="15"/>
          </p:nvPr>
        </p:nvSpPr>
        <p:spPr>
          <a:xfrm>
            <a:off x="4859338" y="327025"/>
            <a:ext cx="4194175" cy="5575300"/>
          </a:xfrm>
          <a:prstGeom prst="rect">
            <a:avLst/>
          </a:prstGeom>
        </p:spPr>
        <p:txBody>
          <a:bodyPr vert="horz" lIns="0" tIns="0" rIns="0" bIns="0" rtlCol="0" anchor="ctr">
            <a:noAutofit/>
          </a:bodyPr>
          <a:lstStyle>
            <a:lvl1pPr marL="0" indent="0" algn="l" defTabSz="914400" rtl="0" eaLnBrk="1" latinLnBrk="0" hangingPunct="1">
              <a:lnSpc>
                <a:spcPct val="100000"/>
              </a:lnSpc>
              <a:spcBef>
                <a:spcPts val="6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spcAft>
                <a:spcPts val="600"/>
              </a:spcAft>
              <a:buFont typeface="Arial" panose="020B0604020202020204" pitchFamily="34" charset="0"/>
              <a:buChar char="•"/>
            </a:pPr>
            <a:r>
              <a:rPr lang="en-NZ" sz="1200" dirty="0"/>
              <a:t>Our respondents described how deepening of shame or discussing the behaviour that causes shame can provoke a defensive reaction to engaging in programmes to address their behaviours.   </a:t>
            </a:r>
          </a:p>
          <a:p>
            <a:pPr marL="285750" indent="-285750">
              <a:spcAft>
                <a:spcPts val="600"/>
              </a:spcAft>
              <a:buFont typeface="Arial" panose="020B0604020202020204" pitchFamily="34" charset="0"/>
              <a:buChar char="•"/>
            </a:pPr>
            <a:r>
              <a:rPr lang="en-NZ" sz="1200" dirty="0"/>
              <a:t>Deepening shame can feed into feelings of low self-worth, which often gives men the sense that they don't have the ability to change.  </a:t>
            </a:r>
          </a:p>
          <a:p>
            <a:pPr marL="285750" indent="-285750">
              <a:spcAft>
                <a:spcPts val="600"/>
              </a:spcAft>
              <a:buFont typeface="Arial" panose="020B0604020202020204" pitchFamily="34" charset="0"/>
              <a:buChar char="•"/>
            </a:pPr>
            <a:r>
              <a:rPr lang="en-NZ" sz="1200" dirty="0"/>
              <a:t>We found shame can be counterproductive in the following ways:</a:t>
            </a:r>
          </a:p>
          <a:p>
            <a:pPr marL="465750" lvl="3" indent="-285750">
              <a:spcAft>
                <a:spcPts val="600"/>
              </a:spcAft>
              <a:buFont typeface="Arial" panose="020B0604020202020204" pitchFamily="34" charset="0"/>
              <a:buChar char="•"/>
            </a:pPr>
            <a:r>
              <a:rPr lang="en-NZ" sz="1100" b="1" dirty="0"/>
              <a:t>It deepens the sense of hopelessness.</a:t>
            </a:r>
            <a:br>
              <a:rPr lang="en-NZ" sz="1100" dirty="0"/>
            </a:br>
            <a:r>
              <a:rPr lang="en-NZ" sz="1100" dirty="0"/>
              <a:t>It gives men the sense that there is something inherently wrong with them, which dampens their belief that they can change. </a:t>
            </a:r>
          </a:p>
          <a:p>
            <a:pPr marL="465750" lvl="3" indent="-285750">
              <a:spcAft>
                <a:spcPts val="600"/>
              </a:spcAft>
              <a:buFont typeface="Arial" panose="020B0604020202020204" pitchFamily="34" charset="0"/>
              <a:buChar char="•"/>
            </a:pPr>
            <a:r>
              <a:rPr lang="en-NZ" sz="1100" b="1" dirty="0"/>
              <a:t>It provokes defensiveness.  </a:t>
            </a:r>
            <a:r>
              <a:rPr lang="en-NZ" sz="1100" dirty="0"/>
              <a:t>For those who </a:t>
            </a:r>
            <a:br>
              <a:rPr lang="en-NZ" sz="1100" dirty="0"/>
            </a:br>
            <a:r>
              <a:rPr lang="en-NZ" sz="1100" dirty="0"/>
              <a:t>feel like the environment or context is in part to blame for the violence, it will provoke a defensive reaction. </a:t>
            </a:r>
          </a:p>
          <a:p>
            <a:pPr marL="465750" lvl="3" indent="-285750">
              <a:spcAft>
                <a:spcPts val="600"/>
              </a:spcAft>
              <a:buFont typeface="Arial" panose="020B0604020202020204" pitchFamily="34" charset="0"/>
              <a:buChar char="•"/>
            </a:pPr>
            <a:r>
              <a:rPr lang="en-NZ" sz="1100" b="1" dirty="0"/>
              <a:t>Men want to be seen as whole person, not only through the lens of their behaviour. </a:t>
            </a:r>
            <a:br>
              <a:rPr lang="en-NZ" sz="1100" dirty="0"/>
            </a:br>
            <a:r>
              <a:rPr lang="en-NZ" sz="1100" dirty="0"/>
              <a:t>Wanting to feel valued and respected as a person, in order to better open up to change. </a:t>
            </a:r>
          </a:p>
        </p:txBody>
      </p:sp>
      <p:sp>
        <p:nvSpPr>
          <p:cNvPr id="28" name="Text Placeholder 9">
            <a:extLst>
              <a:ext uri="{FF2B5EF4-FFF2-40B4-BE49-F238E27FC236}">
                <a16:creationId xmlns:a16="http://schemas.microsoft.com/office/drawing/2014/main" id="{714F0372-6030-8BA1-AFAA-A3146AC5F3F4}"/>
              </a:ext>
            </a:extLst>
          </p:cNvPr>
          <p:cNvSpPr txBox="1">
            <a:spLocks noGrp="1"/>
          </p:cNvSpPr>
          <p:nvPr>
            <p:ph type="body" sz="quarter" idx="16"/>
          </p:nvPr>
        </p:nvSpPr>
        <p:spPr>
          <a:xfrm>
            <a:off x="9577388" y="631825"/>
            <a:ext cx="2185987" cy="4964113"/>
          </a:xfrm>
          <a:prstGeom prst="rect">
            <a:avLst/>
          </a:prstGeom>
          <a:noFill/>
        </p:spPr>
        <p:txBody>
          <a:bodyPr vert="horz" wrap="square" lIns="91440" tIns="45720" rIns="91440" bIns="45720" rtlCol="0" anchor="ctr">
            <a:spAutoFit/>
          </a:bodyPr>
          <a:lstStyle>
            <a:lvl1pPr marL="0" indent="0" algn="ctr" defTabSz="914400" rtl="0" eaLnBrk="1" latinLnBrk="0" hangingPunct="1">
              <a:lnSpc>
                <a:spcPct val="100000"/>
              </a:lnSpc>
              <a:spcBef>
                <a:spcPts val="1200"/>
              </a:spcBef>
              <a:buFont typeface="Arial" panose="020B0604020202020204" pitchFamily="34" charset="0"/>
              <a:buNone/>
              <a:defRPr sz="1200" kern="1200">
                <a:solidFill>
                  <a:schemeClr val="tx1"/>
                </a:solidFill>
                <a:latin typeface="+mn-lt"/>
                <a:ea typeface="+mn-ea"/>
                <a:cs typeface="+mn-cs"/>
              </a:defRPr>
            </a:lvl1pPr>
            <a:lvl2pPr marL="0" indent="0" algn="ctr" defTabSz="914400" rtl="0" eaLnBrk="1" latinLnBrk="0" hangingPunct="1">
              <a:lnSpc>
                <a:spcPct val="100000"/>
              </a:lnSpc>
              <a:spcBef>
                <a:spcPts val="600"/>
              </a:spcBef>
              <a:buFont typeface="Arial" panose="020B0604020202020204" pitchFamily="34" charset="0"/>
              <a:buNone/>
              <a:defRPr sz="12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buFontTx/>
              <a:buNone/>
            </a:pPr>
            <a:r>
              <a:rPr lang="en-US" sz="1050" i="1" dirty="0">
                <a:solidFill>
                  <a:srgbClr val="333333"/>
                </a:solidFill>
                <a:latin typeface="Arial"/>
              </a:rPr>
              <a:t>"Self-acceptance is the first thing. I'm no longer angry at myself, so I'm not doing things to sabotage and hinder things in my life.” </a:t>
            </a:r>
            <a:endParaRPr lang="en-US" sz="1800" dirty="0">
              <a:solidFill>
                <a:srgbClr val="333333"/>
              </a:solidFill>
              <a:latin typeface="Arial"/>
              <a:cs typeface="Arial"/>
            </a:endParaRPr>
          </a:p>
          <a:p>
            <a:pPr>
              <a:spcBef>
                <a:spcPts val="0"/>
              </a:spcBef>
              <a:spcAft>
                <a:spcPts val="1200"/>
              </a:spcAft>
              <a:buFontTx/>
              <a:buNone/>
            </a:pPr>
            <a:r>
              <a:rPr lang="en-US" sz="1050" b="1" i="1" dirty="0">
                <a:solidFill>
                  <a:srgbClr val="333333"/>
                </a:solidFill>
                <a:latin typeface="Arial"/>
              </a:rPr>
              <a:t>- Survival mindset</a:t>
            </a:r>
            <a:endParaRPr lang="en-US" sz="1800" dirty="0">
              <a:solidFill>
                <a:srgbClr val="333333"/>
              </a:solidFill>
              <a:latin typeface="Arial"/>
            </a:endParaRPr>
          </a:p>
          <a:p>
            <a:pPr>
              <a:spcBef>
                <a:spcPts val="0"/>
              </a:spcBef>
              <a:buFontTx/>
              <a:buNone/>
            </a:pPr>
            <a:r>
              <a:rPr lang="en-US" sz="1050" i="1" dirty="0">
                <a:solidFill>
                  <a:srgbClr val="333333"/>
                </a:solidFill>
                <a:latin typeface="Arial"/>
              </a:rPr>
              <a:t>"People will judge you quickly. It will spread and others will treat you like a convict. If I share, I will be a patient."</a:t>
            </a:r>
            <a:endParaRPr lang="en-US" sz="1050" b="1" i="1" dirty="0">
              <a:solidFill>
                <a:srgbClr val="333333"/>
              </a:solidFill>
              <a:latin typeface="Arial"/>
              <a:cs typeface="Arial"/>
            </a:endParaRPr>
          </a:p>
          <a:p>
            <a:pPr>
              <a:spcBef>
                <a:spcPts val="0"/>
              </a:spcBef>
              <a:spcAft>
                <a:spcPts val="1200"/>
              </a:spcAft>
              <a:buFontTx/>
              <a:buNone/>
            </a:pPr>
            <a:r>
              <a:rPr lang="en-US" sz="1050" b="1" i="1" dirty="0">
                <a:solidFill>
                  <a:srgbClr val="333333"/>
                </a:solidFill>
                <a:latin typeface="Arial"/>
              </a:rPr>
              <a:t>-</a:t>
            </a:r>
            <a:r>
              <a:rPr lang="en-US" sz="1050" i="1" dirty="0">
                <a:solidFill>
                  <a:srgbClr val="333333"/>
                </a:solidFill>
                <a:latin typeface="Arial"/>
              </a:rPr>
              <a:t> </a:t>
            </a:r>
            <a:r>
              <a:rPr lang="en-US" sz="1050" b="1" i="1" dirty="0">
                <a:solidFill>
                  <a:srgbClr val="333333"/>
                </a:solidFill>
                <a:latin typeface="Arial"/>
              </a:rPr>
              <a:t>Caged mindset</a:t>
            </a:r>
            <a:endParaRPr lang="en-US" sz="1050" b="1" i="1" dirty="0">
              <a:solidFill>
                <a:srgbClr val="333333"/>
              </a:solidFill>
              <a:latin typeface="Arial"/>
              <a:cs typeface="Arial"/>
            </a:endParaRPr>
          </a:p>
          <a:p>
            <a:pPr>
              <a:spcBef>
                <a:spcPts val="0"/>
              </a:spcBef>
              <a:buFontTx/>
              <a:buNone/>
            </a:pPr>
            <a:r>
              <a:rPr lang="en-US" sz="1050" i="1" dirty="0">
                <a:solidFill>
                  <a:srgbClr val="333333"/>
                </a:solidFill>
                <a:latin typeface="Arial"/>
              </a:rPr>
              <a:t>"Violence is not something I would reach out and talk about.  It's embarrassing.  Men don't hit girls, it's not a thing you can talk about." </a:t>
            </a:r>
            <a:endParaRPr lang="en-US" sz="1050" b="1" i="1" dirty="0">
              <a:solidFill>
                <a:srgbClr val="333333"/>
              </a:solidFill>
              <a:latin typeface="Arial"/>
              <a:cs typeface="Arial"/>
            </a:endParaRPr>
          </a:p>
          <a:p>
            <a:pPr>
              <a:spcBef>
                <a:spcPts val="0"/>
              </a:spcBef>
              <a:spcAft>
                <a:spcPts val="1200"/>
              </a:spcAft>
              <a:buFontTx/>
              <a:buNone/>
            </a:pPr>
            <a:r>
              <a:rPr lang="en-US" sz="1050" b="1" i="1" dirty="0">
                <a:solidFill>
                  <a:srgbClr val="333333"/>
                </a:solidFill>
                <a:latin typeface="Arial"/>
              </a:rPr>
              <a:t>- Caged mindset</a:t>
            </a:r>
          </a:p>
          <a:p>
            <a:pPr>
              <a:spcBef>
                <a:spcPts val="0"/>
              </a:spcBef>
              <a:buFontTx/>
              <a:buNone/>
            </a:pPr>
            <a:r>
              <a:rPr lang="en-NZ" sz="1050" i="1" dirty="0">
                <a:solidFill>
                  <a:srgbClr val="333333"/>
                </a:solidFill>
                <a:latin typeface="Arial"/>
              </a:rPr>
              <a:t>For me, 'I think, I'm not that violent, I'm pushed to be violent.  That's for people who beat their Mrs. just for the fun of it." </a:t>
            </a:r>
            <a:endParaRPr lang="en-US" sz="1050" b="1" i="1" dirty="0">
              <a:solidFill>
                <a:srgbClr val="333333"/>
              </a:solidFill>
              <a:latin typeface="Arial"/>
              <a:cs typeface="Arial"/>
            </a:endParaRPr>
          </a:p>
          <a:p>
            <a:pPr>
              <a:spcBef>
                <a:spcPts val="0"/>
              </a:spcBef>
              <a:spcAft>
                <a:spcPts val="1200"/>
              </a:spcAft>
              <a:buFontTx/>
              <a:buNone/>
            </a:pPr>
            <a:r>
              <a:rPr lang="en-US" sz="1050" i="1" dirty="0">
                <a:solidFill>
                  <a:srgbClr val="333333"/>
                </a:solidFill>
                <a:latin typeface="Arial"/>
              </a:rPr>
              <a:t>- </a:t>
            </a:r>
            <a:r>
              <a:rPr lang="en-US" sz="1050" b="1" i="1" dirty="0">
                <a:solidFill>
                  <a:srgbClr val="333333"/>
                </a:solidFill>
                <a:latin typeface="Arial"/>
              </a:rPr>
              <a:t>Insecure mindset</a:t>
            </a:r>
            <a:endParaRPr lang="en-US" sz="1050" b="1" i="1" dirty="0">
              <a:solidFill>
                <a:srgbClr val="333333"/>
              </a:solidFill>
              <a:latin typeface="Arial"/>
              <a:cs typeface="Arial"/>
            </a:endParaRPr>
          </a:p>
          <a:p>
            <a:pPr>
              <a:spcBef>
                <a:spcPts val="0"/>
              </a:spcBef>
              <a:spcAft>
                <a:spcPts val="1200"/>
              </a:spcAft>
              <a:buFontTx/>
              <a:buNone/>
            </a:pPr>
            <a:endParaRPr lang="en-US" sz="1050" b="1" i="1" dirty="0">
              <a:solidFill>
                <a:srgbClr val="333333"/>
              </a:solidFill>
              <a:latin typeface="Arial"/>
              <a:cs typeface="Arial"/>
            </a:endParaRPr>
          </a:p>
        </p:txBody>
      </p:sp>
      <p:sp>
        <p:nvSpPr>
          <p:cNvPr id="2" name="Rectangle 1">
            <a:extLst>
              <a:ext uri="{FF2B5EF4-FFF2-40B4-BE49-F238E27FC236}">
                <a16:creationId xmlns:a16="http://schemas.microsoft.com/office/drawing/2014/main" id="{E33FDFB2-0664-2354-73DD-6E2F2C8B3AD9}"/>
              </a:ext>
            </a:extLst>
          </p:cNvPr>
          <p:cNvSpPr/>
          <p:nvPr/>
        </p:nvSpPr>
        <p:spPr bwMode="ltGray">
          <a:xfrm>
            <a:off x="0" y="0"/>
            <a:ext cx="228600" cy="219075"/>
          </a:xfrm>
          <a:prstGeom prst="rect">
            <a:avLst/>
          </a:prstGeom>
          <a:solidFill>
            <a:srgbClr val="C00000"/>
          </a:solidFill>
          <a:ln w="127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1706992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489F444-445D-2A21-1AE2-23CF47C557FA}"/>
              </a:ext>
            </a:extLst>
          </p:cNvPr>
          <p:cNvSpPr txBox="1"/>
          <p:nvPr/>
        </p:nvSpPr>
        <p:spPr>
          <a:xfrm>
            <a:off x="217873" y="258909"/>
            <a:ext cx="11756254" cy="1296000"/>
          </a:xfrm>
          <a:prstGeom prst="rect">
            <a:avLst/>
          </a:prstGeom>
          <a:solidFill>
            <a:srgbClr val="39466F"/>
          </a:solidFill>
        </p:spPr>
        <p:txBody>
          <a:bodyPr wrap="square" lIns="90000" tIns="45720" rIns="91440" bIns="45720" anchor="ctr">
            <a:noAutofit/>
          </a:bodyPr>
          <a:lstStyle/>
          <a:p>
            <a:pPr marL="0" marR="0" lvl="0" indent="0" algn="ctr" defTabSz="914400" rtl="0" eaLnBrk="1" fontAlgn="auto" latinLnBrk="0" hangingPunct="1">
              <a:lnSpc>
                <a:spcPct val="100000"/>
              </a:lnSpc>
              <a:spcBef>
                <a:spcPts val="0"/>
              </a:spcBef>
              <a:spcAft>
                <a:spcPts val="0"/>
              </a:spcAft>
              <a:buClr>
                <a:srgbClr val="4472C4"/>
              </a:buClr>
              <a:buSzTx/>
              <a:buFontTx/>
              <a:buNone/>
              <a:tabLst/>
              <a:defRPr/>
            </a:pPr>
            <a:r>
              <a:rPr kumimoji="0" lang="en-NZ" sz="2400" b="1" i="0" u="none" strike="noStrike" kern="1200" cap="none" spc="0" normalizeH="0" baseline="0" noProof="0">
                <a:ln>
                  <a:noFill/>
                </a:ln>
                <a:solidFill>
                  <a:srgbClr val="FFFFFF"/>
                </a:solidFill>
                <a:effectLst/>
                <a:uLnTx/>
                <a:uFillTx/>
                <a:latin typeface="Arial"/>
                <a:ea typeface="+mn-ea"/>
                <a:cs typeface="Arial"/>
              </a:rPr>
              <a:t>As currently perceived, current stopping violence services*</a:t>
            </a:r>
            <a:br>
              <a:rPr kumimoji="0" lang="en-NZ" sz="2400" b="1" i="0" u="none" strike="noStrike" kern="1200" cap="none" spc="0" normalizeH="0" baseline="0" noProof="0">
                <a:ln>
                  <a:noFill/>
                </a:ln>
                <a:solidFill>
                  <a:srgbClr val="333333"/>
                </a:solidFill>
                <a:effectLst/>
                <a:uLnTx/>
                <a:uFillTx/>
                <a:latin typeface="Arial" panose="020B0604020202020204" pitchFamily="34" charset="0"/>
                <a:ea typeface="+mn-ea"/>
                <a:cs typeface="Arial" panose="020B0604020202020204" pitchFamily="34" charset="0"/>
              </a:rPr>
            </a:br>
            <a:r>
              <a:rPr kumimoji="0" lang="en-NZ" sz="2400" b="1" i="0" u="none" strike="noStrike" kern="1200" cap="none" spc="0" normalizeH="0" baseline="0" noProof="0">
                <a:ln>
                  <a:noFill/>
                </a:ln>
                <a:solidFill>
                  <a:srgbClr val="FFFFFF"/>
                </a:solidFill>
                <a:effectLst/>
                <a:uLnTx/>
                <a:uFillTx/>
                <a:latin typeface="Arial"/>
                <a:ea typeface="+mn-ea"/>
                <a:cs typeface="Arial"/>
              </a:rPr>
              <a:t>largely don't work well for each mindsets</a:t>
            </a:r>
            <a:endParaRPr kumimoji="0" lang="en-AU" sz="2400" b="1" i="0" u="none" strike="noStrike" kern="1200" cap="none" spc="0" normalizeH="0" baseline="0" noProof="0">
              <a:ln>
                <a:noFill/>
              </a:ln>
              <a:solidFill>
                <a:srgbClr val="FFFFFF"/>
              </a:solidFill>
              <a:effectLst/>
              <a:uLnTx/>
              <a:uFillTx/>
              <a:latin typeface="Arial"/>
              <a:ea typeface="+mn-ea"/>
              <a:cs typeface="Arial"/>
            </a:endParaRPr>
          </a:p>
        </p:txBody>
      </p:sp>
      <p:sp>
        <p:nvSpPr>
          <p:cNvPr id="31" name="TextBox 30">
            <a:extLst>
              <a:ext uri="{FF2B5EF4-FFF2-40B4-BE49-F238E27FC236}">
                <a16:creationId xmlns:a16="http://schemas.microsoft.com/office/drawing/2014/main" id="{3C63FFDC-E088-41D6-CB33-A5B09CCC7639}"/>
              </a:ext>
            </a:extLst>
          </p:cNvPr>
          <p:cNvSpPr txBox="1"/>
          <p:nvPr/>
        </p:nvSpPr>
        <p:spPr>
          <a:xfrm>
            <a:off x="217873" y="5597825"/>
            <a:ext cx="11756254" cy="27699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200" b="0" i="1" u="none" strike="noStrike" kern="1200" cap="none" spc="0" normalizeH="0" baseline="0" noProof="0">
                <a:ln>
                  <a:noFill/>
                </a:ln>
                <a:solidFill>
                  <a:srgbClr val="333333"/>
                </a:solidFill>
                <a:effectLst/>
                <a:uLnTx/>
                <a:uFillTx/>
                <a:latin typeface="Arial"/>
                <a:ea typeface="+mn-ea"/>
                <a:cs typeface="+mn-cs"/>
              </a:rPr>
              <a:t>* This perception is primarily driven by mandated courses.  Where known, respondents had a more positive view of non-mandated, community based services. </a:t>
            </a:r>
          </a:p>
        </p:txBody>
      </p:sp>
      <p:sp>
        <p:nvSpPr>
          <p:cNvPr id="5" name="Rectangle 4">
            <a:extLst>
              <a:ext uri="{FF2B5EF4-FFF2-40B4-BE49-F238E27FC236}">
                <a16:creationId xmlns:a16="http://schemas.microsoft.com/office/drawing/2014/main" id="{833B69AB-5E2B-EC8B-A7D6-76DFF4ED1C74}"/>
              </a:ext>
            </a:extLst>
          </p:cNvPr>
          <p:cNvSpPr/>
          <p:nvPr/>
        </p:nvSpPr>
        <p:spPr>
          <a:xfrm>
            <a:off x="217872" y="1717286"/>
            <a:ext cx="3711751" cy="367200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600" b="0" i="0" u="none" strike="noStrike" kern="1200" cap="none" spc="0" normalizeH="0" baseline="0" noProof="0">
              <a:ln>
                <a:noFill/>
              </a:ln>
              <a:solidFill>
                <a:srgbClr val="FFFFFF"/>
              </a:solidFill>
              <a:effectLst/>
              <a:uLnTx/>
              <a:uFillTx/>
              <a:latin typeface="Arial"/>
              <a:ea typeface="+mn-ea"/>
              <a:cs typeface="+mn-cs"/>
            </a:endParaRPr>
          </a:p>
        </p:txBody>
      </p:sp>
      <p:sp>
        <p:nvSpPr>
          <p:cNvPr id="17" name="Rectangle 16">
            <a:extLst>
              <a:ext uri="{FF2B5EF4-FFF2-40B4-BE49-F238E27FC236}">
                <a16:creationId xmlns:a16="http://schemas.microsoft.com/office/drawing/2014/main" id="{64D9844D-2381-AA18-C4BE-392BAFB406D9}"/>
              </a:ext>
            </a:extLst>
          </p:cNvPr>
          <p:cNvSpPr/>
          <p:nvPr/>
        </p:nvSpPr>
        <p:spPr>
          <a:xfrm>
            <a:off x="4240124" y="1717286"/>
            <a:ext cx="3711751" cy="367200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600" b="0" i="0" u="none" strike="noStrike" kern="1200" cap="none" spc="0" normalizeH="0" baseline="0" noProof="0">
              <a:ln>
                <a:noFill/>
              </a:ln>
              <a:solidFill>
                <a:srgbClr val="FFFFFF"/>
              </a:solidFill>
              <a:effectLst/>
              <a:uLnTx/>
              <a:uFillTx/>
              <a:latin typeface="Arial"/>
              <a:ea typeface="+mn-ea"/>
              <a:cs typeface="+mn-cs"/>
            </a:endParaRPr>
          </a:p>
        </p:txBody>
      </p:sp>
      <p:sp>
        <p:nvSpPr>
          <p:cNvPr id="18" name="Rectangle 17">
            <a:extLst>
              <a:ext uri="{FF2B5EF4-FFF2-40B4-BE49-F238E27FC236}">
                <a16:creationId xmlns:a16="http://schemas.microsoft.com/office/drawing/2014/main" id="{2F1B2B69-044D-F5AE-53E6-2CA2197FBDA6}"/>
              </a:ext>
            </a:extLst>
          </p:cNvPr>
          <p:cNvSpPr/>
          <p:nvPr/>
        </p:nvSpPr>
        <p:spPr>
          <a:xfrm>
            <a:off x="8262374" y="1717286"/>
            <a:ext cx="3711751" cy="367200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600" b="0" i="0" u="none" strike="noStrike" kern="1200" cap="none" spc="0" normalizeH="0" baseline="0" noProof="0">
              <a:ln>
                <a:noFill/>
              </a:ln>
              <a:solidFill>
                <a:srgbClr val="FFFFFF"/>
              </a:solidFill>
              <a:effectLst/>
              <a:uLnTx/>
              <a:uFillTx/>
              <a:latin typeface="Arial"/>
              <a:ea typeface="+mn-ea"/>
              <a:cs typeface="+mn-cs"/>
            </a:endParaRPr>
          </a:p>
        </p:txBody>
      </p:sp>
      <p:sp>
        <p:nvSpPr>
          <p:cNvPr id="32" name="Rectangle 31">
            <a:extLst>
              <a:ext uri="{FF2B5EF4-FFF2-40B4-BE49-F238E27FC236}">
                <a16:creationId xmlns:a16="http://schemas.microsoft.com/office/drawing/2014/main" id="{9434E5F3-5006-1F4D-879A-08308D2E3BBF}"/>
              </a:ext>
            </a:extLst>
          </p:cNvPr>
          <p:cNvSpPr/>
          <p:nvPr/>
        </p:nvSpPr>
        <p:spPr>
          <a:xfrm>
            <a:off x="400726" y="1885482"/>
            <a:ext cx="3346042" cy="432000"/>
          </a:xfrm>
          <a:prstGeom prst="rect">
            <a:avLst/>
          </a:prstGeom>
          <a:solidFill>
            <a:srgbClr val="E84A2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4472C4"/>
              </a:buClr>
              <a:buSzTx/>
              <a:buFontTx/>
              <a:buNone/>
              <a:tabLst/>
              <a:defRPr/>
            </a:pPr>
            <a:r>
              <a:rPr kumimoji="0" lang="en-NZ" sz="1300" b="0" i="0" u="none" strike="noStrike" kern="1200" cap="none" spc="30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SURVIVAL MINDSET</a:t>
            </a:r>
          </a:p>
        </p:txBody>
      </p:sp>
      <p:sp>
        <p:nvSpPr>
          <p:cNvPr id="35" name="Rectangle 34">
            <a:extLst>
              <a:ext uri="{FF2B5EF4-FFF2-40B4-BE49-F238E27FC236}">
                <a16:creationId xmlns:a16="http://schemas.microsoft.com/office/drawing/2014/main" id="{6D57D775-7B53-1BB1-83B9-5D0624651122}"/>
              </a:ext>
            </a:extLst>
          </p:cNvPr>
          <p:cNvSpPr/>
          <p:nvPr/>
        </p:nvSpPr>
        <p:spPr>
          <a:xfrm>
            <a:off x="4422978" y="1885482"/>
            <a:ext cx="3346042" cy="432000"/>
          </a:xfrm>
          <a:prstGeom prst="rect">
            <a:avLst/>
          </a:prstGeom>
          <a:solidFill>
            <a:srgbClr val="A0D72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4472C4"/>
              </a:buClr>
              <a:buSzTx/>
              <a:buFontTx/>
              <a:buNone/>
              <a:tabLst/>
              <a:defRPr/>
            </a:pPr>
            <a:r>
              <a:rPr kumimoji="0" lang="en-NZ" sz="1300" b="0" i="0" u="none" strike="noStrike" kern="1200" cap="none" spc="300" normalizeH="0" baseline="0" noProof="0">
                <a:ln>
                  <a:noFill/>
                </a:ln>
                <a:solidFill>
                  <a:srgbClr val="333333"/>
                </a:solidFill>
                <a:effectLst/>
                <a:uLnTx/>
                <a:uFillTx/>
                <a:latin typeface="Arial" panose="020B0604020202020204" pitchFamily="34" charset="0"/>
                <a:ea typeface="+mn-ea"/>
                <a:cs typeface="Arial" panose="020B0604020202020204" pitchFamily="34" charset="0"/>
              </a:rPr>
              <a:t>CAGED MINDSET</a:t>
            </a:r>
          </a:p>
        </p:txBody>
      </p:sp>
      <p:sp>
        <p:nvSpPr>
          <p:cNvPr id="36" name="Rectangle 35">
            <a:extLst>
              <a:ext uri="{FF2B5EF4-FFF2-40B4-BE49-F238E27FC236}">
                <a16:creationId xmlns:a16="http://schemas.microsoft.com/office/drawing/2014/main" id="{224EF7AC-E357-3697-BEB0-A4EA5DDD3280}"/>
              </a:ext>
            </a:extLst>
          </p:cNvPr>
          <p:cNvSpPr/>
          <p:nvPr/>
        </p:nvSpPr>
        <p:spPr>
          <a:xfrm>
            <a:off x="8445228" y="1885482"/>
            <a:ext cx="3346042" cy="432000"/>
          </a:xfrm>
          <a:prstGeom prst="rect">
            <a:avLst/>
          </a:prstGeom>
          <a:solidFill>
            <a:srgbClr val="FFCA0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4472C4"/>
              </a:buClr>
              <a:buSzTx/>
              <a:buFontTx/>
              <a:buNone/>
              <a:tabLst/>
              <a:defRPr/>
            </a:pPr>
            <a:r>
              <a:rPr kumimoji="0" lang="en-NZ" sz="1300" b="0" i="0" u="none" strike="noStrike" kern="1200" cap="none" spc="300" normalizeH="0" baseline="0" noProof="0">
                <a:ln>
                  <a:noFill/>
                </a:ln>
                <a:solidFill>
                  <a:srgbClr val="333333"/>
                </a:solidFill>
                <a:effectLst/>
                <a:uLnTx/>
                <a:uFillTx/>
                <a:latin typeface="Arial" panose="020B0604020202020204" pitchFamily="34" charset="0"/>
                <a:ea typeface="+mn-ea"/>
                <a:cs typeface="Arial" panose="020B0604020202020204" pitchFamily="34" charset="0"/>
              </a:rPr>
              <a:t>INSECURE MINDSET</a:t>
            </a:r>
          </a:p>
        </p:txBody>
      </p:sp>
      <p:sp>
        <p:nvSpPr>
          <p:cNvPr id="37" name="Content Placeholder 7">
            <a:extLst>
              <a:ext uri="{FF2B5EF4-FFF2-40B4-BE49-F238E27FC236}">
                <a16:creationId xmlns:a16="http://schemas.microsoft.com/office/drawing/2014/main" id="{A1F78A27-844F-9274-B499-554A96C56989}"/>
              </a:ext>
            </a:extLst>
          </p:cNvPr>
          <p:cNvSpPr txBox="1">
            <a:spLocks/>
          </p:cNvSpPr>
          <p:nvPr/>
        </p:nvSpPr>
        <p:spPr>
          <a:xfrm>
            <a:off x="400726" y="2465671"/>
            <a:ext cx="3346042" cy="2437956"/>
          </a:xfrm>
          <a:prstGeom prst="rect">
            <a:avLst/>
          </a:prstGeom>
        </p:spPr>
        <p:txBody>
          <a:bodyPr lIns="91440" tIns="45720" rIns="91440" bIns="45720" anchor="t"/>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dirty="0">
                <a:ln>
                  <a:noFill/>
                </a:ln>
                <a:solidFill>
                  <a:srgbClr val="333333"/>
                </a:solidFill>
                <a:effectLst/>
                <a:uLnTx/>
                <a:uFillTx/>
                <a:latin typeface="Arial"/>
                <a:ea typeface="+mn-lt"/>
                <a:cs typeface="Arial"/>
              </a:rPr>
              <a:t>Too judgemental about their lifestyle.</a:t>
            </a:r>
            <a:endParaRPr kumimoji="0" lang="en-US" sz="1200" b="0" i="0" u="none" strike="noStrike" kern="1200" cap="none" spc="0" normalizeH="0" baseline="0" noProof="0" dirty="0">
              <a:ln>
                <a:noFill/>
              </a:ln>
              <a:solidFill>
                <a:srgbClr val="333333"/>
              </a:solidFill>
              <a:effectLst/>
              <a:uLnTx/>
              <a:uFillTx/>
              <a:latin typeface="Arial"/>
              <a:ea typeface="+mn-lt"/>
              <a:cs typeface="Arial"/>
            </a:endParaRPr>
          </a:p>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dirty="0">
                <a:ln>
                  <a:noFill/>
                </a:ln>
                <a:solidFill>
                  <a:srgbClr val="333333"/>
                </a:solidFill>
                <a:effectLst/>
                <a:uLnTx/>
                <a:uFillTx/>
                <a:latin typeface="Arial"/>
                <a:ea typeface="+mn-lt"/>
                <a:cs typeface="Arial"/>
              </a:rPr>
              <a:t>Fundamentally unsafe. </a:t>
            </a:r>
            <a:endParaRPr kumimoji="0" lang="en-US" sz="1200" b="0" i="0" u="none" strike="noStrike" kern="1200" cap="none" spc="0" normalizeH="0" baseline="0" noProof="0" dirty="0">
              <a:ln>
                <a:noFill/>
              </a:ln>
              <a:solidFill>
                <a:srgbClr val="333333"/>
              </a:solidFill>
              <a:effectLst/>
              <a:uLnTx/>
              <a:uFillTx/>
              <a:latin typeface="Arial"/>
              <a:ea typeface="+mn-lt"/>
              <a:cs typeface="Arial"/>
            </a:endParaRPr>
          </a:p>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dirty="0">
                <a:ln>
                  <a:noFill/>
                </a:ln>
                <a:solidFill>
                  <a:srgbClr val="333333"/>
                </a:solidFill>
                <a:effectLst/>
                <a:uLnTx/>
                <a:uFillTx/>
                <a:latin typeface="Arial"/>
                <a:ea typeface="+mn-lt"/>
                <a:cs typeface="Arial"/>
              </a:rPr>
              <a:t>Too many overtones of  controlling environments (e.g. prison).</a:t>
            </a:r>
            <a:endParaRPr kumimoji="0" lang="en-US" sz="1200" b="0" i="0" u="none" strike="noStrike" kern="1200" cap="none" spc="0" normalizeH="0" baseline="0" noProof="0" dirty="0">
              <a:ln>
                <a:noFill/>
              </a:ln>
              <a:solidFill>
                <a:srgbClr val="333333"/>
              </a:solidFill>
              <a:effectLst/>
              <a:uLnTx/>
              <a:uFillTx/>
              <a:latin typeface="Arial"/>
              <a:ea typeface="+mn-lt"/>
              <a:cs typeface="Arial"/>
            </a:endParaRPr>
          </a:p>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dirty="0">
                <a:ln>
                  <a:noFill/>
                </a:ln>
                <a:solidFill>
                  <a:srgbClr val="333333"/>
                </a:solidFill>
                <a:effectLst/>
                <a:uLnTx/>
                <a:uFillTx/>
                <a:latin typeface="Arial"/>
                <a:ea typeface="+mn-lt"/>
                <a:cs typeface="Arial"/>
              </a:rPr>
              <a:t>Too limited to deal with the length and scope of their needs.</a:t>
            </a:r>
            <a:endParaRPr kumimoji="0" lang="en-US" sz="1200" b="0" i="0" u="none" strike="noStrike" kern="1200" cap="none" spc="0" normalizeH="0" baseline="0" noProof="0" dirty="0">
              <a:ln>
                <a:noFill/>
              </a:ln>
              <a:solidFill>
                <a:srgbClr val="333333"/>
              </a:solidFill>
              <a:effectLst/>
              <a:uLnTx/>
              <a:uFillTx/>
              <a:latin typeface="Arial"/>
              <a:ea typeface="+mn-lt"/>
              <a:cs typeface="Arial"/>
            </a:endParaRPr>
          </a:p>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dirty="0">
                <a:ln>
                  <a:noFill/>
                </a:ln>
                <a:solidFill>
                  <a:srgbClr val="333333"/>
                </a:solidFill>
                <a:effectLst/>
                <a:uLnTx/>
                <a:uFillTx/>
                <a:latin typeface="Arial"/>
                <a:ea typeface="+mn-lt"/>
                <a:cs typeface="Arial"/>
              </a:rPr>
              <a:t>Not run by people who are the ‘real deal’.</a:t>
            </a:r>
            <a:endParaRPr kumimoji="0" lang="en-US" sz="1200" b="0" i="0" u="none" strike="noStrike" kern="1200" cap="none" spc="0" normalizeH="0" baseline="0" noProof="0" dirty="0">
              <a:ln>
                <a:noFill/>
              </a:ln>
              <a:solidFill>
                <a:srgbClr val="333333"/>
              </a:solidFill>
              <a:effectLst/>
              <a:uLnTx/>
              <a:uFillTx/>
              <a:latin typeface="Arial"/>
              <a:ea typeface="+mn-lt"/>
              <a:cs typeface="Arial"/>
            </a:endParaRPr>
          </a:p>
        </p:txBody>
      </p:sp>
      <p:sp>
        <p:nvSpPr>
          <p:cNvPr id="40" name="Content Placeholder 7">
            <a:extLst>
              <a:ext uri="{FF2B5EF4-FFF2-40B4-BE49-F238E27FC236}">
                <a16:creationId xmlns:a16="http://schemas.microsoft.com/office/drawing/2014/main" id="{D29DCA97-241D-4B14-6D34-EFFC7EF79A11}"/>
              </a:ext>
            </a:extLst>
          </p:cNvPr>
          <p:cNvSpPr txBox="1">
            <a:spLocks/>
          </p:cNvSpPr>
          <p:nvPr/>
        </p:nvSpPr>
        <p:spPr>
          <a:xfrm>
            <a:off x="4422978" y="2465671"/>
            <a:ext cx="3346042" cy="2437956"/>
          </a:xfrm>
          <a:prstGeom prst="rect">
            <a:avLst/>
          </a:prstGeom>
        </p:spPr>
        <p:txBody>
          <a:bodyPr lIns="91440" tIns="45720" rIns="91440" bIns="45720" anchor="t"/>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dirty="0">
                <a:ln>
                  <a:noFill/>
                </a:ln>
                <a:solidFill>
                  <a:srgbClr val="333333"/>
                </a:solidFill>
                <a:effectLst/>
                <a:uLnTx/>
                <a:uFillTx/>
                <a:latin typeface="Arial"/>
                <a:ea typeface="+mn-lt"/>
                <a:cs typeface="Arial"/>
              </a:rPr>
              <a:t>Too socially exposing – shame, stigma.</a:t>
            </a:r>
            <a:endParaRPr kumimoji="0" lang="en-US" sz="1200" b="0" i="0" u="none" strike="noStrike" kern="1200" cap="none" spc="0" normalizeH="0" baseline="0" noProof="0" dirty="0">
              <a:ln>
                <a:noFill/>
              </a:ln>
              <a:solidFill>
                <a:srgbClr val="333333"/>
              </a:solidFill>
              <a:effectLst/>
              <a:uLnTx/>
              <a:uFillTx/>
              <a:latin typeface="Arial"/>
              <a:ea typeface="+mn-lt"/>
              <a:cs typeface="Arial"/>
            </a:endParaRPr>
          </a:p>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dirty="0">
                <a:ln>
                  <a:noFill/>
                </a:ln>
                <a:solidFill>
                  <a:srgbClr val="333333"/>
                </a:solidFill>
                <a:effectLst/>
                <a:uLnTx/>
                <a:uFillTx/>
                <a:latin typeface="Arial"/>
                <a:ea typeface="+mn-lt"/>
                <a:cs typeface="Arial"/>
              </a:rPr>
              <a:t>Too judgemental about them as a man.</a:t>
            </a:r>
            <a:endParaRPr kumimoji="0" lang="en-US" sz="1200" b="0" i="0" u="none" strike="noStrike" kern="1200" cap="none" spc="0" normalizeH="0" baseline="0" noProof="0" dirty="0">
              <a:ln>
                <a:noFill/>
              </a:ln>
              <a:solidFill>
                <a:srgbClr val="333333"/>
              </a:solidFill>
              <a:effectLst/>
              <a:uLnTx/>
              <a:uFillTx/>
              <a:latin typeface="Arial"/>
              <a:ea typeface="+mn-lt"/>
              <a:cs typeface="Arial"/>
            </a:endParaRPr>
          </a:p>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dirty="0">
                <a:ln>
                  <a:noFill/>
                </a:ln>
                <a:solidFill>
                  <a:srgbClr val="333333"/>
                </a:solidFill>
                <a:effectLst/>
                <a:uLnTx/>
                <a:uFillTx/>
                <a:latin typeface="Arial"/>
                <a:ea typeface="+mn-lt"/>
                <a:cs typeface="Arial"/>
              </a:rPr>
              <a:t>Too much for ‘losers’/ ‘Jake the Muss’ types.</a:t>
            </a:r>
            <a:endParaRPr kumimoji="0" lang="en-US" sz="1200" b="0" i="0" u="none" strike="noStrike" kern="1200" cap="none" spc="0" normalizeH="0" baseline="0" noProof="0" dirty="0">
              <a:ln>
                <a:noFill/>
              </a:ln>
              <a:solidFill>
                <a:srgbClr val="333333"/>
              </a:solidFill>
              <a:effectLst/>
              <a:uLnTx/>
              <a:uFillTx/>
              <a:latin typeface="Arial"/>
              <a:ea typeface="+mn-lt"/>
              <a:cs typeface="Arial"/>
            </a:endParaRPr>
          </a:p>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dirty="0">
                <a:ln>
                  <a:noFill/>
                </a:ln>
                <a:solidFill>
                  <a:srgbClr val="333333"/>
                </a:solidFill>
                <a:effectLst/>
                <a:uLnTx/>
                <a:uFillTx/>
                <a:latin typeface="Arial"/>
                <a:ea typeface="+mn-lt"/>
                <a:cs typeface="Arial"/>
              </a:rPr>
              <a:t>Not available ‘in the moment’ of need.</a:t>
            </a:r>
            <a:endParaRPr kumimoji="0" lang="en-US" sz="1200" b="0" i="0" u="none" strike="noStrike" kern="1200" cap="none" spc="0" normalizeH="0" baseline="0" noProof="0" dirty="0">
              <a:ln>
                <a:noFill/>
              </a:ln>
              <a:solidFill>
                <a:srgbClr val="333333"/>
              </a:solidFill>
              <a:effectLst/>
              <a:uLnTx/>
              <a:uFillTx/>
              <a:latin typeface="Arial"/>
              <a:ea typeface="+mn-lt"/>
              <a:cs typeface="Arial"/>
            </a:endParaRPr>
          </a:p>
        </p:txBody>
      </p:sp>
      <p:sp>
        <p:nvSpPr>
          <p:cNvPr id="41" name="Content Placeholder 7">
            <a:extLst>
              <a:ext uri="{FF2B5EF4-FFF2-40B4-BE49-F238E27FC236}">
                <a16:creationId xmlns:a16="http://schemas.microsoft.com/office/drawing/2014/main" id="{E2CEE4C3-3E77-ADDE-D1A3-534C4B90AF40}"/>
              </a:ext>
            </a:extLst>
          </p:cNvPr>
          <p:cNvSpPr txBox="1">
            <a:spLocks/>
          </p:cNvSpPr>
          <p:nvPr/>
        </p:nvSpPr>
        <p:spPr>
          <a:xfrm>
            <a:off x="8445228" y="2465671"/>
            <a:ext cx="3346042" cy="2437956"/>
          </a:xfrm>
          <a:prstGeom prst="rect">
            <a:avLst/>
          </a:prstGeom>
        </p:spPr>
        <p:txBody>
          <a:bodyPr lIns="91440" tIns="45720" rIns="91440" bIns="45720" anchor="t"/>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a:ln>
                  <a:noFill/>
                </a:ln>
                <a:solidFill>
                  <a:srgbClr val="333333"/>
                </a:solidFill>
                <a:effectLst/>
                <a:uLnTx/>
                <a:uFillTx/>
                <a:latin typeface="Arial"/>
                <a:ea typeface="+mn-lt"/>
                <a:cs typeface="Arial"/>
              </a:rPr>
              <a:t>Not for them – as they see their partner is the problem.</a:t>
            </a:r>
            <a:endParaRPr kumimoji="0" lang="en-US" sz="1200" b="0" i="0" u="none" strike="noStrike" kern="1200" cap="none" spc="0" normalizeH="0" baseline="0" noProof="0">
              <a:ln>
                <a:noFill/>
              </a:ln>
              <a:solidFill>
                <a:srgbClr val="333333"/>
              </a:solidFill>
              <a:effectLst/>
              <a:uLnTx/>
              <a:uFillTx/>
              <a:latin typeface="Arial"/>
              <a:ea typeface="+mn-lt"/>
              <a:cs typeface="Arial"/>
            </a:endParaRPr>
          </a:p>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a:ln>
                  <a:noFill/>
                </a:ln>
                <a:solidFill>
                  <a:srgbClr val="333333"/>
                </a:solidFill>
                <a:effectLst/>
                <a:uLnTx/>
                <a:uFillTx/>
                <a:latin typeface="Arial"/>
                <a:ea typeface="+mn-lt"/>
                <a:cs typeface="Arial"/>
              </a:rPr>
              <a:t>Too judgemental about their actions.</a:t>
            </a:r>
            <a:endParaRPr kumimoji="0" lang="en-US" sz="1200" b="0" i="0" u="none" strike="noStrike" kern="1200" cap="none" spc="0" normalizeH="0" baseline="0" noProof="0">
              <a:ln>
                <a:noFill/>
              </a:ln>
              <a:solidFill>
                <a:srgbClr val="333333"/>
              </a:solidFill>
              <a:effectLst/>
              <a:uLnTx/>
              <a:uFillTx/>
              <a:latin typeface="Arial"/>
              <a:ea typeface="+mn-lt"/>
              <a:cs typeface="Arial"/>
            </a:endParaRPr>
          </a:p>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a:ln>
                  <a:noFill/>
                </a:ln>
                <a:solidFill>
                  <a:srgbClr val="333333"/>
                </a:solidFill>
                <a:effectLst/>
                <a:uLnTx/>
                <a:uFillTx/>
                <a:latin typeface="Arial"/>
                <a:ea typeface="+mn-lt"/>
                <a:cs typeface="Arial"/>
              </a:rPr>
              <a:t>Do not see themselves as a ‘violent’ person.</a:t>
            </a:r>
            <a:endParaRPr kumimoji="0" lang="en-US" sz="1200" b="0" i="0" u="none" strike="noStrike" kern="1200" cap="none" spc="0" normalizeH="0" baseline="0" noProof="0">
              <a:ln>
                <a:noFill/>
              </a:ln>
              <a:solidFill>
                <a:srgbClr val="333333"/>
              </a:solidFill>
              <a:effectLst/>
              <a:uLnTx/>
              <a:uFillTx/>
              <a:latin typeface="Arial"/>
              <a:ea typeface="+mn-lt"/>
              <a:cs typeface="Arial"/>
            </a:endParaRPr>
          </a:p>
        </p:txBody>
      </p:sp>
      <p:sp>
        <p:nvSpPr>
          <p:cNvPr id="3" name="Rectangle 2">
            <a:extLst>
              <a:ext uri="{FF2B5EF4-FFF2-40B4-BE49-F238E27FC236}">
                <a16:creationId xmlns:a16="http://schemas.microsoft.com/office/drawing/2014/main" id="{279FC595-A8FA-9A87-5F00-10749B258E5E}"/>
              </a:ext>
            </a:extLst>
          </p:cNvPr>
          <p:cNvSpPr/>
          <p:nvPr/>
        </p:nvSpPr>
        <p:spPr bwMode="ltGray">
          <a:xfrm>
            <a:off x="0" y="0"/>
            <a:ext cx="228600" cy="219075"/>
          </a:xfrm>
          <a:prstGeom prst="rect">
            <a:avLst/>
          </a:prstGeom>
          <a:solidFill>
            <a:schemeClr val="bg1"/>
          </a:solidFill>
          <a:ln w="127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3857383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709B467-F879-B790-9EBA-28E53156F8CF}"/>
              </a:ext>
            </a:extLst>
          </p:cNvPr>
          <p:cNvSpPr txBox="1"/>
          <p:nvPr/>
        </p:nvSpPr>
        <p:spPr>
          <a:xfrm>
            <a:off x="217873" y="258909"/>
            <a:ext cx="11756254" cy="1296000"/>
          </a:xfrm>
          <a:prstGeom prst="rect">
            <a:avLst/>
          </a:prstGeom>
          <a:solidFill>
            <a:srgbClr val="39466F"/>
          </a:solidFill>
        </p:spPr>
        <p:txBody>
          <a:bodyPr wrap="square" lIns="90000" anchor="ctr">
            <a:noAutofit/>
          </a:bodyPr>
          <a:lstStyle/>
          <a:p>
            <a:pPr marL="0" marR="0" lvl="0" indent="0" algn="ctr" defTabSz="914400" rtl="0" eaLnBrk="1" fontAlgn="auto" latinLnBrk="0" hangingPunct="1">
              <a:lnSpc>
                <a:spcPct val="100000"/>
              </a:lnSpc>
              <a:spcBef>
                <a:spcPts val="0"/>
              </a:spcBef>
              <a:spcAft>
                <a:spcPts val="0"/>
              </a:spcAft>
              <a:buClr>
                <a:srgbClr val="4472C4"/>
              </a:buClr>
              <a:buSzTx/>
              <a:buFontTx/>
              <a:buNone/>
              <a:tabLst/>
              <a:defRPr/>
            </a:pPr>
            <a:r>
              <a:rPr kumimoji="0" lang="en-NZ" sz="24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Added to this, there are some strong forces that tie</a:t>
            </a:r>
            <a:br>
              <a:rPr kumimoji="0" lang="en-NZ" sz="24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br>
            <a:r>
              <a:rPr kumimoji="0" lang="en-NZ" sz="24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these men to their current behaviours</a:t>
            </a:r>
            <a:endParaRPr kumimoji="0" lang="en-AU" sz="24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5" name="Rectangle 4">
            <a:extLst>
              <a:ext uri="{FF2B5EF4-FFF2-40B4-BE49-F238E27FC236}">
                <a16:creationId xmlns:a16="http://schemas.microsoft.com/office/drawing/2014/main" id="{833B69AB-5E2B-EC8B-A7D6-76DFF4ED1C74}"/>
              </a:ext>
            </a:extLst>
          </p:cNvPr>
          <p:cNvSpPr/>
          <p:nvPr/>
        </p:nvSpPr>
        <p:spPr>
          <a:xfrm>
            <a:off x="217872" y="2353566"/>
            <a:ext cx="3711751" cy="3367366"/>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600" b="0" i="0" u="none" strike="noStrike" kern="1200" cap="none" spc="0" normalizeH="0" baseline="0" noProof="0">
              <a:ln>
                <a:noFill/>
              </a:ln>
              <a:solidFill>
                <a:srgbClr val="FFFFFF"/>
              </a:solidFill>
              <a:effectLst/>
              <a:uLnTx/>
              <a:uFillTx/>
              <a:latin typeface="Arial"/>
              <a:ea typeface="+mn-ea"/>
              <a:cs typeface="+mn-cs"/>
            </a:endParaRPr>
          </a:p>
        </p:txBody>
      </p:sp>
      <p:sp>
        <p:nvSpPr>
          <p:cNvPr id="17" name="Rectangle 16">
            <a:extLst>
              <a:ext uri="{FF2B5EF4-FFF2-40B4-BE49-F238E27FC236}">
                <a16:creationId xmlns:a16="http://schemas.microsoft.com/office/drawing/2014/main" id="{64D9844D-2381-AA18-C4BE-392BAFB406D9}"/>
              </a:ext>
            </a:extLst>
          </p:cNvPr>
          <p:cNvSpPr/>
          <p:nvPr/>
        </p:nvSpPr>
        <p:spPr>
          <a:xfrm>
            <a:off x="4240124" y="2353566"/>
            <a:ext cx="3711751" cy="3367366"/>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600" b="0" i="0" u="none" strike="noStrike" kern="1200" cap="none" spc="0" normalizeH="0" baseline="0" noProof="0">
              <a:ln>
                <a:noFill/>
              </a:ln>
              <a:solidFill>
                <a:srgbClr val="FFFFFF"/>
              </a:solidFill>
              <a:effectLst/>
              <a:uLnTx/>
              <a:uFillTx/>
              <a:latin typeface="Arial"/>
              <a:ea typeface="+mn-ea"/>
              <a:cs typeface="+mn-cs"/>
            </a:endParaRPr>
          </a:p>
        </p:txBody>
      </p:sp>
      <p:sp>
        <p:nvSpPr>
          <p:cNvPr id="18" name="Rectangle 17">
            <a:extLst>
              <a:ext uri="{FF2B5EF4-FFF2-40B4-BE49-F238E27FC236}">
                <a16:creationId xmlns:a16="http://schemas.microsoft.com/office/drawing/2014/main" id="{2F1B2B69-044D-F5AE-53E6-2CA2197FBDA6}"/>
              </a:ext>
            </a:extLst>
          </p:cNvPr>
          <p:cNvSpPr/>
          <p:nvPr/>
        </p:nvSpPr>
        <p:spPr>
          <a:xfrm>
            <a:off x="8262374" y="2353566"/>
            <a:ext cx="3711751" cy="3367366"/>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600" b="0" i="0" u="none" strike="noStrike" kern="1200" cap="none" spc="0" normalizeH="0" baseline="0" noProof="0">
              <a:ln>
                <a:noFill/>
              </a:ln>
              <a:solidFill>
                <a:srgbClr val="FFFFFF"/>
              </a:solidFill>
              <a:effectLst/>
              <a:uLnTx/>
              <a:uFillTx/>
              <a:latin typeface="Arial"/>
              <a:ea typeface="+mn-ea"/>
              <a:cs typeface="+mn-cs"/>
            </a:endParaRPr>
          </a:p>
        </p:txBody>
      </p:sp>
      <p:sp>
        <p:nvSpPr>
          <p:cNvPr id="32" name="Rectangle 31">
            <a:extLst>
              <a:ext uri="{FF2B5EF4-FFF2-40B4-BE49-F238E27FC236}">
                <a16:creationId xmlns:a16="http://schemas.microsoft.com/office/drawing/2014/main" id="{9434E5F3-5006-1F4D-879A-08308D2E3BBF}"/>
              </a:ext>
            </a:extLst>
          </p:cNvPr>
          <p:cNvSpPr/>
          <p:nvPr/>
        </p:nvSpPr>
        <p:spPr>
          <a:xfrm>
            <a:off x="400726" y="2521762"/>
            <a:ext cx="3346042" cy="432000"/>
          </a:xfrm>
          <a:prstGeom prst="rect">
            <a:avLst/>
          </a:prstGeom>
          <a:solidFill>
            <a:srgbClr val="E84A2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4472C4"/>
              </a:buClr>
              <a:buSzTx/>
              <a:buFontTx/>
              <a:buNone/>
              <a:tabLst/>
              <a:defRPr/>
            </a:pPr>
            <a:r>
              <a:rPr kumimoji="0" lang="en-NZ" sz="1300" b="0" i="0" u="none" strike="noStrike" kern="1200" cap="none" spc="30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SURVIVAL MINDSET</a:t>
            </a:r>
          </a:p>
        </p:txBody>
      </p:sp>
      <p:sp>
        <p:nvSpPr>
          <p:cNvPr id="35" name="Rectangle 34">
            <a:extLst>
              <a:ext uri="{FF2B5EF4-FFF2-40B4-BE49-F238E27FC236}">
                <a16:creationId xmlns:a16="http://schemas.microsoft.com/office/drawing/2014/main" id="{6D57D775-7B53-1BB1-83B9-5D0624651122}"/>
              </a:ext>
            </a:extLst>
          </p:cNvPr>
          <p:cNvSpPr/>
          <p:nvPr/>
        </p:nvSpPr>
        <p:spPr>
          <a:xfrm>
            <a:off x="4422978" y="2521762"/>
            <a:ext cx="3346042" cy="432000"/>
          </a:xfrm>
          <a:prstGeom prst="rect">
            <a:avLst/>
          </a:prstGeom>
          <a:solidFill>
            <a:srgbClr val="A0D72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4472C4"/>
              </a:buClr>
              <a:buSzTx/>
              <a:buFontTx/>
              <a:buNone/>
              <a:tabLst/>
              <a:defRPr/>
            </a:pPr>
            <a:r>
              <a:rPr kumimoji="0" lang="en-NZ" sz="1300" b="0" i="0" u="none" strike="noStrike" kern="1200" cap="none" spc="300" normalizeH="0" baseline="0" noProof="0">
                <a:ln>
                  <a:noFill/>
                </a:ln>
                <a:solidFill>
                  <a:srgbClr val="333333"/>
                </a:solidFill>
                <a:effectLst/>
                <a:uLnTx/>
                <a:uFillTx/>
                <a:latin typeface="Arial" panose="020B0604020202020204" pitchFamily="34" charset="0"/>
                <a:ea typeface="+mn-ea"/>
                <a:cs typeface="Arial" panose="020B0604020202020204" pitchFamily="34" charset="0"/>
              </a:rPr>
              <a:t>CAGED MINDSET</a:t>
            </a:r>
          </a:p>
        </p:txBody>
      </p:sp>
      <p:sp>
        <p:nvSpPr>
          <p:cNvPr id="36" name="Rectangle 35">
            <a:extLst>
              <a:ext uri="{FF2B5EF4-FFF2-40B4-BE49-F238E27FC236}">
                <a16:creationId xmlns:a16="http://schemas.microsoft.com/office/drawing/2014/main" id="{224EF7AC-E357-3697-BEB0-A4EA5DDD3280}"/>
              </a:ext>
            </a:extLst>
          </p:cNvPr>
          <p:cNvSpPr/>
          <p:nvPr/>
        </p:nvSpPr>
        <p:spPr>
          <a:xfrm>
            <a:off x="8445228" y="2521762"/>
            <a:ext cx="3346042" cy="432000"/>
          </a:xfrm>
          <a:prstGeom prst="rect">
            <a:avLst/>
          </a:prstGeom>
          <a:solidFill>
            <a:srgbClr val="FFCA0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4472C4"/>
              </a:buClr>
              <a:buSzTx/>
              <a:buFontTx/>
              <a:buNone/>
              <a:tabLst/>
              <a:defRPr/>
            </a:pPr>
            <a:r>
              <a:rPr kumimoji="0" lang="en-NZ" sz="1300" b="0" i="0" u="none" strike="noStrike" kern="1200" cap="none" spc="300" normalizeH="0" baseline="0" noProof="0">
                <a:ln>
                  <a:noFill/>
                </a:ln>
                <a:solidFill>
                  <a:srgbClr val="333333"/>
                </a:solidFill>
                <a:effectLst/>
                <a:uLnTx/>
                <a:uFillTx/>
                <a:latin typeface="Arial" panose="020B0604020202020204" pitchFamily="34" charset="0"/>
                <a:ea typeface="+mn-ea"/>
                <a:cs typeface="Arial" panose="020B0604020202020204" pitchFamily="34" charset="0"/>
              </a:rPr>
              <a:t>INSECURE MINDSET</a:t>
            </a:r>
          </a:p>
        </p:txBody>
      </p:sp>
      <p:sp>
        <p:nvSpPr>
          <p:cNvPr id="37" name="Content Placeholder 7">
            <a:extLst>
              <a:ext uri="{FF2B5EF4-FFF2-40B4-BE49-F238E27FC236}">
                <a16:creationId xmlns:a16="http://schemas.microsoft.com/office/drawing/2014/main" id="{A1F78A27-844F-9274-B499-554A96C56989}"/>
              </a:ext>
            </a:extLst>
          </p:cNvPr>
          <p:cNvSpPr txBox="1">
            <a:spLocks/>
          </p:cNvSpPr>
          <p:nvPr/>
        </p:nvSpPr>
        <p:spPr>
          <a:xfrm>
            <a:off x="400726" y="3101951"/>
            <a:ext cx="3346042" cy="2437956"/>
          </a:xfrm>
          <a:prstGeom prst="rect">
            <a:avLst/>
          </a:prstGeom>
        </p:spPr>
        <p:txBody>
          <a:bodyPr lIns="91440" tIns="45720" rIns="91440" bIns="45720" anchor="t"/>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dirty="0">
                <a:ln>
                  <a:noFill/>
                </a:ln>
                <a:solidFill>
                  <a:srgbClr val="333333"/>
                </a:solidFill>
                <a:effectLst/>
                <a:uLnTx/>
                <a:uFillTx/>
                <a:latin typeface="Arial"/>
                <a:ea typeface="+mn-lt"/>
                <a:cs typeface="Arial"/>
              </a:rPr>
              <a:t>Pervasiveness of violence in life and lifestyle.</a:t>
            </a:r>
          </a:p>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dirty="0">
                <a:ln>
                  <a:noFill/>
                </a:ln>
                <a:solidFill>
                  <a:srgbClr val="333333"/>
                </a:solidFill>
                <a:effectLst/>
                <a:uLnTx/>
                <a:uFillTx/>
                <a:latin typeface="Arial"/>
                <a:ea typeface="+mn-lt"/>
                <a:cs typeface="Arial"/>
              </a:rPr>
              <a:t>Low self-efficacy for change.</a:t>
            </a:r>
          </a:p>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dirty="0">
                <a:ln>
                  <a:noFill/>
                </a:ln>
                <a:solidFill>
                  <a:srgbClr val="333333"/>
                </a:solidFill>
                <a:effectLst/>
                <a:uLnTx/>
                <a:uFillTx/>
                <a:latin typeface="Arial"/>
                <a:ea typeface="+mn-lt"/>
                <a:cs typeface="Arial"/>
              </a:rPr>
              <a:t>Presence of drugs/alcohol.</a:t>
            </a:r>
          </a:p>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dirty="0">
                <a:ln>
                  <a:noFill/>
                </a:ln>
                <a:solidFill>
                  <a:srgbClr val="333333"/>
                </a:solidFill>
                <a:effectLst/>
                <a:uLnTx/>
                <a:uFillTx/>
                <a:latin typeface="Arial"/>
                <a:ea typeface="+mn-lt"/>
                <a:cs typeface="Arial"/>
              </a:rPr>
              <a:t>No obvious pathways.</a:t>
            </a:r>
          </a:p>
        </p:txBody>
      </p:sp>
      <p:sp>
        <p:nvSpPr>
          <p:cNvPr id="40" name="Content Placeholder 7">
            <a:extLst>
              <a:ext uri="{FF2B5EF4-FFF2-40B4-BE49-F238E27FC236}">
                <a16:creationId xmlns:a16="http://schemas.microsoft.com/office/drawing/2014/main" id="{D29DCA97-241D-4B14-6D34-EFFC7EF79A11}"/>
              </a:ext>
            </a:extLst>
          </p:cNvPr>
          <p:cNvSpPr txBox="1">
            <a:spLocks/>
          </p:cNvSpPr>
          <p:nvPr/>
        </p:nvSpPr>
        <p:spPr>
          <a:xfrm>
            <a:off x="4422978" y="3101951"/>
            <a:ext cx="3346042" cy="2437956"/>
          </a:xfrm>
          <a:prstGeom prst="rect">
            <a:avLst/>
          </a:prstGeom>
        </p:spPr>
        <p:txBody>
          <a:bodyPr lIns="91440" tIns="45720" rIns="91440" bIns="45720" anchor="t"/>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a:ln>
                  <a:noFill/>
                </a:ln>
                <a:solidFill>
                  <a:srgbClr val="333333"/>
                </a:solidFill>
                <a:effectLst/>
                <a:uLnTx/>
                <a:uFillTx/>
                <a:latin typeface="Arial"/>
                <a:ea typeface="+mn-lt"/>
                <a:cs typeface="Arial"/>
              </a:rPr>
              <a:t>Fear of judgement.</a:t>
            </a:r>
          </a:p>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a:ln>
                  <a:noFill/>
                </a:ln>
                <a:solidFill>
                  <a:srgbClr val="333333"/>
                </a:solidFill>
                <a:effectLst/>
                <a:uLnTx/>
                <a:uFillTx/>
                <a:latin typeface="Arial"/>
                <a:ea typeface="+mn-lt"/>
                <a:cs typeface="Arial"/>
              </a:rPr>
              <a:t>Fear of emotional vulnerability.</a:t>
            </a:r>
          </a:p>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a:ln>
                  <a:noFill/>
                </a:ln>
                <a:solidFill>
                  <a:srgbClr val="333333"/>
                </a:solidFill>
                <a:effectLst/>
                <a:uLnTx/>
                <a:uFillTx/>
                <a:latin typeface="Arial"/>
                <a:ea typeface="+mn-lt"/>
                <a:cs typeface="Arial"/>
              </a:rPr>
              <a:t>Other life priorities.</a:t>
            </a:r>
          </a:p>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a:ln>
                  <a:noFill/>
                </a:ln>
                <a:solidFill>
                  <a:srgbClr val="333333"/>
                </a:solidFill>
                <a:effectLst/>
                <a:uLnTx/>
                <a:uFillTx/>
                <a:latin typeface="Arial"/>
                <a:ea typeface="+mn-lt"/>
                <a:cs typeface="Arial"/>
              </a:rPr>
              <a:t>No obvious pathways.</a:t>
            </a:r>
          </a:p>
        </p:txBody>
      </p:sp>
      <p:sp>
        <p:nvSpPr>
          <p:cNvPr id="41" name="Content Placeholder 7">
            <a:extLst>
              <a:ext uri="{FF2B5EF4-FFF2-40B4-BE49-F238E27FC236}">
                <a16:creationId xmlns:a16="http://schemas.microsoft.com/office/drawing/2014/main" id="{E2CEE4C3-3E77-ADDE-D1A3-534C4B90AF40}"/>
              </a:ext>
            </a:extLst>
          </p:cNvPr>
          <p:cNvSpPr txBox="1">
            <a:spLocks/>
          </p:cNvSpPr>
          <p:nvPr/>
        </p:nvSpPr>
        <p:spPr>
          <a:xfrm>
            <a:off x="8445228" y="3101951"/>
            <a:ext cx="3346042" cy="2437956"/>
          </a:xfrm>
          <a:prstGeom prst="rect">
            <a:avLst/>
          </a:prstGeom>
        </p:spPr>
        <p:txBody>
          <a:bodyPr lIns="91440" tIns="45720" rIns="91440" bIns="45720" anchor="t"/>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a:ln>
                  <a:noFill/>
                </a:ln>
                <a:solidFill>
                  <a:srgbClr val="333333"/>
                </a:solidFill>
                <a:effectLst/>
                <a:uLnTx/>
                <a:uFillTx/>
                <a:latin typeface="Arial"/>
                <a:ea typeface="+mn-lt"/>
                <a:cs typeface="Arial"/>
              </a:rPr>
              <a:t>Not their fault.</a:t>
            </a:r>
          </a:p>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a:ln>
                  <a:noFill/>
                </a:ln>
                <a:solidFill>
                  <a:srgbClr val="333333"/>
                </a:solidFill>
                <a:effectLst/>
                <a:uLnTx/>
                <a:uFillTx/>
                <a:latin typeface="Arial"/>
                <a:ea typeface="+mn-lt"/>
                <a:cs typeface="Arial"/>
              </a:rPr>
              <a:t>Fear of impact to self-image.</a:t>
            </a:r>
          </a:p>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a:ln>
                  <a:noFill/>
                </a:ln>
                <a:solidFill>
                  <a:srgbClr val="333333"/>
                </a:solidFill>
                <a:effectLst/>
                <a:uLnTx/>
                <a:uFillTx/>
                <a:latin typeface="Arial"/>
                <a:ea typeface="+mn-lt"/>
                <a:cs typeface="Arial"/>
              </a:rPr>
              <a:t>Use of coping mechanisms.</a:t>
            </a:r>
          </a:p>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a:ln>
                  <a:noFill/>
                </a:ln>
                <a:solidFill>
                  <a:srgbClr val="333333"/>
                </a:solidFill>
                <a:effectLst/>
                <a:uLnTx/>
                <a:uFillTx/>
                <a:latin typeface="Arial"/>
                <a:ea typeface="+mn-lt"/>
                <a:cs typeface="Arial"/>
              </a:rPr>
              <a:t>Limited resources.</a:t>
            </a:r>
          </a:p>
          <a:p>
            <a:pPr marL="28575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200" b="0" i="0" u="none" strike="noStrike" kern="1200" cap="none" spc="0" normalizeH="0" baseline="0" noProof="0">
                <a:ln>
                  <a:noFill/>
                </a:ln>
                <a:solidFill>
                  <a:srgbClr val="333333"/>
                </a:solidFill>
                <a:effectLst/>
                <a:uLnTx/>
                <a:uFillTx/>
                <a:latin typeface="Arial"/>
                <a:ea typeface="+mn-lt"/>
                <a:cs typeface="Arial"/>
              </a:rPr>
              <a:t>Presence of drugs/alcohol.</a:t>
            </a:r>
          </a:p>
        </p:txBody>
      </p:sp>
      <p:sp>
        <p:nvSpPr>
          <p:cNvPr id="6" name="TextBox 5">
            <a:extLst>
              <a:ext uri="{FF2B5EF4-FFF2-40B4-BE49-F238E27FC236}">
                <a16:creationId xmlns:a16="http://schemas.microsoft.com/office/drawing/2014/main" id="{3501C490-3AA9-3921-A478-221E7461A5A6}"/>
              </a:ext>
            </a:extLst>
          </p:cNvPr>
          <p:cNvSpPr txBox="1"/>
          <p:nvPr/>
        </p:nvSpPr>
        <p:spPr>
          <a:xfrm>
            <a:off x="217873" y="1692627"/>
            <a:ext cx="11756254"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333333"/>
                </a:solidFill>
                <a:effectLst/>
                <a:uLnTx/>
                <a:uFillTx/>
                <a:latin typeface="Arial"/>
                <a:ea typeface="+mn-ea"/>
                <a:cs typeface="+mn-cs"/>
              </a:rPr>
              <a:t>Beyond the perception of current services, there are a number of other elements that sustain violent or abusive behaviours.</a:t>
            </a:r>
            <a:br>
              <a:rPr kumimoji="0" lang="en-US" sz="1400" b="0" i="0" u="none" strike="noStrike" kern="1200" cap="none" spc="0" normalizeH="0" baseline="0" noProof="0" dirty="0">
                <a:ln>
                  <a:noFill/>
                </a:ln>
                <a:solidFill>
                  <a:srgbClr val="333333"/>
                </a:solidFill>
                <a:effectLst/>
                <a:uLnTx/>
                <a:uFillTx/>
                <a:latin typeface="Arial"/>
                <a:ea typeface="+mn-ea"/>
                <a:cs typeface="+mn-cs"/>
              </a:rPr>
            </a:br>
            <a:r>
              <a:rPr kumimoji="0" lang="en-US" sz="1400" b="0" i="0" u="none" strike="noStrike" kern="1200" cap="none" spc="0" normalizeH="0" baseline="0" noProof="0" dirty="0">
                <a:ln>
                  <a:noFill/>
                </a:ln>
                <a:solidFill>
                  <a:srgbClr val="333333"/>
                </a:solidFill>
                <a:effectLst/>
                <a:uLnTx/>
                <a:uFillTx/>
                <a:latin typeface="Arial"/>
                <a:ea typeface="+mn-ea"/>
                <a:cs typeface="+mn-cs"/>
              </a:rPr>
              <a:t>These are detailed on the following pages.</a:t>
            </a:r>
          </a:p>
        </p:txBody>
      </p:sp>
      <p:sp>
        <p:nvSpPr>
          <p:cNvPr id="2" name="Rectangle 1">
            <a:extLst>
              <a:ext uri="{FF2B5EF4-FFF2-40B4-BE49-F238E27FC236}">
                <a16:creationId xmlns:a16="http://schemas.microsoft.com/office/drawing/2014/main" id="{7642B737-DFCD-449A-5233-E5624DC2F73E}"/>
              </a:ext>
            </a:extLst>
          </p:cNvPr>
          <p:cNvSpPr/>
          <p:nvPr/>
        </p:nvSpPr>
        <p:spPr bwMode="ltGray">
          <a:xfrm>
            <a:off x="0" y="0"/>
            <a:ext cx="228600" cy="219075"/>
          </a:xfrm>
          <a:prstGeom prst="rect">
            <a:avLst/>
          </a:prstGeom>
          <a:solidFill>
            <a:schemeClr val="bg1"/>
          </a:solidFill>
          <a:ln w="127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2144888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3">
            <a:extLst>
              <a:ext uri="{FF2B5EF4-FFF2-40B4-BE49-F238E27FC236}">
                <a16:creationId xmlns:a16="http://schemas.microsoft.com/office/drawing/2014/main" id="{4E5CD532-3D20-857F-1897-E03B2A6DF7C5}"/>
              </a:ext>
            </a:extLst>
          </p:cNvPr>
          <p:cNvGraphicFramePr>
            <a:graphicFrameLocks noGrp="1"/>
          </p:cNvGraphicFramePr>
          <p:nvPr>
            <p:extLst>
              <p:ext uri="{D42A27DB-BD31-4B8C-83A1-F6EECF244321}">
                <p14:modId xmlns:p14="http://schemas.microsoft.com/office/powerpoint/2010/main" val="351684907"/>
              </p:ext>
            </p:extLst>
          </p:nvPr>
        </p:nvGraphicFramePr>
        <p:xfrm>
          <a:off x="217872" y="1064301"/>
          <a:ext cx="11756251" cy="4769723"/>
        </p:xfrm>
        <a:graphic>
          <a:graphicData uri="http://schemas.openxmlformats.org/drawingml/2006/table">
            <a:tbl>
              <a:tblPr firstRow="1" bandRow="1">
                <a:tableStyleId>{5C22544A-7EE6-4342-B048-85BDC9FD1C3A}</a:tableStyleId>
              </a:tblPr>
              <a:tblGrid>
                <a:gridCol w="1769626">
                  <a:extLst>
                    <a:ext uri="{9D8B030D-6E8A-4147-A177-3AD203B41FA5}">
                      <a16:colId xmlns:a16="http://schemas.microsoft.com/office/drawing/2014/main" val="2044313044"/>
                    </a:ext>
                  </a:extLst>
                </a:gridCol>
                <a:gridCol w="3328875">
                  <a:extLst>
                    <a:ext uri="{9D8B030D-6E8A-4147-A177-3AD203B41FA5}">
                      <a16:colId xmlns:a16="http://schemas.microsoft.com/office/drawing/2014/main" val="2060666028"/>
                    </a:ext>
                  </a:extLst>
                </a:gridCol>
                <a:gridCol w="3328875">
                  <a:extLst>
                    <a:ext uri="{9D8B030D-6E8A-4147-A177-3AD203B41FA5}">
                      <a16:colId xmlns:a16="http://schemas.microsoft.com/office/drawing/2014/main" val="998828623"/>
                    </a:ext>
                  </a:extLst>
                </a:gridCol>
                <a:gridCol w="3328875">
                  <a:extLst>
                    <a:ext uri="{9D8B030D-6E8A-4147-A177-3AD203B41FA5}">
                      <a16:colId xmlns:a16="http://schemas.microsoft.com/office/drawing/2014/main" val="2354962860"/>
                    </a:ext>
                  </a:extLst>
                </a:gridCol>
              </a:tblGrid>
              <a:tr h="583130">
                <a:tc>
                  <a:txBody>
                    <a:bodyPr/>
                    <a:lstStyle/>
                    <a:p>
                      <a:endParaRPr lang="en-NZ" dirty="0"/>
                    </a:p>
                  </a:txBody>
                  <a:tcPr>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bg1"/>
                    </a:solidFill>
                  </a:tcPr>
                </a:tc>
                <a:tc>
                  <a:txBody>
                    <a:bodyPr/>
                    <a:lstStyle/>
                    <a:p>
                      <a:endParaRPr lang="en-NZ" dirty="0"/>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bg1"/>
                    </a:solidFill>
                  </a:tcPr>
                </a:tc>
                <a:tc>
                  <a:txBody>
                    <a:bodyPr/>
                    <a:lstStyle/>
                    <a:p>
                      <a:endParaRPr lang="en-NZ" dirty="0"/>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bg1"/>
                    </a:solidFill>
                  </a:tcPr>
                </a:tc>
                <a:tc>
                  <a:txBody>
                    <a:bodyPr/>
                    <a:lstStyle/>
                    <a:p>
                      <a:endParaRPr lang="en-NZ" dirty="0"/>
                    </a:p>
                  </a:txBody>
                  <a:tcPr>
                    <a:lnL w="76200" cap="flat" cmpd="sng" algn="ctr">
                      <a:solidFill>
                        <a:schemeClr val="bg1"/>
                      </a:solidFill>
                      <a:prstDash val="solid"/>
                      <a:round/>
                      <a:headEnd type="none" w="med" len="med"/>
                      <a:tailEnd type="none" w="med" len="med"/>
                    </a:lnL>
                    <a:lnB w="76200"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650489765"/>
                  </a:ext>
                </a:extLst>
              </a:tr>
              <a:tr h="1395531">
                <a:tc>
                  <a:txBody>
                    <a:bodyPr/>
                    <a:lstStyle/>
                    <a:p>
                      <a:pPr marL="0" marR="0" lvl="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r>
                        <a:rPr kumimoji="0" lang="en-US" sz="1400" b="1" i="0" u="none" strike="noStrike" kern="1200" cap="none" spc="0" normalizeH="0" baseline="0" noProof="0" dirty="0">
                          <a:ln>
                            <a:noFill/>
                          </a:ln>
                          <a:solidFill>
                            <a:srgbClr val="333333"/>
                          </a:solidFill>
                          <a:effectLst/>
                          <a:uLnTx/>
                          <a:uFillTx/>
                          <a:latin typeface="Arial"/>
                          <a:ea typeface="+mn-ea"/>
                          <a:cs typeface="+mn-cs"/>
                        </a:rPr>
                        <a:t>Their core belief</a:t>
                      </a:r>
                    </a:p>
                  </a:txBody>
                  <a:tcPr anchor="ctr">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r>
                        <a:rPr kumimoji="0" lang="en-NZ" sz="1300" b="0" i="0" u="none" strike="noStrike" kern="1200" cap="none" spc="0" normalizeH="0" baseline="0" noProof="0" dirty="0">
                          <a:ln>
                            <a:noFill/>
                          </a:ln>
                          <a:solidFill>
                            <a:srgbClr val="333333"/>
                          </a:solidFill>
                          <a:effectLst/>
                          <a:uLnTx/>
                          <a:uFillTx/>
                          <a:latin typeface="+mn-lt"/>
                          <a:ea typeface="+mn-lt"/>
                          <a:cs typeface="Arial"/>
                        </a:rPr>
                        <a:t>Violence is part of who they are and what they need to survive and earn the respect of others. </a:t>
                      </a:r>
                      <a:endParaRPr kumimoji="0" lang="en-US" sz="1300" b="0" i="0" u="none" strike="noStrike" kern="1200" cap="none" spc="0" normalizeH="0" baseline="0" noProof="0" dirty="0">
                        <a:ln>
                          <a:noFill/>
                        </a:ln>
                        <a:solidFill>
                          <a:srgbClr val="333333"/>
                        </a:solidFill>
                        <a:effectLst/>
                        <a:uLnTx/>
                        <a:uFillTx/>
                        <a:latin typeface="+mn-lt"/>
                        <a:ea typeface="+mn-lt"/>
                        <a:cs typeface="Arial"/>
                      </a:endParaRPr>
                    </a:p>
                  </a:txBody>
                  <a:tcPr marT="288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r>
                        <a:rPr kumimoji="0" lang="en-NZ" sz="1300" b="0" i="0" u="none" strike="noStrike" kern="1200" cap="none" spc="0" normalizeH="0" baseline="0" noProof="0" dirty="0">
                          <a:ln>
                            <a:noFill/>
                          </a:ln>
                          <a:solidFill>
                            <a:srgbClr val="333333"/>
                          </a:solidFill>
                          <a:effectLst/>
                          <a:uLnTx/>
                          <a:uFillTx/>
                          <a:latin typeface="+mn-lt"/>
                          <a:ea typeface="+mn-lt"/>
                          <a:cs typeface="Arial"/>
                        </a:rPr>
                        <a:t>They believe that they are good men, although quick to anger.  They are not the same as their fathers, or 'violent' men.  </a:t>
                      </a:r>
                    </a:p>
                  </a:txBody>
                  <a:tcPr marT="288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r>
                        <a:rPr kumimoji="0" lang="en-US" sz="1300" b="0" i="0" u="none" strike="noStrike" kern="1200" cap="none" spc="0" normalizeH="0" baseline="0" noProof="0" dirty="0">
                          <a:ln>
                            <a:noFill/>
                          </a:ln>
                          <a:solidFill>
                            <a:srgbClr val="333333"/>
                          </a:solidFill>
                          <a:effectLst/>
                          <a:uLnTx/>
                          <a:uFillTx/>
                          <a:latin typeface="+mn-lt"/>
                          <a:ea typeface="+mn-lt"/>
                          <a:cs typeface="Arial"/>
                        </a:rPr>
                        <a:t>They are not inherently violent. </a:t>
                      </a:r>
                      <a:br>
                        <a:rPr kumimoji="0" lang="en-US" sz="1300" b="0" i="0" u="none" strike="noStrike" kern="1200" cap="none" spc="0" normalizeH="0" baseline="0" noProof="0" dirty="0">
                          <a:ln>
                            <a:noFill/>
                          </a:ln>
                          <a:solidFill>
                            <a:srgbClr val="333333"/>
                          </a:solidFill>
                          <a:effectLst/>
                          <a:uLnTx/>
                          <a:uFillTx/>
                          <a:latin typeface="+mn-lt"/>
                          <a:ea typeface="+mn-lt"/>
                          <a:cs typeface="Arial"/>
                        </a:rPr>
                      </a:br>
                      <a:r>
                        <a:rPr kumimoji="0" lang="en-US" sz="1300" b="0" i="0" u="none" strike="noStrike" kern="1200" cap="none" spc="0" normalizeH="0" baseline="0" noProof="0" dirty="0">
                          <a:ln>
                            <a:noFill/>
                          </a:ln>
                          <a:solidFill>
                            <a:srgbClr val="333333"/>
                          </a:solidFill>
                          <a:effectLst/>
                          <a:uLnTx/>
                          <a:uFillTx/>
                          <a:latin typeface="+mn-lt"/>
                          <a:ea typeface="+mn-lt"/>
                          <a:cs typeface="Arial"/>
                        </a:rPr>
                        <a:t>Their </a:t>
                      </a:r>
                      <a:r>
                        <a:rPr kumimoji="0" lang="en-NZ" sz="1300" b="0" i="0" u="none" strike="noStrike" kern="1200" cap="none" spc="0" normalizeH="0" baseline="0" noProof="0" dirty="0">
                          <a:ln>
                            <a:noFill/>
                          </a:ln>
                          <a:solidFill>
                            <a:srgbClr val="333333"/>
                          </a:solidFill>
                          <a:effectLst/>
                          <a:uLnTx/>
                          <a:uFillTx/>
                          <a:latin typeface="+mn-lt"/>
                          <a:ea typeface="+mn-lt"/>
                          <a:cs typeface="Arial"/>
                        </a:rPr>
                        <a:t>behaviour</a:t>
                      </a:r>
                      <a:r>
                        <a:rPr kumimoji="0" lang="en-US" sz="1300" b="0" i="0" u="none" strike="noStrike" kern="1200" cap="none" spc="0" normalizeH="0" baseline="0" noProof="0" dirty="0">
                          <a:ln>
                            <a:noFill/>
                          </a:ln>
                          <a:solidFill>
                            <a:srgbClr val="333333"/>
                          </a:solidFill>
                          <a:effectLst/>
                          <a:uLnTx/>
                          <a:uFillTx/>
                          <a:latin typeface="+mn-lt"/>
                          <a:ea typeface="+mn-lt"/>
                          <a:cs typeface="Arial"/>
                        </a:rPr>
                        <a:t> might be unwanted</a:t>
                      </a:r>
                      <a:br>
                        <a:rPr kumimoji="0" lang="en-US" sz="1300" b="0" i="0" u="none" strike="noStrike" kern="1200" cap="none" spc="0" normalizeH="0" baseline="0" noProof="0" dirty="0">
                          <a:ln>
                            <a:noFill/>
                          </a:ln>
                          <a:solidFill>
                            <a:srgbClr val="333333"/>
                          </a:solidFill>
                          <a:effectLst/>
                          <a:uLnTx/>
                          <a:uFillTx/>
                          <a:latin typeface="+mn-lt"/>
                          <a:ea typeface="+mn-lt"/>
                          <a:cs typeface="Arial"/>
                        </a:rPr>
                      </a:br>
                      <a:r>
                        <a:rPr kumimoji="0" lang="en-US" sz="1300" b="0" i="0" u="none" strike="noStrike" kern="1200" cap="none" spc="0" normalizeH="0" baseline="0" noProof="0" dirty="0">
                          <a:ln>
                            <a:noFill/>
                          </a:ln>
                          <a:solidFill>
                            <a:srgbClr val="333333"/>
                          </a:solidFill>
                          <a:effectLst/>
                          <a:uLnTx/>
                          <a:uFillTx/>
                          <a:latin typeface="+mn-lt"/>
                          <a:ea typeface="+mn-lt"/>
                          <a:cs typeface="Arial"/>
                        </a:rPr>
                        <a:t>but it can be warranted.</a:t>
                      </a:r>
                    </a:p>
                  </a:txBody>
                  <a:tcPr marT="288000">
                    <a:lnL w="76200" cap="flat" cmpd="sng" algn="ctr">
                      <a:solidFill>
                        <a:schemeClr val="bg1"/>
                      </a:solidFill>
                      <a:prstDash val="solid"/>
                      <a:round/>
                      <a:headEnd type="none" w="med" len="med"/>
                      <a:tailEnd type="none" w="med" len="med"/>
                    </a:lnL>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500911057"/>
                  </a:ext>
                </a:extLst>
              </a:tr>
              <a:tr h="1395531">
                <a:tc>
                  <a:txBody>
                    <a:bodyPr/>
                    <a:lstStyle/>
                    <a:p>
                      <a:pPr marL="0" marR="0" lvl="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r>
                        <a:rPr kumimoji="0" lang="en-US" sz="1400" b="1" i="0" u="none" strike="noStrike" kern="1200" cap="none" spc="0" normalizeH="0" baseline="0" noProof="0" dirty="0">
                          <a:ln>
                            <a:noFill/>
                          </a:ln>
                          <a:solidFill>
                            <a:srgbClr val="333333"/>
                          </a:solidFill>
                          <a:effectLst/>
                          <a:uLnTx/>
                          <a:uFillTx/>
                          <a:latin typeface="+mn-lt"/>
                          <a:ea typeface="+mn-ea"/>
                          <a:cs typeface="+mn-cs"/>
                        </a:rPr>
                        <a:t>Their tension</a:t>
                      </a:r>
                    </a:p>
                  </a:txBody>
                  <a:tcPr anchor="ctr">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r>
                        <a:rPr kumimoji="0" lang="en-NZ" sz="1300" b="0" i="0" u="none" strike="noStrike" kern="1200" cap="none" spc="0" normalizeH="0" baseline="0" noProof="0" dirty="0">
                          <a:ln>
                            <a:noFill/>
                          </a:ln>
                          <a:solidFill>
                            <a:srgbClr val="333333"/>
                          </a:solidFill>
                          <a:effectLst/>
                          <a:uLnTx/>
                          <a:uFillTx/>
                          <a:latin typeface="+mn-lt"/>
                          <a:ea typeface="+mn-lt"/>
                          <a:cs typeface="Arial"/>
                        </a:rPr>
                        <a:t>Stopping violence can be</a:t>
                      </a:r>
                      <a:br>
                        <a:rPr kumimoji="0" lang="en-NZ" sz="1300" b="0" i="0" u="none" strike="noStrike" kern="1200" cap="none" spc="0" normalizeH="0" baseline="0" noProof="0" dirty="0">
                          <a:ln>
                            <a:noFill/>
                          </a:ln>
                          <a:solidFill>
                            <a:srgbClr val="333333"/>
                          </a:solidFill>
                          <a:effectLst/>
                          <a:uLnTx/>
                          <a:uFillTx/>
                          <a:latin typeface="+mn-lt"/>
                          <a:ea typeface="+mn-lt"/>
                          <a:cs typeface="Arial"/>
                        </a:rPr>
                      </a:br>
                      <a:r>
                        <a:rPr kumimoji="0" lang="en-NZ" sz="1300" b="0" i="0" u="none" strike="noStrike" kern="1200" cap="none" spc="0" normalizeH="0" baseline="0" noProof="0" dirty="0">
                          <a:ln>
                            <a:noFill/>
                          </a:ln>
                          <a:solidFill>
                            <a:srgbClr val="333333"/>
                          </a:solidFill>
                          <a:effectLst/>
                          <a:uLnTx/>
                          <a:uFillTx/>
                          <a:latin typeface="+mn-lt"/>
                          <a:ea typeface="+mn-lt"/>
                          <a:cs typeface="Arial"/>
                        </a:rPr>
                        <a:t>inconceivable as it is so bound up with other aspects of their life and conceptions of themselves.</a:t>
                      </a:r>
                      <a:endParaRPr kumimoji="0" lang="en-US" sz="1300" b="0" i="0" u="none" strike="noStrike" kern="1200" cap="none" spc="0" normalizeH="0" baseline="0" noProof="0" dirty="0">
                        <a:ln>
                          <a:noFill/>
                        </a:ln>
                        <a:solidFill>
                          <a:srgbClr val="333333"/>
                        </a:solidFill>
                        <a:effectLst/>
                        <a:uLnTx/>
                        <a:uFillTx/>
                        <a:latin typeface="+mn-lt"/>
                        <a:ea typeface="+mn-lt"/>
                        <a:cs typeface="Arial"/>
                      </a:endParaRPr>
                    </a:p>
                  </a:txBody>
                  <a:tcPr marT="288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r>
                        <a:rPr kumimoji="0" lang="en-NZ" sz="1300" b="0" i="0" u="none" strike="noStrike" kern="1200" cap="none" spc="0" normalizeH="0" baseline="0" noProof="0" dirty="0">
                          <a:ln>
                            <a:noFill/>
                          </a:ln>
                          <a:solidFill>
                            <a:srgbClr val="333333"/>
                          </a:solidFill>
                          <a:effectLst/>
                          <a:uLnTx/>
                          <a:uFillTx/>
                          <a:latin typeface="+mn-lt"/>
                          <a:ea typeface="+mn-lt"/>
                          <a:cs typeface="Arial"/>
                        </a:rPr>
                        <a:t>Deep down, they know their behaviour to be wrong.  But addressing it comes with feelings of shame, so it is easier to not do so.</a:t>
                      </a:r>
                    </a:p>
                  </a:txBody>
                  <a:tcPr marT="288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r>
                        <a:rPr kumimoji="0" lang="en-NZ" sz="1300" b="0" i="0" u="none" strike="noStrike" kern="1200" cap="none" spc="0" normalizeH="0" baseline="0" noProof="0" dirty="0">
                          <a:ln>
                            <a:noFill/>
                          </a:ln>
                          <a:solidFill>
                            <a:srgbClr val="333333"/>
                          </a:solidFill>
                          <a:effectLst/>
                          <a:uLnTx/>
                          <a:uFillTx/>
                          <a:latin typeface="+mn-lt"/>
                          <a:ea typeface="+mn-lt"/>
                          <a:cs typeface="Arial"/>
                        </a:rPr>
                        <a:t>They are insecure and reactive to being confronted, which makes it difficult for them to look inside and address the source of their behaviour. </a:t>
                      </a:r>
                      <a:endParaRPr kumimoji="0" lang="en-US" sz="1300" b="0" i="0" u="none" strike="noStrike" kern="1200" cap="none" spc="0" normalizeH="0" baseline="0" noProof="0" dirty="0">
                        <a:ln>
                          <a:noFill/>
                        </a:ln>
                        <a:solidFill>
                          <a:srgbClr val="333333"/>
                        </a:solidFill>
                        <a:effectLst/>
                        <a:uLnTx/>
                        <a:uFillTx/>
                        <a:latin typeface="+mn-lt"/>
                        <a:ea typeface="+mn-lt"/>
                        <a:cs typeface="Arial"/>
                      </a:endParaRPr>
                    </a:p>
                  </a:txBody>
                  <a:tcPr marT="288000">
                    <a:lnL w="76200" cap="flat" cmpd="sng" algn="ctr">
                      <a:solidFill>
                        <a:schemeClr val="bg1"/>
                      </a:solidFill>
                      <a:prstDash val="solid"/>
                      <a:round/>
                      <a:headEnd type="none" w="med" len="med"/>
                      <a:tailEnd type="none" w="med" len="med"/>
                    </a:lnL>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667812545"/>
                  </a:ext>
                </a:extLst>
              </a:tr>
              <a:tr h="1395531">
                <a:tc>
                  <a:txBody>
                    <a:bodyPr/>
                    <a:lstStyle/>
                    <a:p>
                      <a:pPr marL="0" marR="0" lvl="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r>
                        <a:rPr kumimoji="0" lang="en-US" sz="1400" b="1" i="0" u="none" strike="noStrike" kern="1200" cap="none" spc="0" normalizeH="0" baseline="0" noProof="0" dirty="0">
                          <a:ln>
                            <a:noFill/>
                          </a:ln>
                          <a:solidFill>
                            <a:srgbClr val="333333"/>
                          </a:solidFill>
                          <a:effectLst/>
                          <a:uLnTx/>
                          <a:uFillTx/>
                          <a:latin typeface="+mn-lt"/>
                          <a:ea typeface="+mn-ea"/>
                          <a:cs typeface="+mn-cs"/>
                        </a:rPr>
                        <a:t>Pathways out</a:t>
                      </a:r>
                    </a:p>
                  </a:txBody>
                  <a:tcPr anchor="ctr">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solidFill>
                      <a:schemeClr val="bg1"/>
                    </a:solidFill>
                  </a:tcPr>
                </a:tc>
                <a:tc>
                  <a:txBody>
                    <a:bodyPr/>
                    <a:lstStyle/>
                    <a:p>
                      <a:pPr marL="0" marR="0" lvl="0" indent="0" algn="ctr"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r>
                        <a:rPr kumimoji="0" lang="en-NZ" sz="1300" b="0" i="0" u="none" strike="noStrike" kern="1200" cap="none" spc="0" normalizeH="0" baseline="0" noProof="0" dirty="0">
                          <a:ln>
                            <a:noFill/>
                          </a:ln>
                          <a:solidFill>
                            <a:srgbClr val="333333"/>
                          </a:solidFill>
                          <a:effectLst/>
                          <a:uLnTx/>
                          <a:uFillTx/>
                          <a:latin typeface="+mn-lt"/>
                          <a:ea typeface="+mn-ea"/>
                          <a:cs typeface="+mn-cs"/>
                        </a:rPr>
                        <a:t>Pathways out need a holistic approach, to remove unhelpful influences/behaviours and discover new ways of being.</a:t>
                      </a:r>
                      <a:endParaRPr kumimoji="0" lang="en-US" sz="1300" b="0" i="0" u="none" strike="noStrike" kern="1200" cap="none" spc="0" normalizeH="0" baseline="0" noProof="0" dirty="0">
                        <a:ln>
                          <a:noFill/>
                        </a:ln>
                        <a:solidFill>
                          <a:srgbClr val="333333"/>
                        </a:solidFill>
                        <a:effectLst/>
                        <a:uLnTx/>
                        <a:uFillTx/>
                        <a:latin typeface="+mn-lt"/>
                        <a:ea typeface="+mn-ea"/>
                        <a:cs typeface="+mn-cs"/>
                      </a:endParaRPr>
                    </a:p>
                  </a:txBody>
                  <a:tcPr marT="288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solidFill>
                      <a:schemeClr val="bg1">
                        <a:lumMod val="95000"/>
                      </a:schemeClr>
                    </a:solidFill>
                  </a:tcPr>
                </a:tc>
                <a:tc>
                  <a:txBody>
                    <a:bodyPr/>
                    <a:lstStyle/>
                    <a:p>
                      <a:pPr marL="0" marR="0" lvl="0" indent="0" algn="ctr"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r>
                        <a:rPr kumimoji="0" lang="en-NZ" sz="1300" b="0" i="0" u="none" strike="noStrike" kern="1200" cap="none" spc="0" normalizeH="0" baseline="0" noProof="0" dirty="0">
                          <a:ln>
                            <a:noFill/>
                          </a:ln>
                          <a:solidFill>
                            <a:srgbClr val="333333"/>
                          </a:solidFill>
                          <a:effectLst/>
                          <a:uLnTx/>
                          <a:uFillTx/>
                          <a:latin typeface="+mn-lt"/>
                          <a:ea typeface="+mn-ea"/>
                          <a:cs typeface="+mn-cs"/>
                        </a:rPr>
                        <a:t>Pathways out mean working with and reconciling their firm value set with different ways of being a 'strong' man.  </a:t>
                      </a:r>
                    </a:p>
                  </a:txBody>
                  <a:tcPr marT="288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solidFill>
                      <a:schemeClr val="bg1">
                        <a:lumMod val="95000"/>
                      </a:schemeClr>
                    </a:solidFill>
                  </a:tcPr>
                </a:tc>
                <a:tc>
                  <a:txBody>
                    <a:bodyPr/>
                    <a:lstStyle/>
                    <a:p>
                      <a:pPr marL="0" marR="0" lvl="0" indent="0" algn="ctr"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r>
                        <a:rPr kumimoji="0" lang="en-NZ" sz="1300" b="0" i="0" u="none" strike="noStrike" kern="1200" cap="none" spc="0" normalizeH="0" baseline="0" noProof="0" dirty="0">
                          <a:ln>
                            <a:noFill/>
                          </a:ln>
                          <a:solidFill>
                            <a:srgbClr val="333333"/>
                          </a:solidFill>
                          <a:effectLst/>
                          <a:uLnTx/>
                          <a:uFillTx/>
                          <a:latin typeface="+mn-lt"/>
                          <a:ea typeface="+mn-ea"/>
                          <a:cs typeface="+mn-cs"/>
                        </a:rPr>
                        <a:t>Pathways out need to offer security and validation, so they can feel open to contemplating their role in their situation.</a:t>
                      </a:r>
                      <a:endParaRPr kumimoji="0" lang="en-US" sz="1300" b="0" i="0" u="none" strike="noStrike" kern="1200" cap="none" spc="0" normalizeH="0" baseline="0" noProof="0" dirty="0">
                        <a:ln>
                          <a:noFill/>
                        </a:ln>
                        <a:solidFill>
                          <a:srgbClr val="333333"/>
                        </a:solidFill>
                        <a:effectLst/>
                        <a:uLnTx/>
                        <a:uFillTx/>
                        <a:latin typeface="+mn-lt"/>
                        <a:ea typeface="+mn-ea"/>
                        <a:cs typeface="+mn-cs"/>
                      </a:endParaRPr>
                    </a:p>
                  </a:txBody>
                  <a:tcPr marT="288000">
                    <a:lnL w="76200" cap="flat" cmpd="sng" algn="ctr">
                      <a:solidFill>
                        <a:schemeClr val="bg1"/>
                      </a:solidFill>
                      <a:prstDash val="solid"/>
                      <a:round/>
                      <a:headEnd type="none" w="med" len="med"/>
                      <a:tailEnd type="none" w="med" len="med"/>
                    </a:lnL>
                    <a:lnT w="76200" cap="flat" cmpd="sng" algn="ctr">
                      <a:solidFill>
                        <a:schemeClr val="bg1"/>
                      </a:solidFill>
                      <a:prstDash val="solid"/>
                      <a:round/>
                      <a:headEnd type="none" w="med" len="med"/>
                      <a:tailEnd type="none" w="med" len="med"/>
                    </a:lnT>
                    <a:solidFill>
                      <a:schemeClr val="bg1">
                        <a:lumMod val="95000"/>
                      </a:schemeClr>
                    </a:solidFill>
                  </a:tcPr>
                </a:tc>
                <a:extLst>
                  <a:ext uri="{0D108BD9-81ED-4DB2-BD59-A6C34878D82A}">
                    <a16:rowId xmlns:a16="http://schemas.microsoft.com/office/drawing/2014/main" val="3576530709"/>
                  </a:ext>
                </a:extLst>
              </a:tr>
            </a:tbl>
          </a:graphicData>
        </a:graphic>
      </p:graphicFrame>
      <p:sp>
        <p:nvSpPr>
          <p:cNvPr id="3" name="TextBox 2">
            <a:extLst>
              <a:ext uri="{FF2B5EF4-FFF2-40B4-BE49-F238E27FC236}">
                <a16:creationId xmlns:a16="http://schemas.microsoft.com/office/drawing/2014/main" id="{23964E05-F91C-F8B4-9AF4-29E673E57477}"/>
              </a:ext>
            </a:extLst>
          </p:cNvPr>
          <p:cNvSpPr txBox="1"/>
          <p:nvPr/>
        </p:nvSpPr>
        <p:spPr>
          <a:xfrm>
            <a:off x="217873" y="258909"/>
            <a:ext cx="11756254" cy="648000"/>
          </a:xfrm>
          <a:prstGeom prst="rect">
            <a:avLst/>
          </a:prstGeom>
          <a:solidFill>
            <a:srgbClr val="39466F"/>
          </a:solidFill>
        </p:spPr>
        <p:txBody>
          <a:bodyPr wrap="square" lIns="90000" anchor="ctr">
            <a:noAutofit/>
          </a:bodyPr>
          <a:lstStyle/>
          <a:p>
            <a:pPr marL="0" marR="0" lvl="0" indent="0" algn="ctr" defTabSz="914400" rtl="0" eaLnBrk="1" fontAlgn="auto" latinLnBrk="0" hangingPunct="1">
              <a:lnSpc>
                <a:spcPct val="100000"/>
              </a:lnSpc>
              <a:spcBef>
                <a:spcPts val="0"/>
              </a:spcBef>
              <a:spcAft>
                <a:spcPts val="0"/>
              </a:spcAft>
              <a:buClr>
                <a:srgbClr val="4472C4"/>
              </a:buClr>
              <a:buSzTx/>
              <a:buFontTx/>
              <a:buNone/>
              <a:tabLst/>
              <a:defRPr/>
            </a:pPr>
            <a:r>
              <a:rPr kumimoji="0" lang="en-NZ" sz="1700" b="0" i="0" u="none" strike="noStrike" kern="1200" cap="none" spc="30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THREE DIFFERENT PATHWAYS OUT OF THESE MINDSETS?</a:t>
            </a:r>
            <a:endParaRPr kumimoji="0" lang="en-AU" sz="1700" b="0" i="0" u="none" strike="noStrike" kern="1200" cap="none" spc="30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9" name="Rectangle 18">
            <a:extLst>
              <a:ext uri="{FF2B5EF4-FFF2-40B4-BE49-F238E27FC236}">
                <a16:creationId xmlns:a16="http://schemas.microsoft.com/office/drawing/2014/main" id="{738CEEBA-21E9-9230-8E12-793C28CF2212}"/>
              </a:ext>
            </a:extLst>
          </p:cNvPr>
          <p:cNvSpPr/>
          <p:nvPr/>
        </p:nvSpPr>
        <p:spPr>
          <a:xfrm>
            <a:off x="2032840" y="1134257"/>
            <a:ext cx="3234405" cy="432000"/>
          </a:xfrm>
          <a:prstGeom prst="rect">
            <a:avLst/>
          </a:prstGeom>
          <a:solidFill>
            <a:srgbClr val="E84A2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4472C4"/>
              </a:buClr>
              <a:buSzTx/>
              <a:buFontTx/>
              <a:buNone/>
              <a:tabLst/>
              <a:defRPr/>
            </a:pPr>
            <a:r>
              <a:rPr kumimoji="0" lang="en-NZ" sz="1300" b="0" i="0" u="none" strike="noStrike" kern="1200" cap="none" spc="30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SURVIVAL MINDSET</a:t>
            </a:r>
          </a:p>
        </p:txBody>
      </p:sp>
      <p:sp>
        <p:nvSpPr>
          <p:cNvPr id="20" name="Rectangle 19">
            <a:extLst>
              <a:ext uri="{FF2B5EF4-FFF2-40B4-BE49-F238E27FC236}">
                <a16:creationId xmlns:a16="http://schemas.microsoft.com/office/drawing/2014/main" id="{76537047-26B7-415C-29B3-45512820C8B5}"/>
              </a:ext>
            </a:extLst>
          </p:cNvPr>
          <p:cNvSpPr/>
          <p:nvPr/>
        </p:nvSpPr>
        <p:spPr>
          <a:xfrm>
            <a:off x="5357931" y="1134257"/>
            <a:ext cx="3234405" cy="432000"/>
          </a:xfrm>
          <a:prstGeom prst="rect">
            <a:avLst/>
          </a:prstGeom>
          <a:solidFill>
            <a:srgbClr val="A0D72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4472C4"/>
              </a:buClr>
              <a:buSzTx/>
              <a:buFontTx/>
              <a:buNone/>
              <a:tabLst/>
              <a:defRPr/>
            </a:pPr>
            <a:r>
              <a:rPr kumimoji="0" lang="en-NZ" sz="1300" b="0" i="0" u="none" strike="noStrike" kern="1200" cap="none" spc="30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rPr>
              <a:t>CAGED MINDSET</a:t>
            </a:r>
          </a:p>
        </p:txBody>
      </p:sp>
      <p:sp>
        <p:nvSpPr>
          <p:cNvPr id="21" name="Rectangle 20">
            <a:extLst>
              <a:ext uri="{FF2B5EF4-FFF2-40B4-BE49-F238E27FC236}">
                <a16:creationId xmlns:a16="http://schemas.microsoft.com/office/drawing/2014/main" id="{11936CB1-7C82-28BD-D38E-D2E3ABC222A5}"/>
              </a:ext>
            </a:extLst>
          </p:cNvPr>
          <p:cNvSpPr/>
          <p:nvPr/>
        </p:nvSpPr>
        <p:spPr>
          <a:xfrm>
            <a:off x="8683022" y="1134257"/>
            <a:ext cx="3291101" cy="432000"/>
          </a:xfrm>
          <a:prstGeom prst="rect">
            <a:avLst/>
          </a:prstGeom>
          <a:solidFill>
            <a:srgbClr val="FFCA0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4472C4"/>
              </a:buClr>
              <a:buSzTx/>
              <a:buFontTx/>
              <a:buNone/>
              <a:tabLst/>
              <a:defRPr/>
            </a:pPr>
            <a:r>
              <a:rPr kumimoji="0" lang="en-NZ" sz="1300" b="0" i="0" u="none" strike="noStrike" kern="1200" cap="none" spc="300" normalizeH="0" baseline="0" noProof="0">
                <a:ln>
                  <a:noFill/>
                </a:ln>
                <a:solidFill>
                  <a:srgbClr val="333333"/>
                </a:solidFill>
                <a:effectLst/>
                <a:uLnTx/>
                <a:uFillTx/>
                <a:latin typeface="Arial" panose="020B0604020202020204" pitchFamily="34" charset="0"/>
                <a:ea typeface="+mn-ea"/>
                <a:cs typeface="Arial" panose="020B0604020202020204" pitchFamily="34" charset="0"/>
              </a:rPr>
              <a:t>INSECURE MINDSET</a:t>
            </a:r>
          </a:p>
        </p:txBody>
      </p:sp>
      <p:cxnSp>
        <p:nvCxnSpPr>
          <p:cNvPr id="4" name="Straight Connector 3">
            <a:extLst>
              <a:ext uri="{FF2B5EF4-FFF2-40B4-BE49-F238E27FC236}">
                <a16:creationId xmlns:a16="http://schemas.microsoft.com/office/drawing/2014/main" id="{AF4608DB-DF91-54FF-591B-B4A37888E36A}"/>
              </a:ext>
            </a:extLst>
          </p:cNvPr>
          <p:cNvCxnSpPr>
            <a:cxnSpLocks/>
          </p:cNvCxnSpPr>
          <p:nvPr/>
        </p:nvCxnSpPr>
        <p:spPr>
          <a:xfrm>
            <a:off x="332509" y="3038330"/>
            <a:ext cx="11641617" cy="0"/>
          </a:xfrm>
          <a:prstGeom prst="line">
            <a:avLst/>
          </a:prstGeom>
          <a:ln w="9525">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749C8B4B-DE06-D0D5-D9C5-FEC7A8033D6C}"/>
              </a:ext>
            </a:extLst>
          </p:cNvPr>
          <p:cNvCxnSpPr>
            <a:cxnSpLocks/>
          </p:cNvCxnSpPr>
          <p:nvPr/>
        </p:nvCxnSpPr>
        <p:spPr>
          <a:xfrm>
            <a:off x="332509" y="4428822"/>
            <a:ext cx="11641617" cy="0"/>
          </a:xfrm>
          <a:prstGeom prst="line">
            <a:avLst/>
          </a:prstGeom>
          <a:ln w="9525">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FCB02C4-6ECE-5F75-0F2D-48C1ABFD27B7}"/>
              </a:ext>
            </a:extLst>
          </p:cNvPr>
          <p:cNvSpPr/>
          <p:nvPr/>
        </p:nvSpPr>
        <p:spPr bwMode="ltGray">
          <a:xfrm>
            <a:off x="0" y="0"/>
            <a:ext cx="228600" cy="219075"/>
          </a:xfrm>
          <a:prstGeom prst="rect">
            <a:avLst/>
          </a:prstGeom>
          <a:solidFill>
            <a:schemeClr val="bg1"/>
          </a:solidFill>
          <a:ln w="127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1127124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Object 15" hidden="1">
            <a:extLst>
              <a:ext uri="{FF2B5EF4-FFF2-40B4-BE49-F238E27FC236}">
                <a16:creationId xmlns:a16="http://schemas.microsoft.com/office/drawing/2014/main" id="{90AF345A-2A9E-40E3-AE49-2650D29E601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83" imgH="384" progId="TCLayout.ActiveDocument.1">
                  <p:embed/>
                </p:oleObj>
              </mc:Choice>
              <mc:Fallback>
                <p:oleObj name="think-cell Slide" r:id="rId4" imgW="383" imgH="384" progId="TCLayout.ActiveDocument.1">
                  <p:embed/>
                  <p:pic>
                    <p:nvPicPr>
                      <p:cNvPr id="16" name="Object 15" hidden="1">
                        <a:extLst>
                          <a:ext uri="{FF2B5EF4-FFF2-40B4-BE49-F238E27FC236}">
                            <a16:creationId xmlns:a16="http://schemas.microsoft.com/office/drawing/2014/main" id="{90AF345A-2A9E-40E3-AE49-2650D29E601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Text Placeholder 6">
            <a:extLst>
              <a:ext uri="{FF2B5EF4-FFF2-40B4-BE49-F238E27FC236}">
                <a16:creationId xmlns:a16="http://schemas.microsoft.com/office/drawing/2014/main" id="{59F87434-D687-291D-6621-1C948CC2077F}"/>
              </a:ext>
            </a:extLst>
          </p:cNvPr>
          <p:cNvSpPr>
            <a:spLocks noGrp="1"/>
          </p:cNvSpPr>
          <p:nvPr>
            <p:ph type="body" sz="quarter" idx="15"/>
          </p:nvPr>
        </p:nvSpPr>
        <p:spPr/>
        <p:txBody>
          <a:bodyPr/>
          <a:lstStyle/>
          <a:p>
            <a:r>
              <a:rPr lang="en-NZ" dirty="0">
                <a:solidFill>
                  <a:schemeClr val="bg1"/>
                </a:solidFill>
              </a:rPr>
              <a:t>Towards solutions: Content and formats</a:t>
            </a:r>
            <a:endParaRPr lang="en-NZ" dirty="0"/>
          </a:p>
        </p:txBody>
      </p:sp>
      <p:sp>
        <p:nvSpPr>
          <p:cNvPr id="8" name="Text Placeholder 7">
            <a:extLst>
              <a:ext uri="{FF2B5EF4-FFF2-40B4-BE49-F238E27FC236}">
                <a16:creationId xmlns:a16="http://schemas.microsoft.com/office/drawing/2014/main" id="{B1537492-3CE2-9231-606C-24D8500EC3F8}"/>
              </a:ext>
            </a:extLst>
          </p:cNvPr>
          <p:cNvSpPr>
            <a:spLocks noGrp="1"/>
          </p:cNvSpPr>
          <p:nvPr>
            <p:ph type="body" sz="quarter" idx="16"/>
          </p:nvPr>
        </p:nvSpPr>
        <p:spPr>
          <a:xfrm>
            <a:off x="5849939" y="413523"/>
            <a:ext cx="492122" cy="2123658"/>
          </a:xfrm>
        </p:spPr>
        <p:txBody>
          <a:bodyPr/>
          <a:lstStyle/>
          <a:p>
            <a:r>
              <a:rPr lang="en-NZ" dirty="0"/>
              <a:t> </a:t>
            </a:r>
          </a:p>
        </p:txBody>
      </p:sp>
      <p:sp>
        <p:nvSpPr>
          <p:cNvPr id="2" name="Rectangle 1">
            <a:extLst>
              <a:ext uri="{FF2B5EF4-FFF2-40B4-BE49-F238E27FC236}">
                <a16:creationId xmlns:a16="http://schemas.microsoft.com/office/drawing/2014/main" id="{A9D2C261-C843-4EEE-1AB0-271603FA9A65}"/>
              </a:ext>
            </a:extLst>
          </p:cNvPr>
          <p:cNvSpPr/>
          <p:nvPr/>
        </p:nvSpPr>
        <p:spPr bwMode="ltGray">
          <a:xfrm>
            <a:off x="0" y="0"/>
            <a:ext cx="228600" cy="219075"/>
          </a:xfrm>
          <a:prstGeom prst="rect">
            <a:avLst/>
          </a:prstGeom>
          <a:solidFill>
            <a:srgbClr val="C00000"/>
          </a:solidFill>
          <a:ln w="127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2480157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62CD6-3F46-4EF6-8DBF-CC71C66EDC41}"/>
              </a:ext>
            </a:extLst>
          </p:cNvPr>
          <p:cNvSpPr>
            <a:spLocks noGrp="1"/>
          </p:cNvSpPr>
          <p:nvPr>
            <p:ph type="title"/>
          </p:nvPr>
        </p:nvSpPr>
        <p:spPr/>
        <p:txBody>
          <a:bodyPr/>
          <a:lstStyle/>
          <a:p>
            <a:r>
              <a:rPr lang="en-NZ" dirty="0">
                <a:ea typeface="+mj-lt"/>
                <a:cs typeface="+mj-lt"/>
              </a:rPr>
              <a:t>The needs common to all mindsets</a:t>
            </a:r>
            <a:br>
              <a:rPr lang="en-NZ" dirty="0">
                <a:ea typeface="+mj-lt"/>
                <a:cs typeface="+mj-lt"/>
              </a:rPr>
            </a:br>
            <a:endParaRPr lang="en-NZ" b="0" dirty="0">
              <a:ea typeface="+mj-lt"/>
              <a:cs typeface="+mj-lt"/>
            </a:endParaRPr>
          </a:p>
        </p:txBody>
      </p:sp>
      <p:sp>
        <p:nvSpPr>
          <p:cNvPr id="8" name="Content Placeholder 7">
            <a:extLst>
              <a:ext uri="{FF2B5EF4-FFF2-40B4-BE49-F238E27FC236}">
                <a16:creationId xmlns:a16="http://schemas.microsoft.com/office/drawing/2014/main" id="{121F73C0-A66A-B0DD-EFF7-5EE0B697AC13}"/>
              </a:ext>
            </a:extLst>
          </p:cNvPr>
          <p:cNvSpPr>
            <a:spLocks noGrp="1"/>
          </p:cNvSpPr>
          <p:nvPr>
            <p:ph sz="quarter" idx="15"/>
          </p:nvPr>
        </p:nvSpPr>
        <p:spPr/>
        <p:txBody>
          <a:bodyPr anchor="ctr"/>
          <a:lstStyle/>
          <a:p>
            <a:pPr marL="285750" indent="-285750">
              <a:buFont typeface="Arial" panose="020B0604020202020204" pitchFamily="34" charset="0"/>
              <a:buChar char="•"/>
            </a:pPr>
            <a:r>
              <a:rPr lang="en-NZ" dirty="0">
                <a:ea typeface="+mn-lt"/>
                <a:cs typeface="+mn-lt"/>
              </a:rPr>
              <a:t>All types of respondents reflected the need for a warm, welcoming environment, and judgement free environment. Men talk about their strong desire to feel understood and seen as their whole self, free from judgement. </a:t>
            </a:r>
          </a:p>
          <a:p>
            <a:pPr marL="285750" indent="-285750">
              <a:buFont typeface="Arial" panose="020B0604020202020204" pitchFamily="34" charset="0"/>
              <a:buChar char="•"/>
            </a:pPr>
            <a:r>
              <a:rPr lang="en-NZ" dirty="0">
                <a:ea typeface="+mn-lt"/>
                <a:cs typeface="+mn-lt"/>
              </a:rPr>
              <a:t>Very often there is a desire, at least in the initial stages of help seeking, to get away from potential triggers and stressors of everyday life. </a:t>
            </a:r>
          </a:p>
          <a:p>
            <a:pPr marL="285750" indent="-285750">
              <a:buFont typeface="Arial" panose="020B0604020202020204" pitchFamily="34" charset="0"/>
              <a:buChar char="•"/>
            </a:pPr>
            <a:r>
              <a:rPr lang="en-NZ" dirty="0">
                <a:ea typeface="+mn-lt"/>
                <a:cs typeface="+mn-lt"/>
              </a:rPr>
              <a:t>The journey needs to start slow – avoiding directly confronting the men's past until trust is established.</a:t>
            </a:r>
          </a:p>
          <a:p>
            <a:pPr marL="285750" indent="-285750">
              <a:buFont typeface="Arial" panose="020B0604020202020204" pitchFamily="34" charset="0"/>
              <a:buChar char="•"/>
            </a:pPr>
            <a:r>
              <a:rPr lang="en-NZ" dirty="0">
                <a:ea typeface="+mn-lt"/>
                <a:cs typeface="+mn-lt"/>
              </a:rPr>
              <a:t>There is also interest in talk therapy, especially group delivery, with the ability to meet with someone one-on-one as well.</a:t>
            </a:r>
            <a:endParaRPr lang="en-NZ" b="1" dirty="0">
              <a:ea typeface="+mn-lt"/>
              <a:cs typeface="+mn-lt"/>
            </a:endParaRPr>
          </a:p>
        </p:txBody>
      </p:sp>
      <p:sp>
        <p:nvSpPr>
          <p:cNvPr id="3" name="Rectangle 2">
            <a:extLst>
              <a:ext uri="{FF2B5EF4-FFF2-40B4-BE49-F238E27FC236}">
                <a16:creationId xmlns:a16="http://schemas.microsoft.com/office/drawing/2014/main" id="{9EB6AAD7-5FF7-6DD2-E532-C8C21B611FE7}"/>
              </a:ext>
            </a:extLst>
          </p:cNvPr>
          <p:cNvSpPr/>
          <p:nvPr/>
        </p:nvSpPr>
        <p:spPr bwMode="ltGray">
          <a:xfrm>
            <a:off x="0" y="0"/>
            <a:ext cx="228600" cy="219075"/>
          </a:xfrm>
          <a:prstGeom prst="rect">
            <a:avLst/>
          </a:prstGeom>
          <a:solidFill>
            <a:srgbClr val="C00000"/>
          </a:solidFill>
          <a:ln w="127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1940776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0FC06-1D3A-6982-EB09-AF977FBD5F0A}"/>
              </a:ext>
            </a:extLst>
          </p:cNvPr>
          <p:cNvSpPr>
            <a:spLocks noGrp="1"/>
          </p:cNvSpPr>
          <p:nvPr>
            <p:ph type="title"/>
          </p:nvPr>
        </p:nvSpPr>
        <p:spPr/>
        <p:txBody>
          <a:bodyPr/>
          <a:lstStyle/>
          <a:p>
            <a:r>
              <a:rPr lang="en-US">
                <a:cs typeface="Arial"/>
              </a:rPr>
              <a:t>Face to face, phone and online options are all needed because they each serve different functions </a:t>
            </a:r>
          </a:p>
        </p:txBody>
      </p:sp>
      <p:sp>
        <p:nvSpPr>
          <p:cNvPr id="3" name="Content Placeholder 2">
            <a:extLst>
              <a:ext uri="{FF2B5EF4-FFF2-40B4-BE49-F238E27FC236}">
                <a16:creationId xmlns:a16="http://schemas.microsoft.com/office/drawing/2014/main" id="{3503FCD1-F4D1-478A-2FD0-1760B849F140}"/>
              </a:ext>
            </a:extLst>
          </p:cNvPr>
          <p:cNvSpPr>
            <a:spLocks noGrp="1"/>
          </p:cNvSpPr>
          <p:nvPr>
            <p:ph sz="quarter" idx="15"/>
          </p:nvPr>
        </p:nvSpPr>
        <p:spPr/>
        <p:txBody>
          <a:bodyPr vert="horz" lIns="0" tIns="0" rIns="0" bIns="0" rtlCol="0" anchor="ctr">
            <a:noAutofit/>
          </a:bodyPr>
          <a:lstStyle/>
          <a:p>
            <a:r>
              <a:rPr lang="en-NZ" dirty="0">
                <a:cs typeface="Arial"/>
              </a:rPr>
              <a:t>Most see a need for a variety of delivery methods, with each playing a different role.  Men often talking about needing different methods depending on what they need, and where they are at on their journey. </a:t>
            </a:r>
          </a:p>
          <a:p>
            <a:endParaRPr lang="en-US" dirty="0">
              <a:cs typeface="Arial"/>
            </a:endParaRPr>
          </a:p>
          <a:p>
            <a:pPr marL="285750" indent="-285750">
              <a:buChar char="•"/>
            </a:pPr>
            <a:r>
              <a:rPr lang="en-NZ" dirty="0">
                <a:cs typeface="Arial"/>
              </a:rPr>
              <a:t>Phone is often spoken about as a tool and as a channel for de-escalation when there is the potential for harm. </a:t>
            </a:r>
            <a:endParaRPr lang="en-US" dirty="0">
              <a:cs typeface="Arial"/>
            </a:endParaRPr>
          </a:p>
          <a:p>
            <a:pPr marL="285750" indent="-285750">
              <a:buChar char="•"/>
            </a:pPr>
            <a:r>
              <a:rPr lang="en-NZ" dirty="0">
                <a:cs typeface="Arial"/>
              </a:rPr>
              <a:t>Online as an initial information gathering tool and a resource to keep coming back to overtime, </a:t>
            </a:r>
            <a:endParaRPr lang="en-US" dirty="0">
              <a:cs typeface="Arial"/>
            </a:endParaRPr>
          </a:p>
          <a:p>
            <a:pPr marL="285750" indent="-285750">
              <a:buChar char="•"/>
            </a:pPr>
            <a:r>
              <a:rPr lang="en-NZ" dirty="0">
                <a:cs typeface="Arial"/>
              </a:rPr>
              <a:t>Face-to-face as a means of deep healing, learning tools and connecting with others.  </a:t>
            </a:r>
            <a:endParaRPr lang="en-US" dirty="0">
              <a:cs typeface="Arial"/>
            </a:endParaRPr>
          </a:p>
        </p:txBody>
      </p:sp>
      <p:sp>
        <p:nvSpPr>
          <p:cNvPr id="5" name="Text Placeholder 4">
            <a:extLst>
              <a:ext uri="{FF2B5EF4-FFF2-40B4-BE49-F238E27FC236}">
                <a16:creationId xmlns:a16="http://schemas.microsoft.com/office/drawing/2014/main" id="{1D23A5CC-91A6-9403-DEF3-D2341E2E40C9}"/>
              </a:ext>
            </a:extLst>
          </p:cNvPr>
          <p:cNvSpPr>
            <a:spLocks noGrp="1"/>
          </p:cNvSpPr>
          <p:nvPr>
            <p:ph type="body" sz="quarter" idx="16"/>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0" i="1" u="none" strike="noStrike" kern="1200" cap="none" spc="0" normalizeH="0" baseline="0" noProof="0" dirty="0">
                <a:ln>
                  <a:noFill/>
                </a:ln>
                <a:solidFill>
                  <a:srgbClr val="333333"/>
                </a:solidFill>
                <a:effectLst/>
                <a:uLnTx/>
                <a:uFillTx/>
                <a:latin typeface="Arial"/>
                <a:ea typeface="+mn-lt"/>
                <a:cs typeface="Arial"/>
              </a:rPr>
              <a:t>“Ideally this service would be on-line, by telephone, in person, one on one and in groups. It would be in classrooms. It would aid informal self-lead local groups in garages, sports clubs etc. Also, it would have centers (in every region) where men could participate in a variety of programs and activities. Or go to get time out of the relationship.”</a:t>
            </a:r>
            <a:endParaRPr kumimoji="0" lang="en-US" sz="1000" b="1" i="1" u="none" strike="noStrike" kern="1200" cap="none" spc="0" normalizeH="0" baseline="0" noProof="0" dirty="0">
              <a:ln>
                <a:noFill/>
              </a:ln>
              <a:solidFill>
                <a:srgbClr val="333333"/>
              </a:solidFill>
              <a:effectLst/>
              <a:uLnTx/>
              <a:uFillTx/>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0" i="1" u="none" strike="noStrike" kern="1200" cap="none" spc="0" normalizeH="0" baseline="0" noProof="0" dirty="0">
                <a:ln>
                  <a:noFill/>
                </a:ln>
                <a:solidFill>
                  <a:srgbClr val="333333"/>
                </a:solidFill>
                <a:effectLst/>
                <a:uLnTx/>
                <a:uFillTx/>
                <a:latin typeface="Arial"/>
                <a:ea typeface="+mn-lt"/>
                <a:cs typeface="Arial"/>
              </a:rPr>
              <a:t> </a:t>
            </a:r>
            <a:r>
              <a:rPr kumimoji="0" lang="en-US" sz="1050" b="1" i="1" u="none" strike="noStrike" kern="1200" cap="none" spc="0" normalizeH="0" baseline="0" noProof="0" dirty="0">
                <a:ln>
                  <a:noFill/>
                </a:ln>
                <a:solidFill>
                  <a:srgbClr val="333333"/>
                </a:solidFill>
                <a:effectLst/>
                <a:uLnTx/>
                <a:uFillTx/>
                <a:latin typeface="Arial"/>
                <a:ea typeface="+mn-ea"/>
                <a:cs typeface="+mn-cs"/>
              </a:rPr>
              <a:t>- Survival mindset </a:t>
            </a:r>
            <a:endParaRPr kumimoji="0" lang="en-US" sz="1050" b="1" i="1" u="none" strike="noStrike" kern="1200" cap="none" spc="0" normalizeH="0" baseline="0" noProof="0" dirty="0">
              <a:ln>
                <a:noFill/>
              </a:ln>
              <a:solidFill>
                <a:srgbClr val="333333"/>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100" b="1" i="1" u="none" strike="noStrike" kern="1200" cap="none" spc="0" normalizeH="0" baseline="0" noProof="0" dirty="0">
              <a:ln>
                <a:noFill/>
              </a:ln>
              <a:solidFill>
                <a:srgbClr val="333333"/>
              </a:solidFill>
              <a:effectLst/>
              <a:uLnTx/>
              <a:uFillTx/>
              <a:latin typeface="Arial" panose="020B060402020202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0" i="1" u="none" strike="noStrike" kern="1200" cap="none" spc="0" normalizeH="0" baseline="0" noProof="0" dirty="0">
                <a:ln>
                  <a:noFill/>
                </a:ln>
                <a:solidFill>
                  <a:srgbClr val="333333"/>
                </a:solidFill>
                <a:effectLst/>
                <a:uLnTx/>
                <a:uFillTx/>
                <a:latin typeface="Arial"/>
                <a:ea typeface="+mn-lt"/>
                <a:cs typeface="Arial"/>
              </a:rPr>
              <a:t>“For me the preference would be to have a telephone support available, with a later follow up face to face. In many situations I will find myself being jealous or angry with minimal provocation, and I will lash out verbally. After I have pondered my actions, I am always remorseful, but completely unsure as to why I acted in the manner that I did. Having a telephone support person available would allow me to call, perhaps the day after my unexplained and unacceptable actions, and this call would allow me to </a:t>
            </a:r>
            <a:r>
              <a:rPr kumimoji="0" lang="en-US" sz="1050" b="0" i="1" u="none" strike="noStrike" kern="1200" cap="none" spc="0" normalizeH="0" baseline="0" noProof="0" dirty="0" err="1">
                <a:ln>
                  <a:noFill/>
                </a:ln>
                <a:solidFill>
                  <a:srgbClr val="333333"/>
                </a:solidFill>
                <a:effectLst/>
                <a:uLnTx/>
                <a:uFillTx/>
                <a:latin typeface="Arial"/>
                <a:ea typeface="+mn-lt"/>
                <a:cs typeface="Arial"/>
              </a:rPr>
              <a:t>verbalise</a:t>
            </a:r>
            <a:r>
              <a:rPr kumimoji="0" lang="en-US" sz="1050" b="0" i="1" u="none" strike="noStrike" kern="1200" cap="none" spc="0" normalizeH="0" baseline="0" noProof="0" dirty="0">
                <a:ln>
                  <a:noFill/>
                </a:ln>
                <a:solidFill>
                  <a:srgbClr val="333333"/>
                </a:solidFill>
                <a:effectLst/>
                <a:uLnTx/>
                <a:uFillTx/>
                <a:latin typeface="Arial"/>
                <a:ea typeface="+mn-lt"/>
                <a:cs typeface="Arial"/>
              </a:rPr>
              <a:t> my thought process and understand why I may have acted as I did</a:t>
            </a:r>
            <a:r>
              <a:rPr kumimoji="0" lang="en-US" sz="1050" b="0" i="1" u="none" strike="noStrike" kern="1200" cap="none" spc="0" normalizeH="0" baseline="0" noProof="0" dirty="0">
                <a:ln>
                  <a:noFill/>
                </a:ln>
                <a:solidFill>
                  <a:srgbClr val="333333"/>
                </a:solidFill>
                <a:effectLst/>
                <a:uLnTx/>
                <a:uFillTx/>
                <a:latin typeface="Arial" panose="020B0604020202020204" pitchFamily="34" charset="0"/>
                <a:ea typeface="+mn-ea"/>
                <a:cs typeface="+mn-cs"/>
              </a:rPr>
              <a:t>.”</a:t>
            </a:r>
            <a:r>
              <a:rPr kumimoji="0" lang="en-US" sz="1050" b="1" i="1" u="none" strike="noStrike" kern="1200" cap="none" spc="0" normalizeH="0" baseline="0" noProof="0" dirty="0">
                <a:ln>
                  <a:noFill/>
                </a:ln>
                <a:solidFill>
                  <a:srgbClr val="333333"/>
                </a:solidFill>
                <a:effectLst/>
                <a:uLnTx/>
                <a:uFillTx/>
                <a:latin typeface="Arial" panose="020B0604020202020204" pitchFamily="34" charset="0"/>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dirty="0">
                <a:ln>
                  <a:noFill/>
                </a:ln>
                <a:solidFill>
                  <a:srgbClr val="333333"/>
                </a:solidFill>
                <a:effectLst/>
                <a:uLnTx/>
                <a:uFillTx/>
                <a:latin typeface="Arial"/>
                <a:ea typeface="+mn-ea"/>
                <a:cs typeface="+mn-cs"/>
              </a:rPr>
              <a:t>- Insecure mindset </a:t>
            </a:r>
            <a:endParaRPr lang="en-NZ" sz="1050" dirty="0"/>
          </a:p>
        </p:txBody>
      </p:sp>
      <p:sp>
        <p:nvSpPr>
          <p:cNvPr id="4" name="Rectangle 3">
            <a:extLst>
              <a:ext uri="{FF2B5EF4-FFF2-40B4-BE49-F238E27FC236}">
                <a16:creationId xmlns:a16="http://schemas.microsoft.com/office/drawing/2014/main" id="{99F8DFF9-8848-8F05-06C6-D64873F4C76E}"/>
              </a:ext>
            </a:extLst>
          </p:cNvPr>
          <p:cNvSpPr/>
          <p:nvPr/>
        </p:nvSpPr>
        <p:spPr bwMode="ltGray">
          <a:xfrm>
            <a:off x="0" y="0"/>
            <a:ext cx="228600" cy="219075"/>
          </a:xfrm>
          <a:prstGeom prst="rect">
            <a:avLst/>
          </a:prstGeom>
          <a:solidFill>
            <a:srgbClr val="C00000"/>
          </a:solidFill>
          <a:ln w="127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1877329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62CD6-3F46-4EF6-8DBF-CC71C66EDC41}"/>
              </a:ext>
            </a:extLst>
          </p:cNvPr>
          <p:cNvSpPr>
            <a:spLocks noGrp="1"/>
          </p:cNvSpPr>
          <p:nvPr>
            <p:ph type="title"/>
          </p:nvPr>
        </p:nvSpPr>
        <p:spPr/>
        <p:txBody>
          <a:bodyPr/>
          <a:lstStyle/>
          <a:p>
            <a:r>
              <a:rPr lang="en-NZ" dirty="0"/>
              <a:t>The right facilitator is crucial and </a:t>
            </a:r>
            <a:r>
              <a:rPr lang="en-US" dirty="0">
                <a:ea typeface="+mj-lt"/>
                <a:cs typeface="+mj-lt"/>
              </a:rPr>
              <a:t>authenticity is key</a:t>
            </a:r>
            <a:endParaRPr lang="en-US" dirty="0"/>
          </a:p>
        </p:txBody>
      </p:sp>
      <p:sp>
        <p:nvSpPr>
          <p:cNvPr id="11" name="Text Placeholder 10">
            <a:extLst>
              <a:ext uri="{FF2B5EF4-FFF2-40B4-BE49-F238E27FC236}">
                <a16:creationId xmlns:a16="http://schemas.microsoft.com/office/drawing/2014/main" id="{99AC16B4-801E-9201-12C3-9CF70003371D}"/>
              </a:ext>
            </a:extLst>
          </p:cNvPr>
          <p:cNvSpPr>
            <a:spLocks noGrp="1"/>
          </p:cNvSpPr>
          <p:nvPr>
            <p:ph type="body" sz="quarter" idx="16"/>
          </p:nvPr>
        </p:nvSpPr>
        <p:spPr/>
        <p:txBody>
          <a:bodyPr/>
          <a:lstStyle/>
          <a:p>
            <a:endParaRPr lang="en-NZ"/>
          </a:p>
        </p:txBody>
      </p:sp>
      <p:sp>
        <p:nvSpPr>
          <p:cNvPr id="4" name="Rectangle 3">
            <a:extLst>
              <a:ext uri="{FF2B5EF4-FFF2-40B4-BE49-F238E27FC236}">
                <a16:creationId xmlns:a16="http://schemas.microsoft.com/office/drawing/2014/main" id="{2A642071-4E23-7A97-5B7A-AA0E652200D4}"/>
              </a:ext>
            </a:extLst>
          </p:cNvPr>
          <p:cNvSpPr/>
          <p:nvPr/>
        </p:nvSpPr>
        <p:spPr>
          <a:xfrm>
            <a:off x="7868296" y="327068"/>
            <a:ext cx="4056891" cy="5393864"/>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1800" b="0" i="1" u="none" strike="noStrike" kern="1200" cap="none" spc="0" normalizeH="0" baseline="0" noProof="0">
              <a:ln>
                <a:noFill/>
              </a:ln>
              <a:solidFill>
                <a:srgbClr val="FFFFFF"/>
              </a:solidFill>
              <a:effectLst/>
              <a:uLnTx/>
              <a:uFillTx/>
              <a:latin typeface="Arial"/>
              <a:ea typeface="+mn-ea"/>
              <a:cs typeface="+mn-cs"/>
            </a:endParaRPr>
          </a:p>
        </p:txBody>
      </p:sp>
      <p:sp>
        <p:nvSpPr>
          <p:cNvPr id="5" name="Freeform 84">
            <a:extLst>
              <a:ext uri="{FF2B5EF4-FFF2-40B4-BE49-F238E27FC236}">
                <a16:creationId xmlns:a16="http://schemas.microsoft.com/office/drawing/2014/main" id="{15BD4995-DD92-0F5D-D9CE-E1394994BC50}"/>
              </a:ext>
            </a:extLst>
          </p:cNvPr>
          <p:cNvSpPr>
            <a:spLocks noEditPoints="1"/>
          </p:cNvSpPr>
          <p:nvPr/>
        </p:nvSpPr>
        <p:spPr bwMode="auto">
          <a:xfrm>
            <a:off x="11328262" y="201921"/>
            <a:ext cx="422465" cy="403263"/>
          </a:xfrm>
          <a:custGeom>
            <a:avLst/>
            <a:gdLst>
              <a:gd name="T0" fmla="*/ 0 w 188"/>
              <a:gd name="T1" fmla="*/ 163 h 179"/>
              <a:gd name="T2" fmla="*/ 16 w 188"/>
              <a:gd name="T3" fmla="*/ 179 h 179"/>
              <a:gd name="T4" fmla="*/ 68 w 188"/>
              <a:gd name="T5" fmla="*/ 179 h 179"/>
              <a:gd name="T6" fmla="*/ 84 w 188"/>
              <a:gd name="T7" fmla="*/ 163 h 179"/>
              <a:gd name="T8" fmla="*/ 84 w 188"/>
              <a:gd name="T9" fmla="*/ 99 h 179"/>
              <a:gd name="T10" fmla="*/ 68 w 188"/>
              <a:gd name="T11" fmla="*/ 83 h 179"/>
              <a:gd name="T12" fmla="*/ 42 w 188"/>
              <a:gd name="T13" fmla="*/ 83 h 179"/>
              <a:gd name="T14" fmla="*/ 34 w 188"/>
              <a:gd name="T15" fmla="*/ 75 h 179"/>
              <a:gd name="T16" fmla="*/ 35 w 188"/>
              <a:gd name="T17" fmla="*/ 73 h 179"/>
              <a:gd name="T18" fmla="*/ 74 w 188"/>
              <a:gd name="T19" fmla="*/ 31 h 179"/>
              <a:gd name="T20" fmla="*/ 74 w 188"/>
              <a:gd name="T21" fmla="*/ 31 h 179"/>
              <a:gd name="T22" fmla="*/ 84 w 188"/>
              <a:gd name="T23" fmla="*/ 16 h 179"/>
              <a:gd name="T24" fmla="*/ 68 w 188"/>
              <a:gd name="T25" fmla="*/ 0 h 179"/>
              <a:gd name="T26" fmla="*/ 62 w 188"/>
              <a:gd name="T27" fmla="*/ 1 h 179"/>
              <a:gd name="T28" fmla="*/ 61 w 188"/>
              <a:gd name="T29" fmla="*/ 1 h 179"/>
              <a:gd name="T30" fmla="*/ 0 w 188"/>
              <a:gd name="T31" fmla="*/ 91 h 179"/>
              <a:gd name="T32" fmla="*/ 0 w 188"/>
              <a:gd name="T33" fmla="*/ 163 h 179"/>
              <a:gd name="T34" fmla="*/ 104 w 188"/>
              <a:gd name="T35" fmla="*/ 163 h 179"/>
              <a:gd name="T36" fmla="*/ 120 w 188"/>
              <a:gd name="T37" fmla="*/ 179 h 179"/>
              <a:gd name="T38" fmla="*/ 172 w 188"/>
              <a:gd name="T39" fmla="*/ 179 h 179"/>
              <a:gd name="T40" fmla="*/ 188 w 188"/>
              <a:gd name="T41" fmla="*/ 163 h 179"/>
              <a:gd name="T42" fmla="*/ 188 w 188"/>
              <a:gd name="T43" fmla="*/ 99 h 179"/>
              <a:gd name="T44" fmla="*/ 172 w 188"/>
              <a:gd name="T45" fmla="*/ 83 h 179"/>
              <a:gd name="T46" fmla="*/ 146 w 188"/>
              <a:gd name="T47" fmla="*/ 83 h 179"/>
              <a:gd name="T48" fmla="*/ 138 w 188"/>
              <a:gd name="T49" fmla="*/ 75 h 179"/>
              <a:gd name="T50" fmla="*/ 139 w 188"/>
              <a:gd name="T51" fmla="*/ 73 h 179"/>
              <a:gd name="T52" fmla="*/ 178 w 188"/>
              <a:gd name="T53" fmla="*/ 31 h 179"/>
              <a:gd name="T54" fmla="*/ 178 w 188"/>
              <a:gd name="T55" fmla="*/ 31 h 179"/>
              <a:gd name="T56" fmla="*/ 188 w 188"/>
              <a:gd name="T57" fmla="*/ 16 h 179"/>
              <a:gd name="T58" fmla="*/ 172 w 188"/>
              <a:gd name="T59" fmla="*/ 0 h 179"/>
              <a:gd name="T60" fmla="*/ 166 w 188"/>
              <a:gd name="T61" fmla="*/ 1 h 179"/>
              <a:gd name="T62" fmla="*/ 165 w 188"/>
              <a:gd name="T63" fmla="*/ 1 h 179"/>
              <a:gd name="T64" fmla="*/ 104 w 188"/>
              <a:gd name="T65" fmla="*/ 91 h 179"/>
              <a:gd name="T66" fmla="*/ 104 w 188"/>
              <a:gd name="T67" fmla="*/ 163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8" h="179">
                <a:moveTo>
                  <a:pt x="0" y="163"/>
                </a:moveTo>
                <a:cubicBezTo>
                  <a:pt x="0" y="172"/>
                  <a:pt x="7" y="179"/>
                  <a:pt x="16" y="179"/>
                </a:cubicBezTo>
                <a:cubicBezTo>
                  <a:pt x="68" y="179"/>
                  <a:pt x="68" y="179"/>
                  <a:pt x="68" y="179"/>
                </a:cubicBezTo>
                <a:cubicBezTo>
                  <a:pt x="77" y="179"/>
                  <a:pt x="84" y="172"/>
                  <a:pt x="84" y="163"/>
                </a:cubicBezTo>
                <a:cubicBezTo>
                  <a:pt x="84" y="99"/>
                  <a:pt x="84" y="99"/>
                  <a:pt x="84" y="99"/>
                </a:cubicBezTo>
                <a:cubicBezTo>
                  <a:pt x="84" y="90"/>
                  <a:pt x="77" y="83"/>
                  <a:pt x="68" y="83"/>
                </a:cubicBezTo>
                <a:cubicBezTo>
                  <a:pt x="42" y="83"/>
                  <a:pt x="42" y="83"/>
                  <a:pt x="42" y="83"/>
                </a:cubicBezTo>
                <a:cubicBezTo>
                  <a:pt x="38" y="83"/>
                  <a:pt x="34" y="79"/>
                  <a:pt x="34" y="75"/>
                </a:cubicBezTo>
                <a:cubicBezTo>
                  <a:pt x="34" y="74"/>
                  <a:pt x="35" y="73"/>
                  <a:pt x="35" y="73"/>
                </a:cubicBezTo>
                <a:cubicBezTo>
                  <a:pt x="41" y="53"/>
                  <a:pt x="55" y="38"/>
                  <a:pt x="74" y="31"/>
                </a:cubicBezTo>
                <a:cubicBezTo>
                  <a:pt x="74" y="31"/>
                  <a:pt x="74" y="31"/>
                  <a:pt x="74" y="31"/>
                </a:cubicBezTo>
                <a:cubicBezTo>
                  <a:pt x="80" y="28"/>
                  <a:pt x="84" y="23"/>
                  <a:pt x="84" y="16"/>
                </a:cubicBezTo>
                <a:cubicBezTo>
                  <a:pt x="84" y="7"/>
                  <a:pt x="77" y="0"/>
                  <a:pt x="68" y="0"/>
                </a:cubicBezTo>
                <a:cubicBezTo>
                  <a:pt x="66" y="0"/>
                  <a:pt x="64" y="0"/>
                  <a:pt x="62" y="1"/>
                </a:cubicBezTo>
                <a:cubicBezTo>
                  <a:pt x="61" y="1"/>
                  <a:pt x="61" y="1"/>
                  <a:pt x="61" y="1"/>
                </a:cubicBezTo>
                <a:cubicBezTo>
                  <a:pt x="25" y="15"/>
                  <a:pt x="0" y="50"/>
                  <a:pt x="0" y="91"/>
                </a:cubicBezTo>
                <a:lnTo>
                  <a:pt x="0" y="163"/>
                </a:lnTo>
                <a:close/>
                <a:moveTo>
                  <a:pt x="104" y="163"/>
                </a:moveTo>
                <a:cubicBezTo>
                  <a:pt x="104" y="172"/>
                  <a:pt x="111" y="179"/>
                  <a:pt x="120" y="179"/>
                </a:cubicBezTo>
                <a:cubicBezTo>
                  <a:pt x="172" y="179"/>
                  <a:pt x="172" y="179"/>
                  <a:pt x="172" y="179"/>
                </a:cubicBezTo>
                <a:cubicBezTo>
                  <a:pt x="181" y="179"/>
                  <a:pt x="188" y="172"/>
                  <a:pt x="188" y="163"/>
                </a:cubicBezTo>
                <a:cubicBezTo>
                  <a:pt x="188" y="99"/>
                  <a:pt x="188" y="99"/>
                  <a:pt x="188" y="99"/>
                </a:cubicBezTo>
                <a:cubicBezTo>
                  <a:pt x="188" y="90"/>
                  <a:pt x="181" y="83"/>
                  <a:pt x="172" y="83"/>
                </a:cubicBezTo>
                <a:cubicBezTo>
                  <a:pt x="146" y="83"/>
                  <a:pt x="146" y="83"/>
                  <a:pt x="146" y="83"/>
                </a:cubicBezTo>
                <a:cubicBezTo>
                  <a:pt x="142" y="83"/>
                  <a:pt x="138" y="79"/>
                  <a:pt x="138" y="75"/>
                </a:cubicBezTo>
                <a:cubicBezTo>
                  <a:pt x="138" y="74"/>
                  <a:pt x="139" y="73"/>
                  <a:pt x="139" y="73"/>
                </a:cubicBezTo>
                <a:cubicBezTo>
                  <a:pt x="145" y="53"/>
                  <a:pt x="159" y="38"/>
                  <a:pt x="178" y="31"/>
                </a:cubicBezTo>
                <a:cubicBezTo>
                  <a:pt x="178" y="31"/>
                  <a:pt x="178" y="31"/>
                  <a:pt x="178" y="31"/>
                </a:cubicBezTo>
                <a:cubicBezTo>
                  <a:pt x="184" y="28"/>
                  <a:pt x="188" y="23"/>
                  <a:pt x="188" y="16"/>
                </a:cubicBezTo>
                <a:cubicBezTo>
                  <a:pt x="188" y="7"/>
                  <a:pt x="181" y="0"/>
                  <a:pt x="172" y="0"/>
                </a:cubicBezTo>
                <a:cubicBezTo>
                  <a:pt x="170" y="0"/>
                  <a:pt x="168" y="0"/>
                  <a:pt x="166" y="1"/>
                </a:cubicBezTo>
                <a:cubicBezTo>
                  <a:pt x="165" y="1"/>
                  <a:pt x="165" y="1"/>
                  <a:pt x="165" y="1"/>
                </a:cubicBezTo>
                <a:cubicBezTo>
                  <a:pt x="129" y="15"/>
                  <a:pt x="104" y="50"/>
                  <a:pt x="104" y="91"/>
                </a:cubicBezTo>
                <a:lnTo>
                  <a:pt x="104" y="163"/>
                </a:lnTo>
                <a:close/>
              </a:path>
            </a:pathLst>
          </a:custGeom>
          <a:solidFill>
            <a:srgbClr val="39466F"/>
          </a:solidFill>
          <a:ln>
            <a:noFill/>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srgbClr val="000000"/>
              </a:solidFill>
              <a:effectLst/>
              <a:uLnTx/>
              <a:uFillTx/>
              <a:latin typeface="Arial"/>
              <a:ea typeface="+mn-ea"/>
              <a:cs typeface="+mn-cs"/>
            </a:endParaRPr>
          </a:p>
        </p:txBody>
      </p:sp>
      <p:sp>
        <p:nvSpPr>
          <p:cNvPr id="9" name="TextBox 8">
            <a:extLst>
              <a:ext uri="{FF2B5EF4-FFF2-40B4-BE49-F238E27FC236}">
                <a16:creationId xmlns:a16="http://schemas.microsoft.com/office/drawing/2014/main" id="{541317B8-75E1-2167-2842-7F9D6C002B7A}"/>
              </a:ext>
            </a:extLst>
          </p:cNvPr>
          <p:cNvSpPr txBox="1"/>
          <p:nvPr/>
        </p:nvSpPr>
        <p:spPr>
          <a:xfrm>
            <a:off x="7999397" y="605694"/>
            <a:ext cx="3808800" cy="5170646"/>
          </a:xfrm>
          <a:prstGeom prst="rect">
            <a:avLst/>
          </a:prstGeom>
          <a:noFill/>
        </p:spPr>
        <p:txBody>
          <a:bodyPr wrap="square" lIns="91440" tIns="45720" rIns="91440" bIns="4572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100" b="0" i="1" u="none" strike="noStrike" kern="1200" cap="none" spc="0" normalizeH="0" baseline="0" noProof="0" dirty="0">
                <a:ln>
                  <a:noFill/>
                </a:ln>
                <a:solidFill>
                  <a:srgbClr val="333333"/>
                </a:solidFill>
                <a:effectLst/>
                <a:uLnTx/>
                <a:uFillTx/>
                <a:latin typeface="Arial"/>
                <a:ea typeface="+mn-lt"/>
                <a:cs typeface="Arial"/>
              </a:rPr>
              <a:t>“My ideal facilitator is a good listener, but also has the ability to tell me if I am wrong, and to tell me how I could manage myself differently in trying situations.”  </a:t>
            </a:r>
            <a:br>
              <a:rPr kumimoji="0" lang="en-NZ" sz="1100" b="0" i="1" u="none" strike="noStrike" kern="1200" cap="none" spc="0" normalizeH="0" baseline="0" noProof="0" dirty="0">
                <a:ln>
                  <a:noFill/>
                </a:ln>
                <a:solidFill>
                  <a:srgbClr val="333333"/>
                </a:solidFill>
                <a:effectLst/>
                <a:uLnTx/>
                <a:uFillTx/>
                <a:latin typeface="Arial"/>
                <a:ea typeface="+mn-lt"/>
                <a:cs typeface="Arial"/>
              </a:rPr>
            </a:br>
            <a:r>
              <a:rPr kumimoji="0" lang="en-NZ" sz="1100" b="1" i="1" u="none" strike="noStrike" kern="1200" cap="none" spc="0" normalizeH="0" baseline="0" noProof="0" dirty="0">
                <a:ln>
                  <a:noFill/>
                </a:ln>
                <a:solidFill>
                  <a:srgbClr val="333333"/>
                </a:solidFill>
                <a:effectLst/>
                <a:uLnTx/>
                <a:uFillTx/>
                <a:latin typeface="Arial"/>
                <a:ea typeface="+mn-lt"/>
                <a:cs typeface="Arial"/>
              </a:rPr>
              <a:t>- Survival mindset </a:t>
            </a:r>
            <a:endParaRPr kumimoji="0" lang="en-US" sz="1100" b="1" i="0" u="none" strike="noStrike" kern="1200" cap="none" spc="0" normalizeH="0" baseline="0" noProof="0" dirty="0">
              <a:ln>
                <a:noFill/>
              </a:ln>
              <a:solidFill>
                <a:srgbClr val="333333"/>
              </a:solidFill>
              <a:effectLst/>
              <a:uLnTx/>
              <a:uFillTx/>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100" b="0" i="0" u="none" strike="noStrike" kern="1200" cap="none" spc="0" normalizeH="0" baseline="0" noProof="0" dirty="0">
              <a:ln>
                <a:noFill/>
              </a:ln>
              <a:solidFill>
                <a:srgbClr val="333333"/>
              </a:solidFill>
              <a:effectLst/>
              <a:uLnTx/>
              <a:uFillTx/>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100" b="0" i="1" u="none" strike="noStrike" kern="1200" cap="none" spc="0" normalizeH="0" baseline="0" noProof="0" dirty="0">
                <a:ln>
                  <a:noFill/>
                </a:ln>
                <a:solidFill>
                  <a:srgbClr val="333333"/>
                </a:solidFill>
                <a:effectLst/>
                <a:uLnTx/>
                <a:uFillTx/>
                <a:latin typeface="Arial"/>
                <a:ea typeface="+mn-lt"/>
                <a:cs typeface="Arial"/>
              </a:rPr>
              <a:t>“Similar life experiences to me. Whether it be problematic upbringing, problems with authority, trust issues with family, women etc. A facilitator who has been through this can relate to how I feel, provide solutions and help me to overcome any of these issues as they were once in my situation and didn't know what to do. I personally feel I relate to people better who have similar life experiences to mine.”</a:t>
            </a:r>
            <a:r>
              <a:rPr kumimoji="0" lang="en-NZ" sz="1100" b="1" i="1" u="none" strike="noStrike" kern="1200" cap="none" spc="0" normalizeH="0" baseline="0" noProof="0" dirty="0">
                <a:ln>
                  <a:noFill/>
                </a:ln>
                <a:solidFill>
                  <a:srgbClr val="333333"/>
                </a:solidFill>
                <a:effectLst/>
                <a:uLnTx/>
                <a:uFillTx/>
                <a:latin typeface="Arial"/>
                <a:ea typeface="+mn-lt"/>
                <a:cs typeface="Arial"/>
              </a:rPr>
              <a:t> - Caged mindset</a:t>
            </a:r>
            <a:endParaRPr kumimoji="0" lang="en-US" sz="1100" b="1" i="0" u="none" strike="noStrike" kern="1200" cap="none" spc="0" normalizeH="0" baseline="0" noProof="0" dirty="0">
              <a:ln>
                <a:noFill/>
              </a:ln>
              <a:solidFill>
                <a:srgbClr val="333333"/>
              </a:solidFill>
              <a:effectLst/>
              <a:uLnTx/>
              <a:uFillTx/>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100" b="0" i="0" u="none" strike="noStrike" kern="1200" cap="none" spc="0" normalizeH="0" baseline="0" noProof="0" dirty="0">
              <a:ln>
                <a:noFill/>
              </a:ln>
              <a:solidFill>
                <a:srgbClr val="333333"/>
              </a:solidFill>
              <a:effectLst/>
              <a:uLnTx/>
              <a:uFillTx/>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100" b="0" i="1" u="none" strike="noStrike" kern="1200" cap="none" spc="0" normalizeH="0" baseline="0" noProof="0" dirty="0">
                <a:ln>
                  <a:noFill/>
                </a:ln>
                <a:solidFill>
                  <a:srgbClr val="333333"/>
                </a:solidFill>
                <a:effectLst/>
                <a:uLnTx/>
                <a:uFillTx/>
                <a:latin typeface="Arial"/>
                <a:ea typeface="+mn-lt"/>
                <a:cs typeface="Arial"/>
              </a:rPr>
              <a:t>“I think that first and foremost the facilitator has to have the right characteristics: compassionate, non-judgemental, a good listener. This will create a safe environment to be honest with self and the facilitator. I think that it would be beneficial for that person to have things in common with the person being supported. For instance, to be a male of a similar age, to have experienced similar difficulties in the past and managed themselves into a better place would be of great value.” </a:t>
            </a:r>
            <a:br>
              <a:rPr kumimoji="0" lang="en-NZ" sz="1100" b="0" i="1" u="none" strike="noStrike" kern="1200" cap="none" spc="0" normalizeH="0" baseline="0" noProof="0" dirty="0">
                <a:ln>
                  <a:noFill/>
                </a:ln>
                <a:solidFill>
                  <a:srgbClr val="333333"/>
                </a:solidFill>
                <a:effectLst/>
                <a:uLnTx/>
                <a:uFillTx/>
                <a:latin typeface="Arial"/>
                <a:ea typeface="+mn-lt"/>
                <a:cs typeface="Arial"/>
              </a:rPr>
            </a:br>
            <a:r>
              <a:rPr kumimoji="0" lang="en-NZ" sz="1100" b="1" i="1" u="none" strike="noStrike" kern="1200" cap="none" spc="0" normalizeH="0" baseline="0" noProof="0" dirty="0">
                <a:ln>
                  <a:noFill/>
                </a:ln>
                <a:solidFill>
                  <a:srgbClr val="333333"/>
                </a:solidFill>
                <a:effectLst/>
                <a:uLnTx/>
                <a:uFillTx/>
                <a:latin typeface="Arial"/>
                <a:ea typeface="+mn-lt"/>
                <a:cs typeface="Arial"/>
              </a:rPr>
              <a:t>- Insecure mindset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100" b="0" i="1" u="none" strike="noStrike" kern="1200" cap="none" spc="0" normalizeH="0" baseline="0" noProof="0" dirty="0">
              <a:ln>
                <a:noFill/>
              </a:ln>
              <a:solidFill>
                <a:srgbClr val="333333"/>
              </a:solidFill>
              <a:effectLst/>
              <a:uLnTx/>
              <a:uFillTx/>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100" b="0" i="1" u="none" strike="noStrike" kern="1200" cap="none" spc="0" normalizeH="0" baseline="0" noProof="0" dirty="0">
                <a:ln>
                  <a:noFill/>
                </a:ln>
                <a:solidFill>
                  <a:srgbClr val="333333"/>
                </a:solidFill>
                <a:effectLst/>
                <a:uLnTx/>
                <a:uFillTx/>
                <a:latin typeface="Arial"/>
                <a:ea typeface="+mn-lt"/>
                <a:cs typeface="Arial"/>
              </a:rPr>
              <a:t>“My brother had men trying to mentor him that had no personal experience themself and it shows and these men like my bro don’t want a bar of it.” </a:t>
            </a:r>
            <a:br>
              <a:rPr kumimoji="0" lang="en-NZ" sz="1100" b="0" i="1" u="none" strike="noStrike" kern="1200" cap="none" spc="0" normalizeH="0" baseline="0" noProof="0" dirty="0">
                <a:ln>
                  <a:noFill/>
                </a:ln>
                <a:solidFill>
                  <a:srgbClr val="333333"/>
                </a:solidFill>
                <a:effectLst/>
                <a:uLnTx/>
                <a:uFillTx/>
                <a:latin typeface="Arial"/>
                <a:ea typeface="+mn-lt"/>
                <a:cs typeface="Arial"/>
              </a:rPr>
            </a:br>
            <a:r>
              <a:rPr kumimoji="0" lang="en-NZ" sz="1100" b="1" i="1" u="none" strike="noStrike" kern="1200" cap="none" spc="0" normalizeH="0" baseline="0" noProof="0" dirty="0">
                <a:ln>
                  <a:noFill/>
                </a:ln>
                <a:solidFill>
                  <a:srgbClr val="333333"/>
                </a:solidFill>
                <a:effectLst/>
                <a:uLnTx/>
                <a:uFillTx/>
                <a:latin typeface="Arial"/>
                <a:ea typeface="+mn-lt"/>
                <a:cs typeface="Arial"/>
              </a:rPr>
              <a:t>- Insecure mindset supporte</a:t>
            </a:r>
            <a:r>
              <a:rPr kumimoji="0" lang="en-NZ" sz="1100" b="0" i="1" u="none" strike="noStrike" kern="1200" cap="none" spc="0" normalizeH="0" baseline="0" noProof="0" dirty="0">
                <a:ln>
                  <a:noFill/>
                </a:ln>
                <a:solidFill>
                  <a:srgbClr val="333333"/>
                </a:solidFill>
                <a:effectLst/>
                <a:uLnTx/>
                <a:uFillTx/>
                <a:latin typeface="Arial"/>
                <a:ea typeface="+mn-lt"/>
                <a:cs typeface="Arial"/>
              </a:rPr>
              <a:t>r</a:t>
            </a:r>
            <a:endParaRPr kumimoji="0" lang="en-NZ" sz="1100" b="0" i="1" u="none" strike="noStrike" kern="1200" cap="none" spc="0" normalizeH="0" baseline="0" noProof="0" dirty="0">
              <a:ln>
                <a:noFill/>
              </a:ln>
              <a:solidFill>
                <a:srgbClr val="333333"/>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100" b="0" i="1" u="none" strike="noStrike" kern="1200" cap="none" spc="0" normalizeH="0" baseline="0" noProof="0" dirty="0">
              <a:ln>
                <a:noFill/>
              </a:ln>
              <a:solidFill>
                <a:srgbClr val="333333"/>
              </a:solidFill>
              <a:effectLst/>
              <a:uLnTx/>
              <a:uFillTx/>
              <a:latin typeface="Arial"/>
              <a:ea typeface="+mn-ea"/>
              <a:cs typeface="Arial"/>
            </a:endParaRPr>
          </a:p>
        </p:txBody>
      </p:sp>
      <p:sp>
        <p:nvSpPr>
          <p:cNvPr id="3" name="Rectangle 2">
            <a:extLst>
              <a:ext uri="{FF2B5EF4-FFF2-40B4-BE49-F238E27FC236}">
                <a16:creationId xmlns:a16="http://schemas.microsoft.com/office/drawing/2014/main" id="{32674A61-F5E4-123E-6509-0E217F32331A}"/>
              </a:ext>
            </a:extLst>
          </p:cNvPr>
          <p:cNvSpPr/>
          <p:nvPr/>
        </p:nvSpPr>
        <p:spPr bwMode="ltGray">
          <a:xfrm>
            <a:off x="0" y="0"/>
            <a:ext cx="228600" cy="219075"/>
          </a:xfrm>
          <a:prstGeom prst="rect">
            <a:avLst/>
          </a:prstGeom>
          <a:solidFill>
            <a:srgbClr val="C00000"/>
          </a:solidFill>
          <a:ln w="127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
        <p:nvSpPr>
          <p:cNvPr id="6" name="Content Placeholder 7">
            <a:extLst>
              <a:ext uri="{FF2B5EF4-FFF2-40B4-BE49-F238E27FC236}">
                <a16:creationId xmlns:a16="http://schemas.microsoft.com/office/drawing/2014/main" id="{75AECC55-AE50-0453-9200-DDD1EA950A3D}"/>
              </a:ext>
            </a:extLst>
          </p:cNvPr>
          <p:cNvSpPr txBox="1">
            <a:spLocks/>
          </p:cNvSpPr>
          <p:nvPr/>
        </p:nvSpPr>
        <p:spPr>
          <a:xfrm>
            <a:off x="4685389" y="313614"/>
            <a:ext cx="2914575" cy="5601867"/>
          </a:xfrm>
          <a:prstGeom prst="rect">
            <a:avLst/>
          </a:prstGeom>
        </p:spPr>
        <p:txBody>
          <a:bodyPr vert="horz" lIns="0" tIns="0" rIns="0" bIns="0" rtlCol="0" anchor="ctr">
            <a:noAutofit/>
          </a:bodyPr>
          <a:lstStyle>
            <a:lvl1pPr marL="0" indent="0" algn="l" defTabSz="914400" rtl="0" eaLnBrk="1" latinLnBrk="0" hangingPunct="1">
              <a:lnSpc>
                <a:spcPct val="100000"/>
              </a:lnSpc>
              <a:spcBef>
                <a:spcPts val="6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spcBef>
                <a:spcPts val="1200"/>
              </a:spcBef>
              <a:buFont typeface="Arial" panose="020B0604020202020204" pitchFamily="34" charset="0"/>
              <a:buChar char="•"/>
            </a:pPr>
            <a:r>
              <a:rPr lang="en-NZ" sz="1400" dirty="0">
                <a:ea typeface="+mn-lt"/>
                <a:cs typeface="+mn-lt"/>
              </a:rPr>
              <a:t>Most men want a facilitator that has gone through the same or similar experiences they have – which will differ depending on one's own experiences. </a:t>
            </a:r>
          </a:p>
          <a:p>
            <a:pPr marL="285750" indent="-285750">
              <a:spcBef>
                <a:spcPts val="1200"/>
              </a:spcBef>
              <a:buFont typeface="Arial" panose="020B0604020202020204" pitchFamily="34" charset="0"/>
              <a:buChar char="•"/>
            </a:pPr>
            <a:r>
              <a:rPr lang="en-NZ" sz="1400" dirty="0">
                <a:ea typeface="+mn-lt"/>
                <a:cs typeface="+mn-lt"/>
              </a:rPr>
              <a:t>However, the broader need is about having a facilitator who has overcome ‘demons’ or challenges in their own lives, and come out the other side and grown as a result. </a:t>
            </a:r>
            <a:endParaRPr lang="en-NZ" sz="1400" dirty="0"/>
          </a:p>
          <a:p>
            <a:pPr marL="285750" indent="-285750">
              <a:spcBef>
                <a:spcPts val="1200"/>
              </a:spcBef>
              <a:buFont typeface="Arial" panose="020B0604020202020204" pitchFamily="34" charset="0"/>
              <a:buChar char="•"/>
            </a:pPr>
            <a:r>
              <a:rPr lang="en-NZ" sz="1400" dirty="0">
                <a:ea typeface="+mn-lt"/>
                <a:cs typeface="+mn-lt"/>
              </a:rPr>
              <a:t>Trust is gained from having the facilitator speak from a place of authenticity, experience and integrity – for most men this is best demonstrated from having them share their own experiences or challenges with violence.  </a:t>
            </a:r>
          </a:p>
        </p:txBody>
      </p:sp>
    </p:spTree>
    <p:extLst>
      <p:ext uri="{BB962C8B-B14F-4D97-AF65-F5344CB8AC3E}">
        <p14:creationId xmlns:p14="http://schemas.microsoft.com/office/powerpoint/2010/main" val="1244070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62CD6-3F46-4EF6-8DBF-CC71C66EDC41}"/>
              </a:ext>
            </a:extLst>
          </p:cNvPr>
          <p:cNvSpPr>
            <a:spLocks noGrp="1"/>
          </p:cNvSpPr>
          <p:nvPr>
            <p:ph type="title"/>
          </p:nvPr>
        </p:nvSpPr>
        <p:spPr/>
        <p:txBody>
          <a:bodyPr/>
          <a:lstStyle/>
          <a:p>
            <a:r>
              <a:rPr lang="en-NZ"/>
              <a:t>Background to this research</a:t>
            </a:r>
          </a:p>
        </p:txBody>
      </p:sp>
      <p:sp>
        <p:nvSpPr>
          <p:cNvPr id="5" name="Content Placeholder 7">
            <a:extLst>
              <a:ext uri="{FF2B5EF4-FFF2-40B4-BE49-F238E27FC236}">
                <a16:creationId xmlns:a16="http://schemas.microsoft.com/office/drawing/2014/main" id="{6AC6AEBE-6238-9AC8-DF48-F4AC21CE73DB}"/>
              </a:ext>
            </a:extLst>
          </p:cNvPr>
          <p:cNvSpPr>
            <a:spLocks noGrp="1"/>
          </p:cNvSpPr>
          <p:nvPr>
            <p:ph sz="quarter" idx="15"/>
          </p:nvPr>
        </p:nvSpPr>
        <p:spPr>
          <a:xfrm>
            <a:off x="4859338" y="300038"/>
            <a:ext cx="6967537" cy="5602287"/>
          </a:xfrm>
        </p:spPr>
        <p:txBody>
          <a:bodyPr anchor="ctr"/>
          <a:lstStyle/>
          <a:p>
            <a:pPr marL="342900" indent="-342900">
              <a:spcBef>
                <a:spcPts val="2400"/>
              </a:spcBef>
              <a:buClr>
                <a:srgbClr val="8B9A9F"/>
              </a:buClr>
              <a:buSzPct val="170000"/>
              <a:buFont typeface="+mj-lt"/>
              <a:buAutoNum type="arabicPeriod"/>
            </a:pPr>
            <a:r>
              <a:rPr lang="en-US" dirty="0"/>
              <a:t>Understanding support needs and current barriers to accessing support is a key component of MSD’s work programme to strengthen responses that support people who use family violence.</a:t>
            </a:r>
          </a:p>
          <a:p>
            <a:pPr marL="342900" indent="-342900">
              <a:spcBef>
                <a:spcPts val="2400"/>
              </a:spcBef>
              <a:buClr>
                <a:srgbClr val="8B9A9F"/>
              </a:buClr>
              <a:buSzPct val="170000"/>
              <a:buFont typeface="+mj-lt"/>
              <a:buAutoNum type="arabicPeriod"/>
            </a:pPr>
            <a:r>
              <a:rPr lang="en-US" dirty="0"/>
              <a:t>Most research into non-violence programmes has involved studies of reoffending rates, theories of violence, or investigation of the perspectives of academics and health professionals. </a:t>
            </a:r>
            <a:endParaRPr lang="en-US" dirty="0">
              <a:cs typeface="Arial"/>
            </a:endParaRPr>
          </a:p>
          <a:p>
            <a:pPr marL="342900" indent="-342900">
              <a:spcBef>
                <a:spcPts val="2400"/>
              </a:spcBef>
              <a:buClr>
                <a:srgbClr val="8B9A9F"/>
              </a:buClr>
              <a:buSzPct val="170000"/>
              <a:buFont typeface="+mj-lt"/>
              <a:buAutoNum type="arabicPeriod"/>
            </a:pPr>
            <a:r>
              <a:rPr lang="en-US" dirty="0"/>
              <a:t>The Family Violence Death Review Committee (2020) recommended that a greater understanding of the characteristics of successful non-violence programmes is needed.  Furthermore, they recommended research investigating the </a:t>
            </a:r>
            <a:r>
              <a:rPr lang="en-US" b="1" dirty="0"/>
              <a:t>characteristics of men who do not engage with these programmes and how they can be encouraged to</a:t>
            </a:r>
            <a:r>
              <a:rPr lang="en-US" dirty="0"/>
              <a:t>.</a:t>
            </a:r>
            <a:endParaRPr lang="en-US" dirty="0">
              <a:cs typeface="Arial"/>
            </a:endParaRPr>
          </a:p>
        </p:txBody>
      </p:sp>
      <p:sp>
        <p:nvSpPr>
          <p:cNvPr id="3" name="Rectangle 2">
            <a:extLst>
              <a:ext uri="{FF2B5EF4-FFF2-40B4-BE49-F238E27FC236}">
                <a16:creationId xmlns:a16="http://schemas.microsoft.com/office/drawing/2014/main" id="{C330148D-CA32-1556-1FAC-C2EE9BEDECE9}"/>
              </a:ext>
            </a:extLst>
          </p:cNvPr>
          <p:cNvSpPr/>
          <p:nvPr/>
        </p:nvSpPr>
        <p:spPr bwMode="ltGray">
          <a:xfrm>
            <a:off x="0" y="0"/>
            <a:ext cx="228600" cy="219075"/>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2354362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62CD6-3F46-4EF6-8DBF-CC71C66EDC41}"/>
              </a:ext>
            </a:extLst>
          </p:cNvPr>
          <p:cNvSpPr>
            <a:spLocks noGrp="1"/>
          </p:cNvSpPr>
          <p:nvPr>
            <p:ph type="title"/>
          </p:nvPr>
        </p:nvSpPr>
        <p:spPr/>
        <p:txBody>
          <a:bodyPr/>
          <a:lstStyle/>
          <a:p>
            <a:r>
              <a:rPr lang="en-NZ">
                <a:ea typeface="+mj-lt"/>
                <a:cs typeface="+mj-lt"/>
              </a:rPr>
              <a:t>Cultural belonging was particularly important to Māori and Pacific Islander </a:t>
            </a:r>
            <a:br>
              <a:rPr lang="en-NZ">
                <a:ea typeface="+mj-lt"/>
                <a:cs typeface="+mj-lt"/>
              </a:rPr>
            </a:br>
            <a:r>
              <a:rPr lang="en-NZ">
                <a:ea typeface="+mj-lt"/>
                <a:cs typeface="+mj-lt"/>
              </a:rPr>
              <a:t>participants </a:t>
            </a:r>
            <a:endParaRPr lang="en-US">
              <a:ea typeface="+mj-lt"/>
              <a:cs typeface="+mj-lt"/>
            </a:endParaRPr>
          </a:p>
        </p:txBody>
      </p:sp>
      <p:sp>
        <p:nvSpPr>
          <p:cNvPr id="7" name="Content Placeholder 6">
            <a:extLst>
              <a:ext uri="{FF2B5EF4-FFF2-40B4-BE49-F238E27FC236}">
                <a16:creationId xmlns:a16="http://schemas.microsoft.com/office/drawing/2014/main" id="{02407D80-BE61-0974-11D2-323482F147D8}"/>
              </a:ext>
            </a:extLst>
          </p:cNvPr>
          <p:cNvSpPr>
            <a:spLocks noGrp="1"/>
          </p:cNvSpPr>
          <p:nvPr>
            <p:ph sz="quarter" idx="15"/>
          </p:nvPr>
        </p:nvSpPr>
        <p:spPr/>
        <p:txBody>
          <a:bodyPr/>
          <a:lstStyle/>
          <a:p>
            <a:pPr marL="285750" indent="-285750">
              <a:buFont typeface="Arial" panose="020B0604020202020204" pitchFamily="34" charset="0"/>
              <a:buChar char="•"/>
            </a:pPr>
            <a:r>
              <a:rPr lang="en-US" sz="1400" dirty="0">
                <a:ea typeface="+mn-lt"/>
                <a:cs typeface="+mn-lt"/>
              </a:rPr>
              <a:t>Culture plays a strong part in facilitating people's sense of connection and a sense of belonging.</a:t>
            </a:r>
          </a:p>
          <a:p>
            <a:pPr marL="285750" indent="-285750">
              <a:buFont typeface="Arial" panose="020B0604020202020204" pitchFamily="34" charset="0"/>
              <a:buChar char="•"/>
            </a:pPr>
            <a:r>
              <a:rPr lang="en-US" sz="1400" dirty="0">
                <a:ea typeface="+mn-lt"/>
                <a:cs typeface="+mn-lt"/>
              </a:rPr>
              <a:t>Particularly for Māori and Pasifika participants, knowing that their cultural values are present and respected gives reassurance that they are ‘in the right place’.  </a:t>
            </a:r>
          </a:p>
          <a:p>
            <a:pPr marL="285750" indent="-285750">
              <a:buFont typeface="Arial" panose="020B0604020202020204" pitchFamily="34" charset="0"/>
              <a:buChar char="•"/>
            </a:pPr>
            <a:r>
              <a:rPr lang="en-US" sz="1400" dirty="0">
                <a:ea typeface="+mn-lt"/>
                <a:cs typeface="+mn-lt"/>
              </a:rPr>
              <a:t>Some talk about the harm not having culturally appropriate spaces may do if spaces aren't culturally appropriate.</a:t>
            </a:r>
          </a:p>
          <a:p>
            <a:pPr marL="285750" indent="-285750">
              <a:buFont typeface="Arial" panose="020B0604020202020204" pitchFamily="34" charset="0"/>
              <a:buChar char="•"/>
            </a:pPr>
            <a:r>
              <a:rPr lang="en-US" sz="1400" dirty="0">
                <a:ea typeface="+mn-lt"/>
                <a:cs typeface="+mn-lt"/>
              </a:rPr>
              <a:t>Māori and Pasifika show a much greater preference to have a whānau centered approach.     </a:t>
            </a:r>
          </a:p>
        </p:txBody>
      </p:sp>
      <p:sp>
        <p:nvSpPr>
          <p:cNvPr id="10" name="Text Placeholder 9">
            <a:extLst>
              <a:ext uri="{FF2B5EF4-FFF2-40B4-BE49-F238E27FC236}">
                <a16:creationId xmlns:a16="http://schemas.microsoft.com/office/drawing/2014/main" id="{729A07E7-7351-002B-5F13-BA087419146D}"/>
              </a:ext>
            </a:extLst>
          </p:cNvPr>
          <p:cNvSpPr>
            <a:spLocks noGrp="1"/>
          </p:cNvSpPr>
          <p:nvPr>
            <p:ph type="body" sz="quarter" idx="16"/>
          </p:nvPr>
        </p:nvSpPr>
        <p:spPr/>
        <p:txBody>
          <a:bodyPr/>
          <a:lstStyle/>
          <a:p>
            <a:pPr marL="0" marR="0" lvl="0" indent="0" algn="ctr" defTabSz="914400" rtl="0" eaLnBrk="1" fontAlgn="auto" latinLnBrk="0" hangingPunct="1">
              <a:lnSpc>
                <a:spcPct val="100000"/>
              </a:lnSpc>
              <a:spcBef>
                <a:spcPts val="0"/>
              </a:spcBef>
              <a:spcAft>
                <a:spcPts val="1200"/>
              </a:spcAft>
              <a:buClrTx/>
              <a:buSzTx/>
              <a:buFontTx/>
              <a:buNone/>
              <a:tabLst/>
              <a:defRPr/>
            </a:pPr>
            <a:r>
              <a:rPr kumimoji="0" lang="en-US" sz="1200" b="0" i="1" u="none" strike="noStrike" kern="1200" cap="none" spc="0" normalizeH="0" baseline="0" noProof="0" dirty="0">
                <a:ln>
                  <a:noFill/>
                </a:ln>
                <a:solidFill>
                  <a:srgbClr val="333333"/>
                </a:solidFill>
                <a:effectLst/>
                <a:uLnTx/>
                <a:uFillTx/>
                <a:latin typeface="Arial"/>
                <a:ea typeface="+mn-ea"/>
                <a:cs typeface="+mn-cs"/>
              </a:rPr>
              <a:t>"Māori value every person.  Whoever you are dealing with, that person has intrinsic value. They are a child or grandchild of someone. They are someone who has power. You are not reaching down, you are reaching across, walking side by side."   -</a:t>
            </a:r>
            <a:r>
              <a:rPr kumimoji="0" lang="en-US" sz="1200" b="1" i="1" u="none" strike="noStrike" kern="1200" cap="none" spc="0" normalizeH="0" baseline="0" noProof="0" dirty="0">
                <a:ln>
                  <a:noFill/>
                </a:ln>
                <a:solidFill>
                  <a:srgbClr val="333333"/>
                </a:solidFill>
                <a:effectLst/>
                <a:uLnTx/>
                <a:uFillTx/>
                <a:latin typeface="Arial"/>
                <a:ea typeface="+mn-ea"/>
                <a:cs typeface="+mn-cs"/>
              </a:rPr>
              <a:t> Caged mindset </a:t>
            </a:r>
            <a:endParaRPr kumimoji="0" lang="en-US" sz="1200" b="1" i="1" u="none" strike="noStrike" kern="1200" cap="none" spc="0" normalizeH="0" baseline="0" noProof="0" dirty="0">
              <a:ln>
                <a:noFill/>
              </a:ln>
              <a:solidFill>
                <a:srgbClr val="333333"/>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1200"/>
              </a:spcAft>
              <a:buClrTx/>
              <a:buSzTx/>
              <a:buFontTx/>
              <a:buNone/>
              <a:tabLst/>
              <a:defRPr/>
            </a:pPr>
            <a:r>
              <a:rPr kumimoji="0" lang="en-US" sz="1200" b="0" i="1" u="none" strike="noStrike" kern="1200" cap="none" spc="0" normalizeH="0" baseline="0" noProof="0" dirty="0">
                <a:ln>
                  <a:noFill/>
                </a:ln>
                <a:solidFill>
                  <a:srgbClr val="333333"/>
                </a:solidFill>
                <a:effectLst/>
                <a:uLnTx/>
                <a:uFillTx/>
                <a:latin typeface="Arial"/>
                <a:ea typeface="+mn-ea"/>
                <a:cs typeface="+mn-cs"/>
              </a:rPr>
              <a:t>“It would be kava in the middle, just a good old-fashioned chinwag in a familiar setting, seeing the lavalava, seeing brown faces, a sense of belonging” </a:t>
            </a:r>
            <a:r>
              <a:rPr kumimoji="0" lang="en-US" sz="1200" b="1" i="1" u="none" strike="noStrike" kern="1200" cap="none" spc="0" normalizeH="0" baseline="0" noProof="0" dirty="0">
                <a:ln>
                  <a:noFill/>
                </a:ln>
                <a:solidFill>
                  <a:srgbClr val="333333"/>
                </a:solidFill>
                <a:effectLst/>
                <a:uLnTx/>
                <a:uFillTx/>
                <a:latin typeface="Arial"/>
                <a:ea typeface="+mn-ea"/>
                <a:cs typeface="+mn-cs"/>
              </a:rPr>
              <a:t>-  Caged mindset </a:t>
            </a:r>
            <a:endParaRPr kumimoji="0" lang="en-US" sz="1200" b="1" i="1" u="none" strike="noStrike" kern="1200" cap="none" spc="0" normalizeH="0" baseline="0" noProof="0" dirty="0">
              <a:ln>
                <a:noFill/>
              </a:ln>
              <a:solidFill>
                <a:srgbClr val="333333"/>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1200"/>
              </a:spcAft>
              <a:buClrTx/>
              <a:buSzTx/>
              <a:buFontTx/>
              <a:buNone/>
              <a:tabLst/>
              <a:defRPr/>
            </a:pPr>
            <a:r>
              <a:rPr kumimoji="0" lang="en-NZ" sz="1200" b="0" i="1" u="none" strike="noStrike" kern="1200" cap="none" spc="0" normalizeH="0" baseline="0" noProof="0" dirty="0">
                <a:ln>
                  <a:noFill/>
                </a:ln>
                <a:solidFill>
                  <a:srgbClr val="333333"/>
                </a:solidFill>
                <a:effectLst/>
                <a:uLnTx/>
                <a:uFillTx/>
                <a:latin typeface="Arial"/>
                <a:ea typeface="+mn-ea"/>
                <a:cs typeface="+mn-cs"/>
              </a:rPr>
              <a:t>“If it's not culturally appropriate, why would I attend. It would be more harmful than good.”</a:t>
            </a:r>
            <a:r>
              <a:rPr kumimoji="0" lang="en-NZ" sz="1200" b="0" i="0" u="none" strike="noStrike" kern="1200" cap="none" spc="0" normalizeH="0" baseline="0" noProof="0" dirty="0">
                <a:ln>
                  <a:noFill/>
                </a:ln>
                <a:solidFill>
                  <a:srgbClr val="545454"/>
                </a:solidFill>
                <a:effectLst/>
                <a:uLnTx/>
                <a:uFillTx/>
                <a:latin typeface="Arial"/>
                <a:ea typeface="+mn-ea"/>
                <a:cs typeface="Arial"/>
              </a:rPr>
              <a:t> </a:t>
            </a:r>
            <a:r>
              <a:rPr kumimoji="0" lang="en-NZ" sz="1200" b="0" i="0" u="none" strike="noStrike" kern="1200" cap="none" spc="0" normalizeH="0" baseline="0" noProof="0" dirty="0">
                <a:ln>
                  <a:noFill/>
                </a:ln>
                <a:solidFill>
                  <a:srgbClr val="545454"/>
                </a:solidFill>
                <a:effectLst/>
                <a:uLnTx/>
                <a:uFillTx/>
                <a:latin typeface="Arial"/>
                <a:ea typeface="+mn-ea"/>
                <a:cs typeface="+mn-cs"/>
              </a:rPr>
              <a:t>  </a:t>
            </a:r>
            <a:br>
              <a:rPr kumimoji="0" lang="en-NZ" sz="1200" b="0" i="0" u="none" strike="noStrike" kern="1200" cap="none" spc="0" normalizeH="0" baseline="0" noProof="0" dirty="0">
                <a:ln>
                  <a:noFill/>
                </a:ln>
                <a:solidFill>
                  <a:srgbClr val="545454"/>
                </a:solidFill>
                <a:effectLst/>
                <a:uLnTx/>
                <a:uFillTx/>
                <a:latin typeface="Arial"/>
                <a:ea typeface="+mn-ea"/>
                <a:cs typeface="+mn-cs"/>
              </a:rPr>
            </a:br>
            <a:r>
              <a:rPr kumimoji="0" lang="en-NZ" sz="1200" b="1" i="1" u="none" strike="noStrike" kern="1200" cap="none" spc="0" normalizeH="0" baseline="0" noProof="0" dirty="0">
                <a:ln>
                  <a:noFill/>
                </a:ln>
                <a:solidFill>
                  <a:srgbClr val="333333"/>
                </a:solidFill>
                <a:effectLst/>
                <a:uLnTx/>
                <a:uFillTx/>
                <a:latin typeface="Arial"/>
                <a:ea typeface="+mn-ea"/>
                <a:cs typeface="+mn-cs"/>
              </a:rPr>
              <a:t>- Survival mindset </a:t>
            </a:r>
            <a:endParaRPr kumimoji="0" lang="en-US" sz="1200" b="1" i="1" u="none" strike="noStrike" kern="1200" cap="none" spc="0" normalizeH="0" baseline="0" noProof="0" dirty="0">
              <a:ln>
                <a:noFill/>
              </a:ln>
              <a:solidFill>
                <a:srgbClr val="333333"/>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1200"/>
              </a:spcAft>
              <a:buClrTx/>
              <a:buSzTx/>
              <a:buFontTx/>
              <a:buNone/>
              <a:tabLst/>
              <a:defRPr/>
            </a:pPr>
            <a:r>
              <a:rPr kumimoji="0" lang="en-NZ" sz="1200" b="0" i="1" u="none" strike="noStrike" kern="1200" cap="none" spc="0" normalizeH="0" baseline="0" noProof="0" dirty="0">
                <a:ln>
                  <a:noFill/>
                </a:ln>
                <a:solidFill>
                  <a:srgbClr val="333333"/>
                </a:solidFill>
                <a:effectLst/>
                <a:uLnTx/>
                <a:uFillTx/>
                <a:latin typeface="Arial"/>
                <a:ea typeface="+mn-ea"/>
                <a:cs typeface="+mn-cs"/>
              </a:rPr>
              <a:t>“Yes it is, because racism is alive and from my experience, I've been with friends who won't deal with pākehā  councillors, because they feel that they won't understand their, culture or identity.” </a:t>
            </a:r>
            <a:r>
              <a:rPr kumimoji="0" lang="en-NZ" sz="1200" b="1" i="1" u="none" strike="noStrike" kern="1200" cap="none" spc="0" normalizeH="0" baseline="0" noProof="0" dirty="0">
                <a:ln>
                  <a:noFill/>
                </a:ln>
                <a:solidFill>
                  <a:srgbClr val="333333"/>
                </a:solidFill>
                <a:effectLst/>
                <a:uLnTx/>
                <a:uFillTx/>
                <a:latin typeface="Arial"/>
                <a:ea typeface="+mn-lt"/>
                <a:cs typeface="Arial"/>
              </a:rPr>
              <a:t>- Survival mindset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200" b="0" i="1" u="none" strike="noStrike" kern="1200" cap="none" spc="0" normalizeH="0" baseline="0" noProof="0" dirty="0">
                <a:ln>
                  <a:noFill/>
                </a:ln>
                <a:solidFill>
                  <a:srgbClr val="333333"/>
                </a:solidFill>
                <a:effectLst/>
                <a:uLnTx/>
                <a:uFillTx/>
                <a:latin typeface="Arial"/>
                <a:ea typeface="+mn-ea"/>
                <a:cs typeface="+mn-cs"/>
              </a:rPr>
              <a:t>“I definitely feel my partner should be involved. She is going through this journey with me and as long as we are together, she needs to be involved.”  </a:t>
            </a:r>
            <a:r>
              <a:rPr kumimoji="0" lang="en-NZ" sz="1200" b="1" i="1" u="none" strike="noStrike" kern="1200" cap="none" spc="0" normalizeH="0" baseline="0" noProof="0" dirty="0">
                <a:ln>
                  <a:noFill/>
                </a:ln>
                <a:solidFill>
                  <a:srgbClr val="333333"/>
                </a:solidFill>
                <a:effectLst/>
                <a:uLnTx/>
                <a:uFillTx/>
                <a:latin typeface="Arial"/>
                <a:ea typeface="+mn-lt"/>
                <a:cs typeface="Arial"/>
              </a:rPr>
              <a:t>- Caged mindset  </a:t>
            </a:r>
            <a:endParaRPr kumimoji="0" lang="en-US" sz="1200" b="1" i="1" u="none" strike="noStrike" kern="1200" cap="none" spc="0" normalizeH="0" baseline="0" noProof="0" dirty="0">
              <a:ln>
                <a:noFill/>
              </a:ln>
              <a:solidFill>
                <a:srgbClr val="333333"/>
              </a:solidFill>
              <a:effectLst/>
              <a:uLnTx/>
              <a:uFillTx/>
              <a:latin typeface="Arial"/>
              <a:ea typeface="+mn-lt"/>
              <a:cs typeface="Arial"/>
            </a:endParaRPr>
          </a:p>
        </p:txBody>
      </p:sp>
      <p:sp>
        <p:nvSpPr>
          <p:cNvPr id="3" name="Rectangle 2">
            <a:extLst>
              <a:ext uri="{FF2B5EF4-FFF2-40B4-BE49-F238E27FC236}">
                <a16:creationId xmlns:a16="http://schemas.microsoft.com/office/drawing/2014/main" id="{90710F9B-C32F-CD19-7DDC-394B75D02315}"/>
              </a:ext>
            </a:extLst>
          </p:cNvPr>
          <p:cNvSpPr/>
          <p:nvPr/>
        </p:nvSpPr>
        <p:spPr bwMode="ltGray">
          <a:xfrm>
            <a:off x="0" y="0"/>
            <a:ext cx="228600" cy="219075"/>
          </a:xfrm>
          <a:prstGeom prst="rect">
            <a:avLst/>
          </a:prstGeom>
          <a:solidFill>
            <a:srgbClr val="C00000"/>
          </a:solidFill>
          <a:ln w="127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2990169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128C9E-AD4B-A8BE-9852-BCFEF35E4531}"/>
              </a:ext>
            </a:extLst>
          </p:cNvPr>
          <p:cNvSpPr/>
          <p:nvPr/>
        </p:nvSpPr>
        <p:spPr>
          <a:xfrm>
            <a:off x="4663800" y="251795"/>
            <a:ext cx="7325000" cy="1698171"/>
          </a:xfrm>
          <a:prstGeom prst="rect">
            <a:avLst/>
          </a:prstGeom>
          <a:solidFill>
            <a:srgbClr val="E84A20"/>
          </a:solidFill>
          <a:ln>
            <a:noFill/>
          </a:ln>
        </p:spPr>
        <p:style>
          <a:lnRef idx="2">
            <a:schemeClr val="accent1">
              <a:shade val="50000"/>
            </a:schemeClr>
          </a:lnRef>
          <a:fillRef idx="1">
            <a:schemeClr val="accent1"/>
          </a:fillRef>
          <a:effectRef idx="0">
            <a:schemeClr val="accent1"/>
          </a:effectRef>
          <a:fontRef idx="minor">
            <a:schemeClr val="lt1"/>
          </a:fontRef>
        </p:style>
        <p:txBody>
          <a:bodyPr lIns="248400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2000" b="0" i="0" u="none" strike="noStrike" kern="1200" cap="none" spc="0" normalizeH="0" baseline="0" noProof="0" dirty="0">
                <a:ln>
                  <a:noFill/>
                </a:ln>
                <a:solidFill>
                  <a:srgbClr val="FFFFFF"/>
                </a:solidFill>
                <a:effectLst/>
                <a:uLnTx/>
                <a:uFillTx/>
                <a:latin typeface="Arial"/>
                <a:ea typeface="+mn-lt"/>
                <a:cs typeface="Arial"/>
              </a:rPr>
              <a:t>More intensive interventions, usually removal from current and potentially violent environment, and concurrently dealing with other challenges around mental health and addiction.</a:t>
            </a:r>
            <a:r>
              <a:rPr kumimoji="0" lang="en-NZ" sz="2000" b="0" i="0" u="none" strike="noStrike" kern="1200" cap="none" spc="0" normalizeH="0" baseline="0" noProof="0" dirty="0">
                <a:ln>
                  <a:noFill/>
                </a:ln>
                <a:solidFill>
                  <a:srgbClr val="333333"/>
                </a:solidFill>
                <a:effectLst/>
                <a:uLnTx/>
                <a:uFillTx/>
                <a:latin typeface="Arial"/>
                <a:ea typeface="+mn-lt"/>
                <a:cs typeface="Arial"/>
              </a:rPr>
              <a:t> </a:t>
            </a:r>
            <a:endParaRPr kumimoji="0" lang="en-US" sz="2400" b="0" i="0" u="none" strike="noStrike" kern="1200" cap="none" spc="0" normalizeH="0" baseline="0" noProof="0" dirty="0">
              <a:ln>
                <a:noFill/>
              </a:ln>
              <a:solidFill>
                <a:srgbClr val="333333"/>
              </a:solidFill>
              <a:effectLst/>
              <a:uLnTx/>
              <a:uFillTx/>
              <a:latin typeface="Arial"/>
              <a:ea typeface="+mn-lt"/>
              <a:cs typeface="Arial"/>
            </a:endParaRPr>
          </a:p>
        </p:txBody>
      </p:sp>
      <p:sp>
        <p:nvSpPr>
          <p:cNvPr id="5" name="Rectangle 4">
            <a:extLst>
              <a:ext uri="{FF2B5EF4-FFF2-40B4-BE49-F238E27FC236}">
                <a16:creationId xmlns:a16="http://schemas.microsoft.com/office/drawing/2014/main" id="{4D43245A-CAFF-1999-C300-870E4098BA0C}"/>
              </a:ext>
            </a:extLst>
          </p:cNvPr>
          <p:cNvSpPr/>
          <p:nvPr/>
        </p:nvSpPr>
        <p:spPr>
          <a:xfrm>
            <a:off x="4663800" y="2155372"/>
            <a:ext cx="7325000" cy="1698171"/>
          </a:xfrm>
          <a:prstGeom prst="rect">
            <a:avLst/>
          </a:prstGeom>
          <a:solidFill>
            <a:srgbClr val="A0D72F"/>
          </a:solidFill>
          <a:ln>
            <a:noFill/>
          </a:ln>
        </p:spPr>
        <p:style>
          <a:lnRef idx="2">
            <a:schemeClr val="accent1">
              <a:shade val="50000"/>
            </a:schemeClr>
          </a:lnRef>
          <a:fillRef idx="1">
            <a:schemeClr val="accent1"/>
          </a:fillRef>
          <a:effectRef idx="0">
            <a:schemeClr val="accent1"/>
          </a:effectRef>
          <a:fontRef idx="minor">
            <a:schemeClr val="lt1"/>
          </a:fontRef>
        </p:style>
        <p:txBody>
          <a:bodyPr lIns="248400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2000" b="0" i="0" u="none" strike="noStrike" kern="1200" cap="none" spc="0" normalizeH="0" baseline="0" noProof="0" dirty="0">
                <a:ln>
                  <a:noFill/>
                </a:ln>
                <a:solidFill>
                  <a:srgbClr val="FFFFFF"/>
                </a:solidFill>
                <a:effectLst/>
                <a:uLnTx/>
                <a:uFillTx/>
                <a:latin typeface="Arial"/>
                <a:ea typeface="+mn-ea"/>
                <a:cs typeface="+mn-cs"/>
              </a:rPr>
              <a:t>Focus is on managing emotions rather than being controlled by it, and connecting with other men </a:t>
            </a:r>
            <a:endParaRPr kumimoji="0" lang="en-US" sz="2000" b="0" i="0" u="none" strike="noStrike" kern="1200" cap="none" spc="0" normalizeH="0" baseline="0" noProof="0" dirty="0">
              <a:ln>
                <a:noFill/>
              </a:ln>
              <a:solidFill>
                <a:srgbClr val="FFFFFF"/>
              </a:solidFill>
              <a:effectLst/>
              <a:uLnTx/>
              <a:uFillTx/>
              <a:latin typeface="Arial"/>
              <a:ea typeface="+mn-ea"/>
              <a:cs typeface="+mn-cs"/>
            </a:endParaRPr>
          </a:p>
        </p:txBody>
      </p:sp>
      <p:sp>
        <p:nvSpPr>
          <p:cNvPr id="6" name="Rectangle 5">
            <a:extLst>
              <a:ext uri="{FF2B5EF4-FFF2-40B4-BE49-F238E27FC236}">
                <a16:creationId xmlns:a16="http://schemas.microsoft.com/office/drawing/2014/main" id="{049DE420-861B-B642-4AE2-A5A67AC783AB}"/>
              </a:ext>
            </a:extLst>
          </p:cNvPr>
          <p:cNvSpPr/>
          <p:nvPr/>
        </p:nvSpPr>
        <p:spPr>
          <a:xfrm>
            <a:off x="4663800" y="4058949"/>
            <a:ext cx="7325000" cy="1698171"/>
          </a:xfrm>
          <a:prstGeom prst="rect">
            <a:avLst/>
          </a:prstGeom>
          <a:solidFill>
            <a:srgbClr val="FFCA08"/>
          </a:solidFill>
          <a:ln>
            <a:noFill/>
          </a:ln>
        </p:spPr>
        <p:style>
          <a:lnRef idx="2">
            <a:schemeClr val="accent1">
              <a:shade val="50000"/>
            </a:schemeClr>
          </a:lnRef>
          <a:fillRef idx="1">
            <a:schemeClr val="accent1"/>
          </a:fillRef>
          <a:effectRef idx="0">
            <a:schemeClr val="accent1"/>
          </a:effectRef>
          <a:fontRef idx="minor">
            <a:schemeClr val="lt1"/>
          </a:fontRef>
        </p:style>
        <p:txBody>
          <a:bodyPr lIns="248400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2000" b="0" i="0" u="none" strike="noStrike" kern="1200" cap="none" spc="0" normalizeH="0" baseline="0" noProof="0" dirty="0">
                <a:ln>
                  <a:noFill/>
                </a:ln>
                <a:solidFill>
                  <a:srgbClr val="FFFFFF"/>
                </a:solidFill>
                <a:effectLst/>
                <a:uLnTx/>
                <a:uFillTx/>
                <a:latin typeface="Arial"/>
                <a:ea typeface="+mn-ea"/>
                <a:cs typeface="+mn-cs"/>
              </a:rPr>
              <a:t>Deep dive into self, developing healthy values and a desire to be 'understood'. </a:t>
            </a:r>
            <a:endParaRPr kumimoji="0" lang="en-NZ" sz="2000" b="0" i="0" u="none" strike="noStrike" kern="1200" cap="none" spc="0" normalizeH="0" baseline="0" noProof="0" dirty="0">
              <a:ln>
                <a:noFill/>
              </a:ln>
              <a:solidFill>
                <a:srgbClr val="FFFFFF"/>
              </a:solidFill>
              <a:effectLst/>
              <a:uLnTx/>
              <a:uFillTx/>
              <a:latin typeface="Arial"/>
              <a:ea typeface="+mn-ea"/>
              <a:cs typeface="Arial"/>
            </a:endParaRPr>
          </a:p>
        </p:txBody>
      </p:sp>
      <p:sp>
        <p:nvSpPr>
          <p:cNvPr id="7" name="Title 6">
            <a:extLst>
              <a:ext uri="{FF2B5EF4-FFF2-40B4-BE49-F238E27FC236}">
                <a16:creationId xmlns:a16="http://schemas.microsoft.com/office/drawing/2014/main" id="{238B0B9B-358E-CE16-A122-C4950CC9009F}"/>
              </a:ext>
            </a:extLst>
          </p:cNvPr>
          <p:cNvSpPr>
            <a:spLocks noGrp="1"/>
          </p:cNvSpPr>
          <p:nvPr>
            <p:ph type="title"/>
          </p:nvPr>
        </p:nvSpPr>
        <p:spPr/>
        <p:txBody>
          <a:bodyPr/>
          <a:lstStyle/>
          <a:p>
            <a:r>
              <a:rPr lang="en-NZ">
                <a:ea typeface="+mj-lt"/>
                <a:cs typeface="+mj-lt"/>
              </a:rPr>
              <a:t>There were also some marked differences by mindset</a:t>
            </a:r>
            <a:endParaRPr lang="en-NZ">
              <a:cs typeface="Arial"/>
            </a:endParaRPr>
          </a:p>
        </p:txBody>
      </p:sp>
      <p:sp>
        <p:nvSpPr>
          <p:cNvPr id="2" name="TextBox 1">
            <a:extLst>
              <a:ext uri="{FF2B5EF4-FFF2-40B4-BE49-F238E27FC236}">
                <a16:creationId xmlns:a16="http://schemas.microsoft.com/office/drawing/2014/main" id="{7395F013-8038-D1C4-E7A6-4FD9169B615B}"/>
              </a:ext>
            </a:extLst>
          </p:cNvPr>
          <p:cNvSpPr txBox="1"/>
          <p:nvPr/>
        </p:nvSpPr>
        <p:spPr>
          <a:xfrm>
            <a:off x="4844586" y="808493"/>
            <a:ext cx="1965325" cy="584775"/>
          </a:xfrm>
          <a:prstGeom prst="rect">
            <a:avLst/>
          </a:prstGeom>
          <a:noFill/>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NZ" sz="3200" b="1" i="0" u="none" strike="noStrike" kern="1200" cap="none" spc="0" normalizeH="0" baseline="0" noProof="0" dirty="0">
                <a:ln>
                  <a:noFill/>
                </a:ln>
                <a:solidFill>
                  <a:srgbClr val="FFFFFF"/>
                </a:solidFill>
                <a:effectLst/>
                <a:uLnTx/>
                <a:uFillTx/>
                <a:latin typeface="Arial"/>
                <a:ea typeface="+mn-ea"/>
                <a:cs typeface="+mn-cs"/>
              </a:rPr>
              <a:t>Survival</a:t>
            </a:r>
          </a:p>
        </p:txBody>
      </p:sp>
      <p:sp>
        <p:nvSpPr>
          <p:cNvPr id="10" name="TextBox 9">
            <a:extLst>
              <a:ext uri="{FF2B5EF4-FFF2-40B4-BE49-F238E27FC236}">
                <a16:creationId xmlns:a16="http://schemas.microsoft.com/office/drawing/2014/main" id="{7EFA7BB9-1033-2076-A289-583CA5B7D49A}"/>
              </a:ext>
            </a:extLst>
          </p:cNvPr>
          <p:cNvSpPr txBox="1"/>
          <p:nvPr/>
        </p:nvSpPr>
        <p:spPr>
          <a:xfrm>
            <a:off x="4844586" y="2712070"/>
            <a:ext cx="1965325" cy="584775"/>
          </a:xfrm>
          <a:prstGeom prst="rect">
            <a:avLst/>
          </a:prstGeom>
          <a:noFill/>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NZ" sz="3200" b="1" i="0" u="none" strike="noStrike" kern="1200" cap="none" spc="0" normalizeH="0" baseline="0" noProof="0" dirty="0">
                <a:ln>
                  <a:noFill/>
                </a:ln>
                <a:solidFill>
                  <a:srgbClr val="FFFFFF"/>
                </a:solidFill>
                <a:effectLst/>
                <a:uLnTx/>
                <a:uFillTx/>
                <a:latin typeface="Arial"/>
                <a:ea typeface="+mn-ea"/>
                <a:cs typeface="+mn-cs"/>
              </a:rPr>
              <a:t>Caged</a:t>
            </a:r>
          </a:p>
        </p:txBody>
      </p:sp>
      <p:sp>
        <p:nvSpPr>
          <p:cNvPr id="11" name="TextBox 10">
            <a:extLst>
              <a:ext uri="{FF2B5EF4-FFF2-40B4-BE49-F238E27FC236}">
                <a16:creationId xmlns:a16="http://schemas.microsoft.com/office/drawing/2014/main" id="{14FDCD11-E36E-2F45-2816-0B0032BC5E08}"/>
              </a:ext>
            </a:extLst>
          </p:cNvPr>
          <p:cNvSpPr txBox="1"/>
          <p:nvPr/>
        </p:nvSpPr>
        <p:spPr>
          <a:xfrm>
            <a:off x="4844586" y="4615647"/>
            <a:ext cx="1965325" cy="584775"/>
          </a:xfrm>
          <a:prstGeom prst="rect">
            <a:avLst/>
          </a:prstGeom>
          <a:noFill/>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NZ" sz="3200" b="1" i="0" u="none" strike="noStrike" kern="1200" cap="none" spc="0" normalizeH="0" baseline="0" noProof="0" dirty="0">
                <a:ln>
                  <a:noFill/>
                </a:ln>
                <a:solidFill>
                  <a:srgbClr val="FFFFFF"/>
                </a:solidFill>
                <a:effectLst/>
                <a:uLnTx/>
                <a:uFillTx/>
                <a:latin typeface="Arial"/>
                <a:ea typeface="+mn-ea"/>
                <a:cs typeface="+mn-cs"/>
              </a:rPr>
              <a:t>Insecure</a:t>
            </a:r>
          </a:p>
        </p:txBody>
      </p:sp>
      <p:cxnSp>
        <p:nvCxnSpPr>
          <p:cNvPr id="12" name="Straight Connector 11">
            <a:extLst>
              <a:ext uri="{FF2B5EF4-FFF2-40B4-BE49-F238E27FC236}">
                <a16:creationId xmlns:a16="http://schemas.microsoft.com/office/drawing/2014/main" id="{B901E09D-AF17-8367-3650-0227DBA63C01}"/>
              </a:ext>
            </a:extLst>
          </p:cNvPr>
          <p:cNvCxnSpPr>
            <a:cxnSpLocks/>
          </p:cNvCxnSpPr>
          <p:nvPr/>
        </p:nvCxnSpPr>
        <p:spPr>
          <a:xfrm>
            <a:off x="6839107" y="587002"/>
            <a:ext cx="0" cy="1027756"/>
          </a:xfrm>
          <a:prstGeom prst="line">
            <a:avLst/>
          </a:prstGeom>
          <a:ln w="12700">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8584254-6D24-0269-0245-04629B849A6A}"/>
              </a:ext>
            </a:extLst>
          </p:cNvPr>
          <p:cNvCxnSpPr>
            <a:cxnSpLocks/>
          </p:cNvCxnSpPr>
          <p:nvPr/>
        </p:nvCxnSpPr>
        <p:spPr>
          <a:xfrm>
            <a:off x="6839107" y="2490579"/>
            <a:ext cx="0" cy="1027756"/>
          </a:xfrm>
          <a:prstGeom prst="line">
            <a:avLst/>
          </a:prstGeom>
          <a:ln w="12700">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FA5FCB56-3175-01AA-83A4-6CFC61CD7C2C}"/>
              </a:ext>
            </a:extLst>
          </p:cNvPr>
          <p:cNvCxnSpPr>
            <a:cxnSpLocks/>
          </p:cNvCxnSpPr>
          <p:nvPr/>
        </p:nvCxnSpPr>
        <p:spPr>
          <a:xfrm>
            <a:off x="6839107" y="4394156"/>
            <a:ext cx="0" cy="1027756"/>
          </a:xfrm>
          <a:prstGeom prst="line">
            <a:avLst/>
          </a:prstGeom>
          <a:ln w="12700">
            <a:solidFill>
              <a:schemeClr val="bg1"/>
            </a:solidFill>
            <a:tailEnd type="none"/>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84493221-61AA-C54E-A0F7-FD22BC8C5688}"/>
              </a:ext>
            </a:extLst>
          </p:cNvPr>
          <p:cNvSpPr/>
          <p:nvPr/>
        </p:nvSpPr>
        <p:spPr bwMode="ltGray">
          <a:xfrm>
            <a:off x="0" y="0"/>
            <a:ext cx="228600" cy="219075"/>
          </a:xfrm>
          <a:prstGeom prst="rect">
            <a:avLst/>
          </a:prstGeom>
          <a:solidFill>
            <a:srgbClr val="C00000"/>
          </a:solidFill>
          <a:ln w="127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3121443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F5C30559-FE42-0FAB-A3AC-F4611D609E0F}"/>
              </a:ext>
            </a:extLst>
          </p:cNvPr>
          <p:cNvSpPr txBox="1">
            <a:spLocks/>
          </p:cNvSpPr>
          <p:nvPr/>
        </p:nvSpPr>
        <p:spPr>
          <a:xfrm>
            <a:off x="8968941" y="427352"/>
            <a:ext cx="2886635" cy="360392"/>
          </a:xfrm>
          <a:prstGeom prst="rect">
            <a:avLst/>
          </a:prstGeom>
        </p:spPr>
        <p:txBody>
          <a:bodyPr vert="horz" lIns="0" tIns="0" rIns="0" bIns="0" rtlCol="0" anchor="t">
            <a:noAutofit/>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NZ" sz="2000" b="1" i="0" u="none" strike="noStrike" kern="1200" cap="none" spc="0" normalizeH="0" baseline="0" noProof="0">
                <a:ln>
                  <a:noFill/>
                </a:ln>
                <a:solidFill>
                  <a:srgbClr val="333333"/>
                </a:solidFill>
                <a:effectLst/>
                <a:uLnTx/>
                <a:uFillTx/>
                <a:latin typeface="Arial"/>
                <a:ea typeface="+mj-ea"/>
                <a:cs typeface="+mj-cs"/>
              </a:rPr>
              <a:t> </a:t>
            </a:r>
          </a:p>
        </p:txBody>
      </p:sp>
      <p:sp>
        <p:nvSpPr>
          <p:cNvPr id="4" name="TextBox 3">
            <a:extLst>
              <a:ext uri="{FF2B5EF4-FFF2-40B4-BE49-F238E27FC236}">
                <a16:creationId xmlns:a16="http://schemas.microsoft.com/office/drawing/2014/main" id="{15003B15-B666-4FB2-C334-3B648AEC7AF5}"/>
              </a:ext>
            </a:extLst>
          </p:cNvPr>
          <p:cNvSpPr txBox="1"/>
          <p:nvPr/>
        </p:nvSpPr>
        <p:spPr>
          <a:xfrm>
            <a:off x="217873" y="258909"/>
            <a:ext cx="11756254" cy="648000"/>
          </a:xfrm>
          <a:prstGeom prst="rect">
            <a:avLst/>
          </a:prstGeom>
          <a:solidFill>
            <a:srgbClr val="E84A20"/>
          </a:solidFill>
        </p:spPr>
        <p:txBody>
          <a:bodyPr wrap="square" lIns="90000" anchor="ctr">
            <a:noAutofit/>
          </a:bodyPr>
          <a:lstStyle/>
          <a:p>
            <a:pPr marL="0" marR="0" lvl="0" indent="0" algn="ctr" defTabSz="914400" rtl="0" eaLnBrk="1" fontAlgn="auto" latinLnBrk="0" hangingPunct="1">
              <a:lnSpc>
                <a:spcPct val="100000"/>
              </a:lnSpc>
              <a:spcBef>
                <a:spcPts val="1200"/>
              </a:spcBef>
              <a:spcAft>
                <a:spcPts val="1200"/>
              </a:spcAft>
              <a:buClr>
                <a:srgbClr val="4472C4"/>
              </a:buClr>
              <a:buSzTx/>
              <a:buFontTx/>
              <a:buNone/>
              <a:tabLst/>
              <a:defRPr/>
            </a:pPr>
            <a:r>
              <a:rPr kumimoji="0" lang="en-NZ" sz="1700" b="0" i="0" u="none" strike="noStrike" kern="1200" cap="none" spc="30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DESIGNING SUPPORT SERVICES FOR THE SURVIVAL MINDSET</a:t>
            </a:r>
          </a:p>
        </p:txBody>
      </p:sp>
      <p:sp>
        <p:nvSpPr>
          <p:cNvPr id="7" name="Content Placeholder 2">
            <a:extLst>
              <a:ext uri="{FF2B5EF4-FFF2-40B4-BE49-F238E27FC236}">
                <a16:creationId xmlns:a16="http://schemas.microsoft.com/office/drawing/2014/main" id="{47F8CD63-B802-7F50-5F34-04838F4AE6B5}"/>
              </a:ext>
            </a:extLst>
          </p:cNvPr>
          <p:cNvSpPr txBox="1">
            <a:spLocks/>
          </p:cNvSpPr>
          <p:nvPr/>
        </p:nvSpPr>
        <p:spPr>
          <a:xfrm>
            <a:off x="8267439" y="2587960"/>
            <a:ext cx="3709517" cy="2705244"/>
          </a:xfrm>
          <a:prstGeom prst="rect">
            <a:avLst/>
          </a:prstGeom>
        </p:spPr>
        <p:txBody>
          <a:bodyPr vert="horz" lIns="0" tIns="0" rIns="0" bIns="0" rtlCol="0" anchor="t">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NZ" sz="1200" i="1">
              <a:solidFill>
                <a:srgbClr val="545454"/>
              </a:solidFill>
              <a:latin typeface="Arial" panose="020B0604020202020204" pitchFamily="34" charset="0"/>
              <a:cs typeface="Arial"/>
            </a:endParaRPr>
          </a:p>
          <a:p>
            <a:endParaRPr lang="en-NZ" i="1" dirty="0">
              <a:solidFill>
                <a:srgbClr val="333333"/>
              </a:solidFill>
              <a:latin typeface="Arial"/>
              <a:cs typeface="Arial"/>
            </a:endParaRPr>
          </a:p>
        </p:txBody>
      </p:sp>
      <p:sp>
        <p:nvSpPr>
          <p:cNvPr id="9" name="Title 1">
            <a:extLst>
              <a:ext uri="{FF2B5EF4-FFF2-40B4-BE49-F238E27FC236}">
                <a16:creationId xmlns:a16="http://schemas.microsoft.com/office/drawing/2014/main" id="{FF47258B-7E74-CD57-4962-12A31EA9FD40}"/>
              </a:ext>
            </a:extLst>
          </p:cNvPr>
          <p:cNvSpPr txBox="1">
            <a:spLocks/>
          </p:cNvSpPr>
          <p:nvPr/>
        </p:nvSpPr>
        <p:spPr>
          <a:xfrm>
            <a:off x="216870" y="1030656"/>
            <a:ext cx="2480762" cy="360392"/>
          </a:xfrm>
          <a:prstGeom prst="rect">
            <a:avLst/>
          </a:prstGeom>
          <a:solidFill>
            <a:schemeClr val="bg1">
              <a:lumMod val="95000"/>
            </a:schemeClr>
          </a:solidFill>
        </p:spPr>
        <p:txBody>
          <a:bodyPr lIns="72000" anchor="ctr"/>
          <a:lst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a:lstStyle>
          <a:p>
            <a:r>
              <a:rPr lang="en-NZ" sz="1800" dirty="0"/>
              <a:t>Key principles</a:t>
            </a:r>
          </a:p>
        </p:txBody>
      </p:sp>
      <p:cxnSp>
        <p:nvCxnSpPr>
          <p:cNvPr id="11" name="Straight Connector 10">
            <a:extLst>
              <a:ext uri="{FF2B5EF4-FFF2-40B4-BE49-F238E27FC236}">
                <a16:creationId xmlns:a16="http://schemas.microsoft.com/office/drawing/2014/main" id="{ED672C46-0D1D-2336-138E-424859D3C092}"/>
              </a:ext>
            </a:extLst>
          </p:cNvPr>
          <p:cNvCxnSpPr/>
          <p:nvPr/>
        </p:nvCxnSpPr>
        <p:spPr>
          <a:xfrm>
            <a:off x="2900900" y="1030656"/>
            <a:ext cx="0" cy="4874841"/>
          </a:xfrm>
          <a:prstGeom prst="line">
            <a:avLst/>
          </a:prstGeom>
          <a:ln w="9525">
            <a:solidFill>
              <a:srgbClr val="E84A20"/>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888869B-3824-D09C-5145-00EC4D11F1C1}"/>
              </a:ext>
            </a:extLst>
          </p:cNvPr>
          <p:cNvCxnSpPr/>
          <p:nvPr/>
        </p:nvCxnSpPr>
        <p:spPr>
          <a:xfrm>
            <a:off x="7236963" y="1030656"/>
            <a:ext cx="0" cy="4874841"/>
          </a:xfrm>
          <a:prstGeom prst="line">
            <a:avLst/>
          </a:prstGeom>
          <a:ln w="9525">
            <a:solidFill>
              <a:srgbClr val="E84A20"/>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15" name="Title 1">
            <a:extLst>
              <a:ext uri="{FF2B5EF4-FFF2-40B4-BE49-F238E27FC236}">
                <a16:creationId xmlns:a16="http://schemas.microsoft.com/office/drawing/2014/main" id="{56E10978-A1EF-86EB-7D09-DFB62CD22800}"/>
              </a:ext>
            </a:extLst>
          </p:cNvPr>
          <p:cNvSpPr txBox="1">
            <a:spLocks/>
          </p:cNvSpPr>
          <p:nvPr/>
        </p:nvSpPr>
        <p:spPr>
          <a:xfrm>
            <a:off x="3104168" y="1030656"/>
            <a:ext cx="3929527" cy="360392"/>
          </a:xfrm>
          <a:prstGeom prst="rect">
            <a:avLst/>
          </a:prstGeom>
          <a:solidFill>
            <a:schemeClr val="bg1">
              <a:lumMod val="95000"/>
            </a:schemeClr>
          </a:solidFill>
        </p:spPr>
        <p:txBody>
          <a:bodyPr vert="horz" lIns="72000" tIns="0" rIns="0" bIns="0" rtlCol="0" anchor="ctr">
            <a:noAutofit/>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NZ" sz="1800" b="1" i="0" u="none" strike="noStrike" kern="1200" cap="none" spc="0" normalizeH="0" baseline="0" noProof="0" dirty="0">
                <a:ln>
                  <a:noFill/>
                </a:ln>
                <a:solidFill>
                  <a:srgbClr val="333333"/>
                </a:solidFill>
                <a:effectLst/>
                <a:uLnTx/>
                <a:uFillTx/>
                <a:latin typeface="Arial"/>
                <a:ea typeface="+mj-ea"/>
                <a:cs typeface="+mj-cs"/>
              </a:rPr>
              <a:t>Key needs </a:t>
            </a:r>
          </a:p>
        </p:txBody>
      </p:sp>
      <p:sp>
        <p:nvSpPr>
          <p:cNvPr id="17" name="Title 1">
            <a:extLst>
              <a:ext uri="{FF2B5EF4-FFF2-40B4-BE49-F238E27FC236}">
                <a16:creationId xmlns:a16="http://schemas.microsoft.com/office/drawing/2014/main" id="{45E41B1F-833F-D1CA-30B7-FE5211F94095}"/>
              </a:ext>
            </a:extLst>
          </p:cNvPr>
          <p:cNvSpPr txBox="1">
            <a:spLocks/>
          </p:cNvSpPr>
          <p:nvPr/>
        </p:nvSpPr>
        <p:spPr>
          <a:xfrm>
            <a:off x="7440231" y="1030656"/>
            <a:ext cx="4533894" cy="360392"/>
          </a:xfrm>
          <a:prstGeom prst="rect">
            <a:avLst/>
          </a:prstGeom>
          <a:solidFill>
            <a:schemeClr val="bg1">
              <a:lumMod val="95000"/>
            </a:schemeClr>
          </a:solidFill>
        </p:spPr>
        <p:txBody>
          <a:bodyPr vert="horz" lIns="72000" tIns="0" rIns="0" bIns="0" rtlCol="0" anchor="ctr">
            <a:noAutofit/>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NZ" sz="1800" b="1" i="0" u="none" strike="noStrike" kern="1200" cap="none" spc="0" normalizeH="0" baseline="0" noProof="0" dirty="0">
                <a:ln>
                  <a:noFill/>
                </a:ln>
                <a:solidFill>
                  <a:srgbClr val="333333"/>
                </a:solidFill>
                <a:effectLst/>
                <a:uLnTx/>
                <a:uFillTx/>
                <a:latin typeface="Arial"/>
                <a:ea typeface="+mj-ea"/>
                <a:cs typeface="+mj-cs"/>
              </a:rPr>
              <a:t>Environment</a:t>
            </a:r>
          </a:p>
        </p:txBody>
      </p:sp>
      <p:cxnSp>
        <p:nvCxnSpPr>
          <p:cNvPr id="18" name="Straight Connector 17">
            <a:extLst>
              <a:ext uri="{FF2B5EF4-FFF2-40B4-BE49-F238E27FC236}">
                <a16:creationId xmlns:a16="http://schemas.microsoft.com/office/drawing/2014/main" id="{C0EFD85E-9C8C-B4AC-55D5-A5FB440316AF}"/>
              </a:ext>
            </a:extLst>
          </p:cNvPr>
          <p:cNvCxnSpPr>
            <a:cxnSpLocks/>
          </p:cNvCxnSpPr>
          <p:nvPr/>
        </p:nvCxnSpPr>
        <p:spPr>
          <a:xfrm>
            <a:off x="216868" y="1444663"/>
            <a:ext cx="2480764" cy="0"/>
          </a:xfrm>
          <a:prstGeom prst="line">
            <a:avLst/>
          </a:prstGeom>
          <a:ln w="34925">
            <a:solidFill>
              <a:srgbClr val="E84A20"/>
            </a:solidFill>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7E5B5162-E12B-48D7-D28B-778157FC8B48}"/>
              </a:ext>
            </a:extLst>
          </p:cNvPr>
          <p:cNvCxnSpPr>
            <a:cxnSpLocks/>
          </p:cNvCxnSpPr>
          <p:nvPr/>
        </p:nvCxnSpPr>
        <p:spPr>
          <a:xfrm>
            <a:off x="3104170" y="1444663"/>
            <a:ext cx="3929525" cy="0"/>
          </a:xfrm>
          <a:prstGeom prst="line">
            <a:avLst/>
          </a:prstGeom>
          <a:ln w="34925">
            <a:solidFill>
              <a:srgbClr val="E84A20"/>
            </a:solidFill>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118B9644-85E1-0EE6-375F-74FE84DBE547}"/>
              </a:ext>
            </a:extLst>
          </p:cNvPr>
          <p:cNvCxnSpPr>
            <a:cxnSpLocks/>
          </p:cNvCxnSpPr>
          <p:nvPr/>
        </p:nvCxnSpPr>
        <p:spPr>
          <a:xfrm>
            <a:off x="7440231" y="1444663"/>
            <a:ext cx="4533894" cy="0"/>
          </a:xfrm>
          <a:prstGeom prst="line">
            <a:avLst/>
          </a:prstGeom>
          <a:ln w="34925">
            <a:solidFill>
              <a:srgbClr val="E84A20"/>
            </a:solidFill>
            <a:tailEnd type="none"/>
          </a:ln>
        </p:spPr>
        <p:style>
          <a:lnRef idx="1">
            <a:schemeClr val="accent1"/>
          </a:lnRef>
          <a:fillRef idx="0">
            <a:schemeClr val="accent1"/>
          </a:fillRef>
          <a:effectRef idx="0">
            <a:schemeClr val="accent1"/>
          </a:effectRef>
          <a:fontRef idx="minor">
            <a:schemeClr val="tx1"/>
          </a:fontRef>
        </p:style>
      </p:cxnSp>
      <p:sp>
        <p:nvSpPr>
          <p:cNvPr id="24" name="Title 1">
            <a:extLst>
              <a:ext uri="{FF2B5EF4-FFF2-40B4-BE49-F238E27FC236}">
                <a16:creationId xmlns:a16="http://schemas.microsoft.com/office/drawing/2014/main" id="{742646C0-339D-F32A-C8EA-564AE97BB1CC}"/>
              </a:ext>
            </a:extLst>
          </p:cNvPr>
          <p:cNvSpPr txBox="1">
            <a:spLocks/>
          </p:cNvSpPr>
          <p:nvPr/>
        </p:nvSpPr>
        <p:spPr>
          <a:xfrm>
            <a:off x="216870" y="1549593"/>
            <a:ext cx="2480762" cy="4016132"/>
          </a:xfrm>
          <a:prstGeom prst="rect">
            <a:avLst/>
          </a:prstGeom>
        </p:spPr>
        <p:txBody>
          <a:bodyPr vert="horz" lIns="0" tIns="0" rIns="0" bIns="0" rtlCol="0" anchor="t">
            <a:noAutofit/>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100" b="1"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Getting safe – both in terms of violent behaviours and other issues such as addiction and mental health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10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“It would be called 'Getting Safe' because that's the bottom line and therefore a beginning too. If you're not safe to be around or you feel unsafe in a relationship you </a:t>
            </a:r>
            <a:r>
              <a:rPr kumimoji="0" lang="en-NZ" sz="1100" b="0" i="1" u="none" strike="noStrike" kern="1200" cap="none" spc="0" normalizeH="0" baseline="0" noProof="0" dirty="0" err="1">
                <a:ln>
                  <a:noFill/>
                </a:ln>
                <a:solidFill>
                  <a:srgbClr val="333333"/>
                </a:solidFill>
                <a:effectLst/>
                <a:uLnTx/>
                <a:uFillTx/>
                <a:latin typeface="Arial" panose="020B0604020202020204" pitchFamily="34" charset="0"/>
                <a:ea typeface="+mj-ea"/>
                <a:cs typeface="Arial" panose="020B0604020202020204" pitchFamily="34" charset="0"/>
              </a:rPr>
              <a:t>gotta</a:t>
            </a:r>
            <a:r>
              <a:rPr kumimoji="0" lang="en-NZ" sz="110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 get safe or get out.</a:t>
            </a:r>
            <a:r>
              <a:rPr kumimoji="0" lang="en-NZ" sz="1100" b="1"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100" b="1"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Non-Judgment – providing a space free of shame </a:t>
            </a:r>
            <a:br>
              <a:rPr kumimoji="0" lang="en-NZ" sz="110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br>
            <a:r>
              <a:rPr kumimoji="0" lang="en-NZ" sz="110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“Initially need to get confidence of me. If I will not feel in confidence , I will not expose any of my secrets. This is not degree based. I believe it will be purely realization based.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10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Short to the point, positive message and not seeming to blame or shame men who hurt sometimes have hurt or been victimised themselves. Mana enhancing.”</a:t>
            </a:r>
          </a:p>
        </p:txBody>
      </p:sp>
      <p:sp>
        <p:nvSpPr>
          <p:cNvPr id="31" name="Title 1">
            <a:extLst>
              <a:ext uri="{FF2B5EF4-FFF2-40B4-BE49-F238E27FC236}">
                <a16:creationId xmlns:a16="http://schemas.microsoft.com/office/drawing/2014/main" id="{7B8BEAA2-100E-9884-C2C6-AA0475E7A784}"/>
              </a:ext>
            </a:extLst>
          </p:cNvPr>
          <p:cNvSpPr txBox="1">
            <a:spLocks/>
          </p:cNvSpPr>
          <p:nvPr/>
        </p:nvSpPr>
        <p:spPr>
          <a:xfrm>
            <a:off x="3104171" y="1549593"/>
            <a:ext cx="3929524" cy="4016132"/>
          </a:xfrm>
          <a:prstGeom prst="rect">
            <a:avLst/>
          </a:prstGeom>
        </p:spPr>
        <p:txBody>
          <a:bodyPr vert="horz" lIns="0" tIns="0" rIns="0" bIns="0" rtlCol="0" anchor="t">
            <a:noAutofit/>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100" b="1"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Subject matter expertise –  there are often a wide range of issues to deal with, and men want subject matter expertise to deal with them all. Multiple facilitators is ideal.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10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“My ideal support service would be led by people who had been through it all. They would be informed and supported by a team of experts and most of the advice and care support would be delivered by a pair or trio of people where only one was professional. Ideally all one-on-one work would be done by a professional  </a:t>
            </a:r>
            <a:r>
              <a:rPr kumimoji="0" lang="en-NZ" sz="1100" b="0" i="1" u="none" strike="noStrike" kern="1200" cap="none" spc="0" normalizeH="0" baseline="0" noProof="0" dirty="0" err="1">
                <a:ln>
                  <a:noFill/>
                </a:ln>
                <a:solidFill>
                  <a:srgbClr val="333333"/>
                </a:solidFill>
                <a:effectLst/>
                <a:uLnTx/>
                <a:uFillTx/>
                <a:latin typeface="Arial" panose="020B0604020202020204" pitchFamily="34" charset="0"/>
                <a:ea typeface="+mj-ea"/>
                <a:cs typeface="Arial" panose="020B0604020202020204" pitchFamily="34" charset="0"/>
              </a:rPr>
              <a:t>andis</a:t>
            </a:r>
            <a:r>
              <a:rPr kumimoji="0" lang="en-NZ" sz="110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 channelled to the person that is nearest and dearest to me, and I lash out at her as she would never bite back.”</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10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“Like having an emergency kit where the content  there would be a wide range of professionals with a range of backgrounds for men to choose from so they can choose a good match that they can trust.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10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Those who are experts in these fields would be guest facilitators space modern unassuming.”</a:t>
            </a:r>
            <a:endParaRPr kumimoji="0" lang="en-NZ" sz="1100" b="1"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100" b="1"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Skills for dealing with outbursts in the moment - emergency situations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10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“My ideal support service content would help me deal with jealousy, and brief outbursts of anger. Often my anger was an actual cup of tea given to you by an actual person who gave you actual practical advice. Like focus on your breathing, and an introduction to things like questions to ask yourself about immediate threat and danger.”</a:t>
            </a:r>
          </a:p>
        </p:txBody>
      </p:sp>
      <p:sp>
        <p:nvSpPr>
          <p:cNvPr id="32" name="Title 1">
            <a:extLst>
              <a:ext uri="{FF2B5EF4-FFF2-40B4-BE49-F238E27FC236}">
                <a16:creationId xmlns:a16="http://schemas.microsoft.com/office/drawing/2014/main" id="{D5F8E5EB-C1F6-D5C0-70A8-33D2DA7900A2}"/>
              </a:ext>
            </a:extLst>
          </p:cNvPr>
          <p:cNvSpPr txBox="1">
            <a:spLocks/>
          </p:cNvSpPr>
          <p:nvPr/>
        </p:nvSpPr>
        <p:spPr>
          <a:xfrm>
            <a:off x="7440231" y="1549593"/>
            <a:ext cx="4533896" cy="4016132"/>
          </a:xfrm>
          <a:prstGeom prst="rect">
            <a:avLst/>
          </a:prstGeom>
        </p:spPr>
        <p:txBody>
          <a:bodyPr vert="horz" lIns="0" tIns="0" rIns="0" bIns="0" rtlCol="0" anchor="t">
            <a:noAutofit/>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100" b="1"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Intensive intervention – most men discuss immersive and long-term interventions, that closely mimic a live in rehab centre, but for support with violence. They discuss it as being linked-in with a number of services.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10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“It would  be deeply connected to other support services dealing with people of all genders needing support to end harm in their relationships. And equally deeply connected to support services for PTSD, mental illness and addiction.”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10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“There would be a place to go to get away from the loved ones we hurt. And a taxi to take us there because we speed and drink and crash when we are upset.”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100" b="1"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The space should feel non-institutional with no sense of an institutional power imbalance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10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“Spaces would look nothing like medical buildings, nothing like prisons schools or offices. They would be warm and inviting and contain traces of those that the spaces have provided for. The furniture is comfortable but not flashy. There is not much on the walls maybe a guitar ready to take down.” </a:t>
            </a:r>
            <a:endParaRPr kumimoji="0" lang="en-NZ" sz="1050" b="1"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100" b="1"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Most in this mindset prefer whānau not be involved, until they are 'safe'.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100" b="0" i="1" u="none" strike="noStrike" kern="1200" cap="none" spc="0" normalizeH="0" baseline="0" noProof="0" dirty="0">
                <a:ln>
                  <a:noFill/>
                </a:ln>
                <a:solidFill>
                  <a:srgbClr val="333333"/>
                </a:solidFill>
                <a:effectLst/>
                <a:uLnTx/>
                <a:uFillTx/>
                <a:latin typeface="Arial" panose="020B0604020202020204" pitchFamily="34" charset="0"/>
                <a:ea typeface="+mj-lt"/>
                <a:cs typeface="Arial" panose="020B0604020202020204" pitchFamily="34" charset="0"/>
              </a:rPr>
              <a:t>“I feel that I would do it alone first and after two months of training then get the partners involved, because you need to know me first and find out what makes me tick. Then we can put in place, boundaries to protect both people in the relationship.”</a:t>
            </a:r>
            <a:endParaRPr kumimoji="0" lang="en-NZ" sz="1050" b="1"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NZ" sz="1050" b="1"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NZ" sz="1050" b="1"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NZ" sz="1050" b="1"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endParaRPr>
          </a:p>
        </p:txBody>
      </p:sp>
      <p:sp>
        <p:nvSpPr>
          <p:cNvPr id="2" name="Rectangle 1">
            <a:extLst>
              <a:ext uri="{FF2B5EF4-FFF2-40B4-BE49-F238E27FC236}">
                <a16:creationId xmlns:a16="http://schemas.microsoft.com/office/drawing/2014/main" id="{0F5ECAF2-511B-B172-08C2-DA981E978FEA}"/>
              </a:ext>
            </a:extLst>
          </p:cNvPr>
          <p:cNvSpPr/>
          <p:nvPr/>
        </p:nvSpPr>
        <p:spPr bwMode="ltGray">
          <a:xfrm>
            <a:off x="0" y="0"/>
            <a:ext cx="228600" cy="219075"/>
          </a:xfrm>
          <a:prstGeom prst="rect">
            <a:avLst/>
          </a:prstGeom>
          <a:solidFill>
            <a:srgbClr val="C00000"/>
          </a:solidFill>
          <a:ln w="127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3717940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786C20F-34F0-BDEE-1224-B599B77C1174}"/>
              </a:ext>
            </a:extLst>
          </p:cNvPr>
          <p:cNvSpPr txBox="1"/>
          <p:nvPr/>
        </p:nvSpPr>
        <p:spPr>
          <a:xfrm>
            <a:off x="217873" y="258909"/>
            <a:ext cx="11756254" cy="648000"/>
          </a:xfrm>
          <a:prstGeom prst="rect">
            <a:avLst/>
          </a:prstGeom>
          <a:solidFill>
            <a:srgbClr val="A0D72F"/>
          </a:solidFill>
        </p:spPr>
        <p:txBody>
          <a:bodyPr wrap="square" lIns="90000" anchor="ctr">
            <a:noAutofit/>
          </a:bodyPr>
          <a:lstStyle/>
          <a:p>
            <a:pPr marL="0" marR="0" lvl="0" indent="0" algn="ctr" defTabSz="914400" rtl="0" eaLnBrk="1" fontAlgn="auto" latinLnBrk="0" hangingPunct="1">
              <a:lnSpc>
                <a:spcPct val="100000"/>
              </a:lnSpc>
              <a:spcBef>
                <a:spcPts val="1200"/>
              </a:spcBef>
              <a:spcAft>
                <a:spcPts val="1200"/>
              </a:spcAft>
              <a:buClr>
                <a:srgbClr val="4472C4"/>
              </a:buClr>
              <a:buSzTx/>
              <a:buFontTx/>
              <a:buNone/>
              <a:tabLst/>
              <a:defRPr/>
            </a:pPr>
            <a:r>
              <a:rPr kumimoji="0" lang="en-NZ" sz="1700" b="0" i="0" u="none" strike="noStrike" kern="1200" cap="none" spc="300" normalizeH="0" baseline="0" noProof="0">
                <a:ln>
                  <a:noFill/>
                </a:ln>
                <a:solidFill>
                  <a:srgbClr val="333333"/>
                </a:solidFill>
                <a:effectLst/>
                <a:uLnTx/>
                <a:uFillTx/>
                <a:latin typeface="Arial" panose="020B0604020202020204" pitchFamily="34" charset="0"/>
                <a:ea typeface="+mn-ea"/>
                <a:cs typeface="Arial" panose="020B0604020202020204" pitchFamily="34" charset="0"/>
              </a:rPr>
              <a:t>DESIGNING SUPPORT SERVICES FOR THE CAGED MINDSET</a:t>
            </a:r>
          </a:p>
        </p:txBody>
      </p:sp>
      <p:sp>
        <p:nvSpPr>
          <p:cNvPr id="22" name="Title 1">
            <a:extLst>
              <a:ext uri="{FF2B5EF4-FFF2-40B4-BE49-F238E27FC236}">
                <a16:creationId xmlns:a16="http://schemas.microsoft.com/office/drawing/2014/main" id="{726E28EC-0ACC-2DC7-05C6-90106F91621F}"/>
              </a:ext>
            </a:extLst>
          </p:cNvPr>
          <p:cNvSpPr txBox="1">
            <a:spLocks/>
          </p:cNvSpPr>
          <p:nvPr/>
        </p:nvSpPr>
        <p:spPr>
          <a:xfrm>
            <a:off x="205094" y="1559118"/>
            <a:ext cx="2492537" cy="4016132"/>
          </a:xfrm>
          <a:prstGeom prst="rect">
            <a:avLst/>
          </a:prstGeom>
        </p:spPr>
        <p:txBody>
          <a:bodyPr vert="horz" lIns="0" tIns="0" rIns="0" bIns="0" rtlCol="0" anchor="t">
            <a:noAutofit/>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NZ" sz="1050" b="1"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Opening up and relatedness -  men in the caged mindset want to feel that they can open up with, and connect to, other men. </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NZ" sz="105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“Who is there? Men facing similar challenges. This way we can relate to each other's issues and talk openly, knowing we are not alone.”</a:t>
            </a:r>
            <a:endParaRPr kumimoji="0" lang="en-NZ" sz="1800" b="1" i="0" u="none" strike="noStrike" kern="1200" cap="none" spc="0" normalizeH="0" baseline="0" noProof="0" dirty="0">
              <a:ln>
                <a:noFill/>
              </a:ln>
              <a:solidFill>
                <a:srgbClr val="333333"/>
              </a:solidFill>
              <a:effectLst/>
              <a:uLnTx/>
              <a:uFillTx/>
              <a:latin typeface="Arial"/>
              <a:ea typeface="+mj-ea"/>
              <a:cs typeface="+mj-cs"/>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NZ" sz="105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“Generally, females will talk amongst a group quite easily. Where generally males will need the layers peeled back before you see the real person behind those eyes. In some cases, you'll never see the real person. So, I feel we need to create an environment where males feel safe, welcomed and familiar, where, over time, we can eventually let the real face be shown.”</a:t>
            </a:r>
          </a:p>
        </p:txBody>
      </p:sp>
      <p:sp>
        <p:nvSpPr>
          <p:cNvPr id="23" name="Title 1">
            <a:extLst>
              <a:ext uri="{FF2B5EF4-FFF2-40B4-BE49-F238E27FC236}">
                <a16:creationId xmlns:a16="http://schemas.microsoft.com/office/drawing/2014/main" id="{69C80BBD-DE7D-5634-74CF-408E63A904D4}"/>
              </a:ext>
            </a:extLst>
          </p:cNvPr>
          <p:cNvSpPr txBox="1">
            <a:spLocks/>
          </p:cNvSpPr>
          <p:nvPr/>
        </p:nvSpPr>
        <p:spPr>
          <a:xfrm>
            <a:off x="3104168" y="1559118"/>
            <a:ext cx="3719288" cy="4016132"/>
          </a:xfrm>
          <a:prstGeom prst="rect">
            <a:avLst/>
          </a:prstGeom>
        </p:spPr>
        <p:txBody>
          <a:bodyPr vert="horz" lIns="0" tIns="0" rIns="0" bIns="0" rtlCol="0" anchor="t">
            <a:noAutofit/>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NZ" sz="1050" b="1"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A tool kit - most talk about wanting practical guidance and tools they can implement in dealing with challenges with violence.</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NZ" sz="105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“Information and conversations will be based on what we are dealing with, how to overcome these problems, positive solutions, realistic goals, honest opinions, past stories, how to stop the behaviour, how to treat your partner in the right way in order to build a healthy honest and successful relationship.”</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NZ" sz="1050" b="1"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Relationship advice</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NZ" sz="105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“Talk around relationships with women. Relationships with family. How childhood and the experiences at a young age can either affect us negatively or positively, depending on the experience. Talk about how to build and maintain positive relationships and to let go of negative emotions that can greatly affect a relationship.”  </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NZ" sz="1050" b="1"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Accountability and a job to do. </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NZ" sz="105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“I had a session this week that only lasted fifteen mins (as opposed to an hour). Although there wasn't much for me to report back, I felt the facilitator should've had some content to work with or discuss. I even asked for homework but was told to continue with what I'm currently doing. I want accountability, so if I'm not being held accountable than I'm wasting my time.”</a:t>
            </a:r>
            <a:endParaRPr kumimoji="0" lang="en-NZ" sz="110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endParaRPr>
          </a:p>
        </p:txBody>
      </p:sp>
      <p:sp>
        <p:nvSpPr>
          <p:cNvPr id="24" name="Title 1">
            <a:extLst>
              <a:ext uri="{FF2B5EF4-FFF2-40B4-BE49-F238E27FC236}">
                <a16:creationId xmlns:a16="http://schemas.microsoft.com/office/drawing/2014/main" id="{E2A02DE9-8A96-AE3C-8439-FE6FE9714091}"/>
              </a:ext>
            </a:extLst>
          </p:cNvPr>
          <p:cNvSpPr txBox="1">
            <a:spLocks/>
          </p:cNvSpPr>
          <p:nvPr/>
        </p:nvSpPr>
        <p:spPr>
          <a:xfrm>
            <a:off x="7440230" y="1559118"/>
            <a:ext cx="4533887" cy="4016132"/>
          </a:xfrm>
          <a:prstGeom prst="rect">
            <a:avLst/>
          </a:prstGeom>
        </p:spPr>
        <p:txBody>
          <a:bodyPr vert="horz" lIns="0" tIns="0" rIns="0" bIns="0" rtlCol="0" anchor="t">
            <a:noAutofit/>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NZ" sz="1050" b="1"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Facilitator takes a guiding role; supporting men to better connect to one another </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NZ" sz="105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“Yes, very important that the facilitator is the right sort of person and has the right sort of skills.  It's key to everything running well, and they don't have to be an overly reflective or 'driving' force in the meetings, just let the korero flow properly and jump in with their skills, insights or techniques where needed.”</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NZ" sz="1050" b="1"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The space should be informal, like a community centre</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NZ" sz="1050" b="0" i="1" u="none" strike="noStrike" kern="1200" cap="none" spc="0" normalizeH="0" baseline="0" noProof="0" dirty="0">
                <a:ln>
                  <a:noFill/>
                </a:ln>
                <a:solidFill>
                  <a:srgbClr val="333333"/>
                </a:solidFill>
                <a:effectLst/>
                <a:uLnTx/>
                <a:uFillTx/>
                <a:latin typeface="Arial" panose="020B0604020202020204" pitchFamily="34" charset="0"/>
                <a:ea typeface="+mn-lt"/>
                <a:cs typeface="Arial" panose="020B0604020202020204" pitchFamily="34" charset="0"/>
              </a:rPr>
              <a:t>“I honestly don't know what that looks like but if I was building it for me, it would have a place where you could play games, sports, actively participate in. A place where you would share food and (non-alcoholic) drinks.”</a:t>
            </a:r>
            <a:endParaRPr kumimoji="0" lang="en-NZ" sz="1050" b="1"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NZ" sz="1050" b="1"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Preference is to not include whānau  however some are open to including others only after they feel they have done the 'hard work’. </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NZ" sz="1050" b="0" i="1" u="none" strike="noStrike" kern="1200" cap="none" spc="0" normalizeH="0" baseline="0" noProof="0" dirty="0">
                <a:ln>
                  <a:noFill/>
                </a:ln>
                <a:solidFill>
                  <a:srgbClr val="333333"/>
                </a:solidFill>
                <a:effectLst/>
                <a:uLnTx/>
                <a:uFillTx/>
                <a:latin typeface="Arial" panose="020B0604020202020204" pitchFamily="34" charset="0"/>
                <a:ea typeface="+mn-lt"/>
                <a:cs typeface="Arial" panose="020B0604020202020204" pitchFamily="34" charset="0"/>
              </a:rPr>
              <a:t>“I feel it would be best done alone and in a room with strangers from all walks of life, but one thing in common, that being the problem at hand. Strangers who have never met and don't know each other but can all relate to one thing.  I personally feel that family involvement may lead to conflict and disagreement.”</a:t>
            </a:r>
            <a:endParaRPr kumimoji="0" lang="en-NZ" sz="100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endParaRPr>
          </a:p>
        </p:txBody>
      </p:sp>
      <p:cxnSp>
        <p:nvCxnSpPr>
          <p:cNvPr id="3" name="Straight Connector 2">
            <a:extLst>
              <a:ext uri="{FF2B5EF4-FFF2-40B4-BE49-F238E27FC236}">
                <a16:creationId xmlns:a16="http://schemas.microsoft.com/office/drawing/2014/main" id="{98F8ABE4-7CDF-FC8D-2A7D-60DBBF8CF1B3}"/>
              </a:ext>
            </a:extLst>
          </p:cNvPr>
          <p:cNvCxnSpPr/>
          <p:nvPr/>
        </p:nvCxnSpPr>
        <p:spPr>
          <a:xfrm>
            <a:off x="2900900" y="1030656"/>
            <a:ext cx="0" cy="4874841"/>
          </a:xfrm>
          <a:prstGeom prst="line">
            <a:avLst/>
          </a:prstGeom>
          <a:ln w="9525">
            <a:solidFill>
              <a:srgbClr val="A0D72F"/>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1DD8CD73-46E2-66C2-7562-1EC341210536}"/>
              </a:ext>
            </a:extLst>
          </p:cNvPr>
          <p:cNvCxnSpPr/>
          <p:nvPr/>
        </p:nvCxnSpPr>
        <p:spPr>
          <a:xfrm>
            <a:off x="7236963" y="1030656"/>
            <a:ext cx="0" cy="4874841"/>
          </a:xfrm>
          <a:prstGeom prst="line">
            <a:avLst/>
          </a:prstGeom>
          <a:ln w="9525">
            <a:solidFill>
              <a:srgbClr val="A0D72F"/>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16" name="Title 1">
            <a:extLst>
              <a:ext uri="{FF2B5EF4-FFF2-40B4-BE49-F238E27FC236}">
                <a16:creationId xmlns:a16="http://schemas.microsoft.com/office/drawing/2014/main" id="{D550EB18-02C0-A5AD-2480-062D57F36BDC}"/>
              </a:ext>
            </a:extLst>
          </p:cNvPr>
          <p:cNvSpPr txBox="1">
            <a:spLocks/>
          </p:cNvSpPr>
          <p:nvPr/>
        </p:nvSpPr>
        <p:spPr>
          <a:xfrm>
            <a:off x="216870" y="1030656"/>
            <a:ext cx="2480762" cy="360392"/>
          </a:xfrm>
          <a:prstGeom prst="rect">
            <a:avLst/>
          </a:prstGeom>
          <a:solidFill>
            <a:schemeClr val="bg1">
              <a:lumMod val="95000"/>
            </a:schemeClr>
          </a:solidFill>
        </p:spPr>
        <p:txBody>
          <a:bodyPr lIns="72000" anchor="ctr"/>
          <a:lst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a:lstStyle>
          <a:p>
            <a:r>
              <a:rPr lang="en-NZ" sz="1800" dirty="0"/>
              <a:t>Key principles</a:t>
            </a:r>
          </a:p>
        </p:txBody>
      </p:sp>
      <p:sp>
        <p:nvSpPr>
          <p:cNvPr id="18" name="Title 1">
            <a:extLst>
              <a:ext uri="{FF2B5EF4-FFF2-40B4-BE49-F238E27FC236}">
                <a16:creationId xmlns:a16="http://schemas.microsoft.com/office/drawing/2014/main" id="{9DD837AC-7390-DCE2-713E-4D8B428CEAF7}"/>
              </a:ext>
            </a:extLst>
          </p:cNvPr>
          <p:cNvSpPr txBox="1">
            <a:spLocks/>
          </p:cNvSpPr>
          <p:nvPr/>
        </p:nvSpPr>
        <p:spPr>
          <a:xfrm>
            <a:off x="3104168" y="1030656"/>
            <a:ext cx="3929527" cy="360392"/>
          </a:xfrm>
          <a:prstGeom prst="rect">
            <a:avLst/>
          </a:prstGeom>
          <a:solidFill>
            <a:schemeClr val="bg1">
              <a:lumMod val="95000"/>
            </a:schemeClr>
          </a:solidFill>
        </p:spPr>
        <p:txBody>
          <a:bodyPr vert="horz" lIns="72000" tIns="0" rIns="0" bIns="0" rtlCol="0" anchor="ctr">
            <a:noAutofit/>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NZ" sz="1800" b="1" i="0" u="none" strike="noStrike" kern="1200" cap="none" spc="0" normalizeH="0" baseline="0" noProof="0" dirty="0">
                <a:ln>
                  <a:noFill/>
                </a:ln>
                <a:solidFill>
                  <a:srgbClr val="333333"/>
                </a:solidFill>
                <a:effectLst/>
                <a:uLnTx/>
                <a:uFillTx/>
                <a:latin typeface="Arial"/>
                <a:ea typeface="+mj-ea"/>
                <a:cs typeface="+mj-cs"/>
              </a:rPr>
              <a:t>Key needs </a:t>
            </a:r>
          </a:p>
        </p:txBody>
      </p:sp>
      <p:sp>
        <p:nvSpPr>
          <p:cNvPr id="19" name="Title 1">
            <a:extLst>
              <a:ext uri="{FF2B5EF4-FFF2-40B4-BE49-F238E27FC236}">
                <a16:creationId xmlns:a16="http://schemas.microsoft.com/office/drawing/2014/main" id="{BFCEB3D2-B3B4-76DC-282C-6AA11DDA2DCF}"/>
              </a:ext>
            </a:extLst>
          </p:cNvPr>
          <p:cNvSpPr txBox="1">
            <a:spLocks/>
          </p:cNvSpPr>
          <p:nvPr/>
        </p:nvSpPr>
        <p:spPr>
          <a:xfrm>
            <a:off x="7440231" y="1030656"/>
            <a:ext cx="4533894" cy="360392"/>
          </a:xfrm>
          <a:prstGeom prst="rect">
            <a:avLst/>
          </a:prstGeom>
          <a:solidFill>
            <a:schemeClr val="bg1">
              <a:lumMod val="95000"/>
            </a:schemeClr>
          </a:solidFill>
        </p:spPr>
        <p:txBody>
          <a:bodyPr vert="horz" lIns="72000" tIns="0" rIns="0" bIns="0" rtlCol="0" anchor="ctr">
            <a:noAutofit/>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NZ" sz="1800" b="1" i="0" u="none" strike="noStrike" kern="1200" cap="none" spc="0" normalizeH="0" baseline="0" noProof="0" dirty="0">
                <a:ln>
                  <a:noFill/>
                </a:ln>
                <a:solidFill>
                  <a:srgbClr val="333333"/>
                </a:solidFill>
                <a:effectLst/>
                <a:uLnTx/>
                <a:uFillTx/>
                <a:latin typeface="Arial"/>
                <a:ea typeface="+mj-ea"/>
                <a:cs typeface="+mj-cs"/>
              </a:rPr>
              <a:t>Environment</a:t>
            </a:r>
          </a:p>
        </p:txBody>
      </p:sp>
      <p:cxnSp>
        <p:nvCxnSpPr>
          <p:cNvPr id="25" name="Straight Connector 24">
            <a:extLst>
              <a:ext uri="{FF2B5EF4-FFF2-40B4-BE49-F238E27FC236}">
                <a16:creationId xmlns:a16="http://schemas.microsoft.com/office/drawing/2014/main" id="{54DC9647-E2D9-30E9-B3A7-4D0FB2F87047}"/>
              </a:ext>
            </a:extLst>
          </p:cNvPr>
          <p:cNvCxnSpPr>
            <a:cxnSpLocks/>
          </p:cNvCxnSpPr>
          <p:nvPr/>
        </p:nvCxnSpPr>
        <p:spPr>
          <a:xfrm>
            <a:off x="216868" y="1444663"/>
            <a:ext cx="2480764" cy="0"/>
          </a:xfrm>
          <a:prstGeom prst="line">
            <a:avLst/>
          </a:prstGeom>
          <a:ln w="34925">
            <a:solidFill>
              <a:srgbClr val="A0D72F"/>
            </a:solidFill>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55EB4097-D02C-D5E6-35FE-13AB804C3806}"/>
              </a:ext>
            </a:extLst>
          </p:cNvPr>
          <p:cNvCxnSpPr>
            <a:cxnSpLocks/>
          </p:cNvCxnSpPr>
          <p:nvPr/>
        </p:nvCxnSpPr>
        <p:spPr>
          <a:xfrm>
            <a:off x="3104170" y="1444663"/>
            <a:ext cx="3929525" cy="0"/>
          </a:xfrm>
          <a:prstGeom prst="line">
            <a:avLst/>
          </a:prstGeom>
          <a:ln w="34925">
            <a:solidFill>
              <a:srgbClr val="A0D72F"/>
            </a:solidFill>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F713AC13-6F1F-70D3-73E3-5DE7B3F377FD}"/>
              </a:ext>
            </a:extLst>
          </p:cNvPr>
          <p:cNvCxnSpPr>
            <a:cxnSpLocks/>
          </p:cNvCxnSpPr>
          <p:nvPr/>
        </p:nvCxnSpPr>
        <p:spPr>
          <a:xfrm>
            <a:off x="7440231" y="1444663"/>
            <a:ext cx="4533894" cy="0"/>
          </a:xfrm>
          <a:prstGeom prst="line">
            <a:avLst/>
          </a:prstGeom>
          <a:ln w="34925">
            <a:solidFill>
              <a:srgbClr val="A0D72F"/>
            </a:solidFill>
            <a:tailEnd type="none"/>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701DCA86-96BB-52E1-3389-944101FD4053}"/>
              </a:ext>
            </a:extLst>
          </p:cNvPr>
          <p:cNvSpPr/>
          <p:nvPr/>
        </p:nvSpPr>
        <p:spPr bwMode="ltGray">
          <a:xfrm>
            <a:off x="0" y="0"/>
            <a:ext cx="228600" cy="219075"/>
          </a:xfrm>
          <a:prstGeom prst="rect">
            <a:avLst/>
          </a:prstGeom>
          <a:solidFill>
            <a:srgbClr val="C00000"/>
          </a:solidFill>
          <a:ln w="127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2088180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0644B-8147-1A48-EEA2-7141742B63A3}"/>
              </a:ext>
            </a:extLst>
          </p:cNvPr>
          <p:cNvSpPr>
            <a:spLocks noGrp="1"/>
          </p:cNvSpPr>
          <p:nvPr>
            <p:ph type="title" idx="4294967295"/>
          </p:nvPr>
        </p:nvSpPr>
        <p:spPr>
          <a:xfrm>
            <a:off x="0" y="6889750"/>
            <a:ext cx="2886075" cy="360363"/>
          </a:xfrm>
        </p:spPr>
        <p:txBody>
          <a:bodyPr/>
          <a:lstStyle/>
          <a:p>
            <a:r>
              <a:rPr lang="en-NZ"/>
              <a:t>Key principles</a:t>
            </a:r>
          </a:p>
        </p:txBody>
      </p:sp>
      <p:sp>
        <p:nvSpPr>
          <p:cNvPr id="6" name="TextBox 5">
            <a:extLst>
              <a:ext uri="{FF2B5EF4-FFF2-40B4-BE49-F238E27FC236}">
                <a16:creationId xmlns:a16="http://schemas.microsoft.com/office/drawing/2014/main" id="{F8DE35C1-F3FA-52F0-8FE6-EBFDF22EFB10}"/>
              </a:ext>
            </a:extLst>
          </p:cNvPr>
          <p:cNvSpPr txBox="1"/>
          <p:nvPr/>
        </p:nvSpPr>
        <p:spPr>
          <a:xfrm>
            <a:off x="217873" y="258909"/>
            <a:ext cx="11756254" cy="648000"/>
          </a:xfrm>
          <a:prstGeom prst="rect">
            <a:avLst/>
          </a:prstGeom>
          <a:solidFill>
            <a:srgbClr val="FFCA08"/>
          </a:solidFill>
        </p:spPr>
        <p:txBody>
          <a:bodyPr wrap="square" lIns="90000" anchor="ctr">
            <a:noAutofit/>
          </a:bodyPr>
          <a:lstStyle/>
          <a:p>
            <a:pPr marL="0" marR="0" lvl="0" indent="0" algn="ctr" defTabSz="914400" rtl="0" eaLnBrk="1" fontAlgn="auto" latinLnBrk="0" hangingPunct="1">
              <a:lnSpc>
                <a:spcPct val="100000"/>
              </a:lnSpc>
              <a:spcBef>
                <a:spcPts val="1200"/>
              </a:spcBef>
              <a:spcAft>
                <a:spcPts val="1200"/>
              </a:spcAft>
              <a:buClr>
                <a:srgbClr val="4472C4"/>
              </a:buClr>
              <a:buSzTx/>
              <a:buFontTx/>
              <a:buNone/>
              <a:tabLst/>
              <a:defRPr/>
            </a:pPr>
            <a:r>
              <a:rPr kumimoji="0" lang="en-NZ" sz="1700" b="0" i="0" u="none" strike="noStrike" kern="1200" cap="none" spc="300" normalizeH="0" baseline="0" noProof="0">
                <a:ln>
                  <a:noFill/>
                </a:ln>
                <a:solidFill>
                  <a:srgbClr val="333333"/>
                </a:solidFill>
                <a:effectLst/>
                <a:uLnTx/>
                <a:uFillTx/>
                <a:latin typeface="Arial" panose="020B0604020202020204" pitchFamily="34" charset="0"/>
                <a:ea typeface="+mn-ea"/>
                <a:cs typeface="Arial" panose="020B0604020202020204" pitchFamily="34" charset="0"/>
              </a:rPr>
              <a:t>DESIGNING SUPPORT SERVICES FOR THE INSECURE MINDSET</a:t>
            </a:r>
          </a:p>
        </p:txBody>
      </p:sp>
      <p:sp>
        <p:nvSpPr>
          <p:cNvPr id="17" name="Title 1">
            <a:extLst>
              <a:ext uri="{FF2B5EF4-FFF2-40B4-BE49-F238E27FC236}">
                <a16:creationId xmlns:a16="http://schemas.microsoft.com/office/drawing/2014/main" id="{CD1CCA38-6466-8C01-7A04-4F0E35630DB5}"/>
              </a:ext>
            </a:extLst>
          </p:cNvPr>
          <p:cNvSpPr txBox="1">
            <a:spLocks/>
          </p:cNvSpPr>
          <p:nvPr/>
        </p:nvSpPr>
        <p:spPr>
          <a:xfrm>
            <a:off x="205094" y="1559118"/>
            <a:ext cx="2695804" cy="4016132"/>
          </a:xfrm>
          <a:prstGeom prst="rect">
            <a:avLst/>
          </a:prstGeom>
        </p:spPr>
        <p:txBody>
          <a:bodyPr vert="horz" lIns="0" tIns="0" rIns="0" bIns="0" rtlCol="0" anchor="t">
            <a:noAutofit/>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0"/>
              </a:spcBef>
              <a:spcAft>
                <a:spcPts val="200"/>
              </a:spcAft>
              <a:buClrTx/>
              <a:buSzTx/>
              <a:buFontTx/>
              <a:buNone/>
              <a:tabLst/>
              <a:defRPr/>
            </a:pPr>
            <a:r>
              <a:rPr kumimoji="0" lang="en-NZ" sz="1050" b="1"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A holistic approach, with challenges with violence (ostensibly at least) not at the centre of the intervention</a:t>
            </a:r>
          </a:p>
          <a:p>
            <a:pPr marL="0" marR="0" lvl="0" indent="0" algn="l" defTabSz="914400" rtl="0" eaLnBrk="1" fontAlgn="auto" latinLnBrk="0" hangingPunct="1">
              <a:lnSpc>
                <a:spcPct val="100000"/>
              </a:lnSpc>
              <a:spcBef>
                <a:spcPts val="0"/>
              </a:spcBef>
              <a:spcAft>
                <a:spcPts val="200"/>
              </a:spcAft>
              <a:buClrTx/>
              <a:buSzTx/>
              <a:buFontTx/>
              <a:buNone/>
              <a:tabLst/>
              <a:defRPr/>
            </a:pPr>
            <a:endParaRPr kumimoji="0" lang="en-NZ" sz="1050" b="1"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endParaRPr>
          </a:p>
          <a:p>
            <a:pPr marL="0" marR="0" lvl="0" indent="0" algn="l" defTabSz="914400" rtl="0" eaLnBrk="1" fontAlgn="auto" latinLnBrk="0" hangingPunct="1">
              <a:lnSpc>
                <a:spcPct val="100000"/>
              </a:lnSpc>
              <a:spcBef>
                <a:spcPts val="0"/>
              </a:spcBef>
              <a:spcAft>
                <a:spcPts val="200"/>
              </a:spcAft>
              <a:buClrTx/>
              <a:buSzTx/>
              <a:buFontTx/>
              <a:buNone/>
              <a:tabLst/>
              <a:defRPr/>
            </a:pPr>
            <a:r>
              <a:rPr kumimoji="0" lang="en-NZ" sz="105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“In-person private club with a social meeting every night sharing sessions which could include show and tell of healing progress, music, artwork, poetry, memoirs whatever to tell one's experience, strength and hope.</a:t>
            </a:r>
            <a:br>
              <a:rPr kumimoji="0" lang="en-NZ" sz="1050" b="1"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br>
            <a:r>
              <a:rPr kumimoji="0" lang="en-NZ" sz="105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Men can stay a week or a day or a weekend, friends and whānau are welcome to come but not to every session - open and closed meetings etc.” </a:t>
            </a:r>
          </a:p>
          <a:p>
            <a:pPr marL="0" marR="0" lvl="0" indent="0" algn="l" defTabSz="914400" rtl="0" eaLnBrk="1" fontAlgn="auto" latinLnBrk="0" hangingPunct="1">
              <a:lnSpc>
                <a:spcPct val="100000"/>
              </a:lnSpc>
              <a:spcBef>
                <a:spcPts val="0"/>
              </a:spcBef>
              <a:spcAft>
                <a:spcPts val="200"/>
              </a:spcAft>
              <a:buClrTx/>
              <a:buSzTx/>
              <a:buFontTx/>
              <a:buNone/>
              <a:tabLst/>
              <a:defRPr/>
            </a:pPr>
            <a:endParaRPr kumimoji="0" lang="en-NZ" sz="105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endParaRPr>
          </a:p>
          <a:p>
            <a:pPr marL="0" marR="0" lvl="0" indent="0" algn="l" defTabSz="914400" rtl="0" eaLnBrk="1" fontAlgn="auto" latinLnBrk="0" hangingPunct="1">
              <a:lnSpc>
                <a:spcPct val="100000"/>
              </a:lnSpc>
              <a:spcBef>
                <a:spcPts val="0"/>
              </a:spcBef>
              <a:spcAft>
                <a:spcPts val="200"/>
              </a:spcAft>
              <a:buClrTx/>
              <a:buSzTx/>
              <a:buFontTx/>
              <a:buNone/>
              <a:tabLst/>
              <a:defRPr/>
            </a:pPr>
            <a:r>
              <a:rPr kumimoji="0" lang="en-NZ" sz="1050" b="1"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The feeling of choice and agency – something bespoke and backed by the latest (and best) thinking</a:t>
            </a:r>
          </a:p>
          <a:p>
            <a:pPr marL="0" marR="0" lvl="0" indent="0" algn="l" defTabSz="914400" rtl="0" eaLnBrk="1" fontAlgn="auto" latinLnBrk="0" hangingPunct="1">
              <a:lnSpc>
                <a:spcPct val="100000"/>
              </a:lnSpc>
              <a:spcBef>
                <a:spcPts val="0"/>
              </a:spcBef>
              <a:spcAft>
                <a:spcPts val="200"/>
              </a:spcAft>
              <a:buClrTx/>
              <a:buSzTx/>
              <a:buFontTx/>
              <a:buNone/>
              <a:tabLst/>
              <a:defRPr/>
            </a:pPr>
            <a:r>
              <a:rPr kumimoji="0" lang="en-NZ" sz="105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“Info is clear that each man has a unique journey and will have a unique recovery, there are no KPI’s or graduation as the point is learning for life. </a:t>
            </a:r>
          </a:p>
          <a:p>
            <a:pPr marL="0" marR="0" lvl="0" indent="0" algn="l" defTabSz="914400" rtl="0" eaLnBrk="1" fontAlgn="auto" latinLnBrk="0" hangingPunct="1">
              <a:lnSpc>
                <a:spcPct val="100000"/>
              </a:lnSpc>
              <a:spcBef>
                <a:spcPts val="0"/>
              </a:spcBef>
              <a:spcAft>
                <a:spcPts val="200"/>
              </a:spcAft>
              <a:buClrTx/>
              <a:buSzTx/>
              <a:buFontTx/>
              <a:buNone/>
              <a:tabLst/>
              <a:defRPr/>
            </a:pPr>
            <a:r>
              <a:rPr kumimoji="0" lang="en-NZ" sz="1050" b="0" i="1" u="none" strike="noStrike" kern="1200" cap="none" spc="0" normalizeH="0" baseline="0" noProof="0" dirty="0">
                <a:ln>
                  <a:noFill/>
                </a:ln>
                <a:solidFill>
                  <a:srgbClr val="333333"/>
                </a:solidFill>
                <a:effectLst/>
                <a:uLnTx/>
                <a:uFillTx/>
                <a:latin typeface="Arial" panose="020B0604020202020204" pitchFamily="34" charset="0"/>
                <a:ea typeface="+mj-lt"/>
                <a:cs typeface="Arial" panose="020B0604020202020204" pitchFamily="34" charset="0"/>
              </a:rPr>
              <a:t>If they have adequate funding then the best support services would provide a bespoke package to support your needs.”</a:t>
            </a:r>
            <a:endParaRPr kumimoji="0" lang="en-NZ" sz="1050" b="1"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endParaRPr>
          </a:p>
        </p:txBody>
      </p:sp>
      <p:sp>
        <p:nvSpPr>
          <p:cNvPr id="18" name="Title 1">
            <a:extLst>
              <a:ext uri="{FF2B5EF4-FFF2-40B4-BE49-F238E27FC236}">
                <a16:creationId xmlns:a16="http://schemas.microsoft.com/office/drawing/2014/main" id="{E09574AB-C3A5-5C6A-7ED4-D1895DC35322}"/>
              </a:ext>
            </a:extLst>
          </p:cNvPr>
          <p:cNvSpPr txBox="1">
            <a:spLocks/>
          </p:cNvSpPr>
          <p:nvPr/>
        </p:nvSpPr>
        <p:spPr>
          <a:xfrm>
            <a:off x="3104168" y="1559118"/>
            <a:ext cx="3929526" cy="4016132"/>
          </a:xfrm>
          <a:prstGeom prst="rect">
            <a:avLst/>
          </a:prstGeom>
        </p:spPr>
        <p:txBody>
          <a:bodyPr vert="horz" lIns="0" tIns="0" rIns="0" bIns="0" rtlCol="0" anchor="t">
            <a:noAutofit/>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0"/>
              </a:spcBef>
              <a:spcAft>
                <a:spcPts val="200"/>
              </a:spcAft>
              <a:buClrTx/>
              <a:buSzTx/>
              <a:buFontTx/>
              <a:buNone/>
              <a:tabLst/>
              <a:defRPr/>
            </a:pPr>
            <a:r>
              <a:rPr kumimoji="0" lang="en-NZ" sz="1050" b="1"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Deep healing – sometimes described as ‘spiritual’ healing</a:t>
            </a:r>
          </a:p>
          <a:p>
            <a:pPr marL="0" marR="0" lvl="0" indent="0" algn="l" defTabSz="914400" rtl="0" eaLnBrk="1" fontAlgn="auto" latinLnBrk="0" hangingPunct="1">
              <a:lnSpc>
                <a:spcPct val="100000"/>
              </a:lnSpc>
              <a:spcBef>
                <a:spcPts val="0"/>
              </a:spcBef>
              <a:spcAft>
                <a:spcPts val="200"/>
              </a:spcAft>
              <a:buClrTx/>
              <a:buSzTx/>
              <a:buFontTx/>
              <a:buNone/>
              <a:tabLst/>
              <a:defRPr/>
            </a:pPr>
            <a:r>
              <a:rPr kumimoji="0" lang="en-NZ" sz="105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“Men can talk about their own trauma, fears, hopes, worries, achievements, victories and expectations of being a man, the future, ancestors, whatever they wish or don't wish to discuss in an open non-violent way. But also if they want to swear, cry, hug themselves or a fellow, that’s OK too.”</a:t>
            </a:r>
          </a:p>
          <a:p>
            <a:pPr marL="0" marR="0" lvl="0" indent="0" algn="l" defTabSz="914400" rtl="0" eaLnBrk="1" fontAlgn="auto" latinLnBrk="0" hangingPunct="1">
              <a:lnSpc>
                <a:spcPct val="100000"/>
              </a:lnSpc>
              <a:spcBef>
                <a:spcPts val="0"/>
              </a:spcBef>
              <a:spcAft>
                <a:spcPts val="200"/>
              </a:spcAft>
              <a:buClrTx/>
              <a:buSzTx/>
              <a:buFontTx/>
              <a:buNone/>
              <a:tabLst/>
              <a:defRPr/>
            </a:pPr>
            <a:r>
              <a:rPr kumimoji="0" lang="en-NZ" sz="105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“You want it to feel up lifting and have up lifting quotes on the wall. Couches and armchairs so people are relaxed.”</a:t>
            </a:r>
          </a:p>
          <a:p>
            <a:pPr marL="0" marR="0" lvl="0" indent="0" algn="l" defTabSz="914400" rtl="0" eaLnBrk="1" fontAlgn="auto" latinLnBrk="0" hangingPunct="1">
              <a:lnSpc>
                <a:spcPct val="100000"/>
              </a:lnSpc>
              <a:spcBef>
                <a:spcPts val="0"/>
              </a:spcBef>
              <a:spcAft>
                <a:spcPts val="200"/>
              </a:spcAft>
              <a:buClrTx/>
              <a:buSzTx/>
              <a:buFontTx/>
              <a:buNone/>
              <a:tabLst/>
              <a:defRPr/>
            </a:pPr>
            <a:r>
              <a:rPr kumimoji="0" lang="en-NZ" sz="105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“What got us here. Who we are. What areas of my life need attention? How can I best help me and my family?”</a:t>
            </a:r>
            <a:endParaRPr kumimoji="0" lang="en-US" sz="105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endParaRPr>
          </a:p>
          <a:p>
            <a:pPr marL="0" marR="0" lvl="0" indent="0" algn="l" defTabSz="914400" rtl="0" eaLnBrk="1" fontAlgn="auto" latinLnBrk="0" hangingPunct="1">
              <a:lnSpc>
                <a:spcPct val="100000"/>
              </a:lnSpc>
              <a:spcBef>
                <a:spcPts val="0"/>
              </a:spcBef>
              <a:spcAft>
                <a:spcPts val="200"/>
              </a:spcAft>
              <a:buClrTx/>
              <a:buSzTx/>
              <a:buFontTx/>
              <a:buNone/>
              <a:tabLst/>
              <a:defRPr/>
            </a:pPr>
            <a:r>
              <a:rPr kumimoji="0" lang="en-NZ" sz="1050" b="1"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Defining personal values</a:t>
            </a:r>
            <a:r>
              <a:rPr kumimoji="0" lang="en-NZ" sz="105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 </a:t>
            </a:r>
          </a:p>
          <a:p>
            <a:pPr marL="0" marR="0" lvl="0" indent="0" algn="l" defTabSz="914400" rtl="0" eaLnBrk="1" fontAlgn="auto" latinLnBrk="0" hangingPunct="1">
              <a:lnSpc>
                <a:spcPct val="100000"/>
              </a:lnSpc>
              <a:spcBef>
                <a:spcPts val="0"/>
              </a:spcBef>
              <a:spcAft>
                <a:spcPts val="200"/>
              </a:spcAft>
              <a:buClrTx/>
              <a:buSzTx/>
              <a:buFontTx/>
              <a:buNone/>
              <a:tabLst/>
              <a:defRPr/>
            </a:pPr>
            <a:r>
              <a:rPr kumimoji="0" lang="en-NZ" sz="105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“I think it is important to define ourselves based on what we value, as we then have something solid to assess our behaviour and life direction against. Is my behaviour taking me closer to being the person I want to be....?” </a:t>
            </a:r>
            <a:endParaRPr kumimoji="0" lang="en-NZ" sz="1050" b="1"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endParaRPr>
          </a:p>
          <a:p>
            <a:pPr marL="0" marR="0" lvl="0" indent="0" algn="l" defTabSz="914400" rtl="0" eaLnBrk="1" fontAlgn="auto" latinLnBrk="0" hangingPunct="1">
              <a:lnSpc>
                <a:spcPct val="100000"/>
              </a:lnSpc>
              <a:spcBef>
                <a:spcPts val="0"/>
              </a:spcBef>
              <a:spcAft>
                <a:spcPts val="200"/>
              </a:spcAft>
              <a:buClrTx/>
              <a:buSzTx/>
              <a:buFontTx/>
              <a:buNone/>
              <a:tabLst/>
              <a:defRPr/>
            </a:pPr>
            <a:r>
              <a:rPr kumimoji="0" lang="en-NZ" sz="1050" b="1"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Dealing with emotions and communication / de-escalation skills </a:t>
            </a:r>
            <a:endParaRPr kumimoji="0" lang="en-NZ" sz="1050" b="0"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endParaRPr>
          </a:p>
          <a:p>
            <a:pPr marL="0" marR="0" lvl="0" indent="0" algn="l" defTabSz="914400" rtl="0" eaLnBrk="1" fontAlgn="auto" latinLnBrk="0" hangingPunct="1">
              <a:lnSpc>
                <a:spcPct val="100000"/>
              </a:lnSpc>
              <a:spcBef>
                <a:spcPts val="0"/>
              </a:spcBef>
              <a:spcAft>
                <a:spcPts val="200"/>
              </a:spcAft>
              <a:buClrTx/>
              <a:buSzTx/>
              <a:buFontTx/>
              <a:buNone/>
              <a:tabLst/>
              <a:defRPr/>
            </a:pPr>
            <a:r>
              <a:rPr kumimoji="0" lang="en-NZ" sz="105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“I need communication skills in relationships as a lot of females don't say what they really want, so need some type of advanced communication skills to navigate this, and also really need anger management training.”    </a:t>
            </a:r>
            <a:endParaRPr kumimoji="0" lang="en-US" sz="105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endParaRPr>
          </a:p>
          <a:p>
            <a:pPr marL="0" marR="0" lvl="0" indent="0" algn="l" defTabSz="914400" rtl="0" eaLnBrk="1" fontAlgn="auto" latinLnBrk="0" hangingPunct="1">
              <a:lnSpc>
                <a:spcPct val="100000"/>
              </a:lnSpc>
              <a:spcBef>
                <a:spcPts val="0"/>
              </a:spcBef>
              <a:spcAft>
                <a:spcPts val="200"/>
              </a:spcAft>
              <a:buClrTx/>
              <a:buSzTx/>
              <a:buFontTx/>
              <a:buNone/>
              <a:tabLst/>
              <a:defRPr/>
            </a:pPr>
            <a:r>
              <a:rPr kumimoji="0" lang="en-NZ" sz="105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“De-escalating emotional triggers and conflict with two highly stressed adults.”</a:t>
            </a:r>
            <a:endParaRPr kumimoji="0" lang="en-US" sz="105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endParaRPr>
          </a:p>
          <a:p>
            <a:pPr marL="0" marR="0" lvl="0" indent="0" algn="l" defTabSz="914400" rtl="0" eaLnBrk="1" fontAlgn="auto" latinLnBrk="0" hangingPunct="1">
              <a:lnSpc>
                <a:spcPct val="100000"/>
              </a:lnSpc>
              <a:spcBef>
                <a:spcPts val="0"/>
              </a:spcBef>
              <a:spcAft>
                <a:spcPts val="200"/>
              </a:spcAft>
              <a:buClrTx/>
              <a:buSzTx/>
              <a:buFontTx/>
              <a:buNone/>
              <a:tabLst/>
              <a:defRPr/>
            </a:pPr>
            <a:r>
              <a:rPr kumimoji="0" lang="en-NZ" sz="105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“Deep down for me it comes down to communication with my partner as everything springs from there.”</a:t>
            </a:r>
            <a:endParaRPr kumimoji="0" lang="en-US" sz="105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endParaRPr>
          </a:p>
          <a:p>
            <a:pPr marL="0" marR="0" lvl="0" indent="0" algn="l" defTabSz="914400" rtl="0" eaLnBrk="1" fontAlgn="auto" latinLnBrk="0" hangingPunct="1">
              <a:lnSpc>
                <a:spcPct val="100000"/>
              </a:lnSpc>
              <a:spcBef>
                <a:spcPts val="0"/>
              </a:spcBef>
              <a:spcAft>
                <a:spcPts val="200"/>
              </a:spcAft>
              <a:buClrTx/>
              <a:buSzTx/>
              <a:buFontTx/>
              <a:buNone/>
              <a:tabLst/>
              <a:defRPr/>
            </a:pPr>
            <a:endParaRPr kumimoji="0" lang="en-NZ" sz="1050" b="0" i="0" u="none" strike="noStrike" kern="1200" cap="none" spc="0" normalizeH="0" baseline="0" noProof="0" dirty="0">
              <a:ln>
                <a:noFill/>
              </a:ln>
              <a:solidFill>
                <a:srgbClr val="333333"/>
              </a:solidFill>
              <a:effectLst/>
              <a:uLnTx/>
              <a:uFillTx/>
              <a:latin typeface="Arial" panose="020B0604020202020204" pitchFamily="34" charset="0"/>
              <a:ea typeface="+mj-lt"/>
              <a:cs typeface="Arial" panose="020B0604020202020204" pitchFamily="34" charset="0"/>
            </a:endParaRPr>
          </a:p>
          <a:p>
            <a:pPr marL="0" marR="0" lvl="0" indent="0" algn="l" defTabSz="914400" rtl="0" eaLnBrk="1" fontAlgn="auto" latinLnBrk="0" hangingPunct="1">
              <a:lnSpc>
                <a:spcPct val="100000"/>
              </a:lnSpc>
              <a:spcBef>
                <a:spcPts val="0"/>
              </a:spcBef>
              <a:spcAft>
                <a:spcPts val="200"/>
              </a:spcAft>
              <a:buClrTx/>
              <a:buSzTx/>
              <a:buFontTx/>
              <a:buNone/>
              <a:tabLst/>
              <a:defRPr/>
            </a:pPr>
            <a:endParaRPr kumimoji="0" lang="en-NZ" sz="1050" b="1"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endParaRPr>
          </a:p>
          <a:p>
            <a:pPr marL="0" marR="0" lvl="0" indent="0" algn="l" defTabSz="914400" rtl="0" eaLnBrk="1" fontAlgn="auto" latinLnBrk="0" hangingPunct="1">
              <a:lnSpc>
                <a:spcPct val="100000"/>
              </a:lnSpc>
              <a:spcBef>
                <a:spcPts val="0"/>
              </a:spcBef>
              <a:spcAft>
                <a:spcPts val="200"/>
              </a:spcAft>
              <a:buClrTx/>
              <a:buSzTx/>
              <a:buFontTx/>
              <a:buNone/>
              <a:tabLst/>
              <a:defRPr/>
            </a:pPr>
            <a:endParaRPr kumimoji="0" lang="en-NZ" sz="1050" b="1"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endParaRPr>
          </a:p>
        </p:txBody>
      </p:sp>
      <p:sp>
        <p:nvSpPr>
          <p:cNvPr id="19" name="Title 1">
            <a:extLst>
              <a:ext uri="{FF2B5EF4-FFF2-40B4-BE49-F238E27FC236}">
                <a16:creationId xmlns:a16="http://schemas.microsoft.com/office/drawing/2014/main" id="{3997C2D9-06A7-8A0D-460B-848AC0CD40E1}"/>
              </a:ext>
            </a:extLst>
          </p:cNvPr>
          <p:cNvSpPr txBox="1">
            <a:spLocks/>
          </p:cNvSpPr>
          <p:nvPr/>
        </p:nvSpPr>
        <p:spPr>
          <a:xfrm>
            <a:off x="7440231" y="1559118"/>
            <a:ext cx="4533892" cy="4016132"/>
          </a:xfrm>
          <a:prstGeom prst="rect">
            <a:avLst/>
          </a:prstGeom>
        </p:spPr>
        <p:txBody>
          <a:bodyPr vert="horz" lIns="0" tIns="0" rIns="0" bIns="0" rtlCol="0" anchor="t">
            <a:noAutofit/>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0"/>
              </a:spcBef>
              <a:spcAft>
                <a:spcPts val="200"/>
              </a:spcAft>
              <a:buClrTx/>
              <a:buSzTx/>
              <a:buFontTx/>
              <a:buNone/>
              <a:tabLst/>
              <a:defRPr/>
            </a:pPr>
            <a:r>
              <a:rPr kumimoji="0" lang="en-NZ" sz="1050" b="1"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A separation from everyday life </a:t>
            </a:r>
          </a:p>
          <a:p>
            <a:pPr marL="0" marR="0" lvl="0" indent="0" algn="l" defTabSz="914400" rtl="0" eaLnBrk="1" fontAlgn="auto" latinLnBrk="0" hangingPunct="1">
              <a:lnSpc>
                <a:spcPct val="100000"/>
              </a:lnSpc>
              <a:spcBef>
                <a:spcPts val="0"/>
              </a:spcBef>
              <a:spcAft>
                <a:spcPts val="200"/>
              </a:spcAft>
              <a:buClrTx/>
              <a:buSzTx/>
              <a:buFontTx/>
              <a:buNone/>
              <a:tabLst/>
              <a:defRPr/>
            </a:pPr>
            <a:r>
              <a:rPr kumimoji="0" lang="en-NZ" sz="105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“Out of the city in a bushy lodge with rivers, streams and bush walks, options for being in retreat, healing in nature.”</a:t>
            </a:r>
            <a:endParaRPr kumimoji="0" lang="en-NZ" sz="1050" b="0"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endParaRPr>
          </a:p>
          <a:p>
            <a:pPr marL="0" marR="0" lvl="0" indent="0" algn="l" defTabSz="914400" rtl="0" eaLnBrk="1" fontAlgn="auto" latinLnBrk="0" hangingPunct="1">
              <a:lnSpc>
                <a:spcPct val="100000"/>
              </a:lnSpc>
              <a:spcBef>
                <a:spcPts val="0"/>
              </a:spcBef>
              <a:spcAft>
                <a:spcPts val="200"/>
              </a:spcAft>
              <a:buClrTx/>
              <a:buSzTx/>
              <a:buFontTx/>
              <a:buNone/>
              <a:tabLst/>
              <a:defRPr/>
            </a:pPr>
            <a:r>
              <a:rPr kumimoji="0" lang="en-NZ" sz="1050" b="1"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A safe and comfortable space</a:t>
            </a:r>
            <a:endParaRPr kumimoji="0" lang="en-NZ" sz="1050" b="1"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endParaRPr>
          </a:p>
          <a:p>
            <a:pPr marL="0" marR="0" lvl="0" indent="0" algn="l" defTabSz="914400" rtl="0" eaLnBrk="1" fontAlgn="auto" latinLnBrk="0" hangingPunct="1">
              <a:lnSpc>
                <a:spcPct val="100000"/>
              </a:lnSpc>
              <a:spcBef>
                <a:spcPts val="0"/>
              </a:spcBef>
              <a:spcAft>
                <a:spcPts val="200"/>
              </a:spcAft>
              <a:buClrTx/>
              <a:buSzTx/>
              <a:buFontTx/>
              <a:buNone/>
              <a:tabLst/>
              <a:defRPr/>
            </a:pPr>
            <a:r>
              <a:rPr kumimoji="0" lang="en-NZ" sz="105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“I can imagine an old vintage men's club with big brown leather sofas, billiards, a smoking balcony, a gym and sauna, a pool and restaurant.”</a:t>
            </a:r>
          </a:p>
          <a:p>
            <a:pPr marL="0" marR="0" lvl="0" indent="0" algn="l" defTabSz="914400" rtl="0" eaLnBrk="1" fontAlgn="auto" latinLnBrk="0" hangingPunct="1">
              <a:lnSpc>
                <a:spcPct val="100000"/>
              </a:lnSpc>
              <a:spcBef>
                <a:spcPts val="0"/>
              </a:spcBef>
              <a:spcAft>
                <a:spcPts val="200"/>
              </a:spcAft>
              <a:buClrTx/>
              <a:buSzTx/>
              <a:buFontTx/>
              <a:buNone/>
              <a:tabLst/>
              <a:defRPr/>
            </a:pPr>
            <a:r>
              <a:rPr kumimoji="0" lang="en-NZ" sz="1050" b="1"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Someone to look up to and lead the way </a:t>
            </a:r>
            <a:endParaRPr kumimoji="0" lang="en-NZ" sz="1050" b="1"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endParaRPr>
          </a:p>
          <a:p>
            <a:pPr marL="0" marR="0" lvl="0" indent="0" algn="l" defTabSz="914400" rtl="0" eaLnBrk="1" fontAlgn="auto" latinLnBrk="0" hangingPunct="1">
              <a:lnSpc>
                <a:spcPct val="100000"/>
              </a:lnSpc>
              <a:spcBef>
                <a:spcPts val="0"/>
              </a:spcBef>
              <a:spcAft>
                <a:spcPts val="200"/>
              </a:spcAft>
              <a:buClrTx/>
              <a:buSzTx/>
              <a:buFontTx/>
              <a:buNone/>
              <a:tabLst/>
              <a:defRPr/>
            </a:pPr>
            <a:r>
              <a:rPr kumimoji="0" lang="en-NZ" sz="105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“Someone who had lived life to the fullest, made mistakes but learned from them and paved a path forwards with the lessons learnt.”</a:t>
            </a:r>
            <a:r>
              <a:rPr kumimoji="0" lang="en-NZ" sz="1050" b="1"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 </a:t>
            </a:r>
          </a:p>
          <a:p>
            <a:pPr marL="0" marR="0" lvl="0" indent="0" algn="l" defTabSz="914400" rtl="0" eaLnBrk="1" fontAlgn="auto" latinLnBrk="0" hangingPunct="1">
              <a:lnSpc>
                <a:spcPct val="100000"/>
              </a:lnSpc>
              <a:spcBef>
                <a:spcPts val="0"/>
              </a:spcBef>
              <a:spcAft>
                <a:spcPts val="200"/>
              </a:spcAft>
              <a:buClrTx/>
              <a:buSzTx/>
              <a:buFontTx/>
              <a:buNone/>
              <a:tabLst/>
              <a:defRPr/>
            </a:pPr>
            <a:r>
              <a:rPr kumimoji="0" lang="en-NZ" sz="1050" b="1"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There is an openness to include whānau and relationship partners</a:t>
            </a:r>
            <a:endParaRPr kumimoji="0" lang="en-NZ" sz="1050" b="0" i="0"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endParaRPr>
          </a:p>
          <a:p>
            <a:pPr marL="0" marR="0" lvl="0" indent="0" algn="l" defTabSz="914400" rtl="0" eaLnBrk="1" fontAlgn="auto" latinLnBrk="0" hangingPunct="1">
              <a:lnSpc>
                <a:spcPct val="100000"/>
              </a:lnSpc>
              <a:spcBef>
                <a:spcPts val="0"/>
              </a:spcBef>
              <a:spcAft>
                <a:spcPts val="200"/>
              </a:spcAft>
              <a:buClrTx/>
              <a:buSzTx/>
              <a:buFontTx/>
              <a:buNone/>
              <a:tabLst/>
              <a:defRPr/>
            </a:pPr>
            <a:r>
              <a:rPr kumimoji="0" lang="en-NZ" sz="105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rPr>
              <a:t>“I think that most people live with a desire to serve their loved ones nicely. I think that making whānau a key driver for change is a really positive incentive.”</a:t>
            </a:r>
          </a:p>
          <a:p>
            <a:pPr marL="0" marR="0" lvl="0" indent="0" algn="l" defTabSz="914400" rtl="0" eaLnBrk="1" fontAlgn="auto" latinLnBrk="0" hangingPunct="1">
              <a:lnSpc>
                <a:spcPct val="100000"/>
              </a:lnSpc>
              <a:spcBef>
                <a:spcPts val="0"/>
              </a:spcBef>
              <a:spcAft>
                <a:spcPts val="200"/>
              </a:spcAft>
              <a:buClrTx/>
              <a:buSzTx/>
              <a:buFontTx/>
              <a:buNone/>
              <a:tabLst/>
              <a:defRPr/>
            </a:pPr>
            <a:r>
              <a:rPr kumimoji="0" lang="en-US" sz="1050" b="0" i="1" u="none" strike="noStrike" kern="1200" cap="none" spc="0" normalizeH="0" baseline="0" noProof="0" dirty="0">
                <a:ln>
                  <a:noFill/>
                </a:ln>
                <a:solidFill>
                  <a:srgbClr val="333333"/>
                </a:solidFill>
                <a:effectLst/>
                <a:uLnTx/>
                <a:uFillTx/>
                <a:latin typeface="Arial" panose="020B0604020202020204" pitchFamily="34" charset="0"/>
                <a:ea typeface="+mn-lt"/>
                <a:cs typeface="Arial" panose="020B0604020202020204" pitchFamily="34" charset="0"/>
              </a:rPr>
              <a:t>“</a:t>
            </a:r>
            <a:r>
              <a:rPr kumimoji="0" lang="en-NZ" sz="1050" b="0" i="1" u="none" strike="noStrike" kern="1200" cap="none" spc="0" normalizeH="0" baseline="0" noProof="0" dirty="0">
                <a:ln>
                  <a:noFill/>
                </a:ln>
                <a:solidFill>
                  <a:srgbClr val="333333"/>
                </a:solidFill>
                <a:effectLst/>
                <a:uLnTx/>
                <a:uFillTx/>
                <a:latin typeface="Arial" panose="020B0604020202020204" pitchFamily="34" charset="0"/>
                <a:ea typeface="+mn-lt"/>
                <a:cs typeface="Arial" panose="020B0604020202020204" pitchFamily="34" charset="0"/>
              </a:rPr>
              <a:t>I think there should be the option to involve family, if the person attending wants that to happen. Also if there are breakthroughs or times where problems are becoming better and better it could be good to bring partners in and they can share their perspectives to help encourage more growth. I also think that there is a use case for doing it one on one with a professional or in a group session with a professional.” </a:t>
            </a:r>
            <a:endParaRPr kumimoji="0" lang="en-NZ" sz="1050" b="0"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endParaRPr>
          </a:p>
          <a:p>
            <a:pPr marL="0" marR="0" lvl="0" indent="0" algn="l" defTabSz="914400" rtl="0" eaLnBrk="1" fontAlgn="auto" latinLnBrk="0" hangingPunct="1">
              <a:lnSpc>
                <a:spcPct val="100000"/>
              </a:lnSpc>
              <a:spcBef>
                <a:spcPts val="0"/>
              </a:spcBef>
              <a:spcAft>
                <a:spcPts val="200"/>
              </a:spcAft>
              <a:buClrTx/>
              <a:buSzTx/>
              <a:buFontTx/>
              <a:buNone/>
              <a:tabLst/>
              <a:defRPr/>
            </a:pPr>
            <a:endParaRPr kumimoji="0" lang="en-NZ" sz="1050" b="1" i="1" u="none" strike="noStrike" kern="1200" cap="none" spc="0" normalizeH="0" baseline="0" noProof="0" dirty="0">
              <a:ln>
                <a:noFill/>
              </a:ln>
              <a:solidFill>
                <a:srgbClr val="333333"/>
              </a:solidFill>
              <a:effectLst/>
              <a:uLnTx/>
              <a:uFillTx/>
              <a:latin typeface="Arial" panose="020B0604020202020204" pitchFamily="34" charset="0"/>
              <a:ea typeface="+mj-ea"/>
              <a:cs typeface="Arial" panose="020B0604020202020204" pitchFamily="34" charset="0"/>
            </a:endParaRPr>
          </a:p>
        </p:txBody>
      </p:sp>
      <p:cxnSp>
        <p:nvCxnSpPr>
          <p:cNvPr id="3" name="Straight Connector 2">
            <a:extLst>
              <a:ext uri="{FF2B5EF4-FFF2-40B4-BE49-F238E27FC236}">
                <a16:creationId xmlns:a16="http://schemas.microsoft.com/office/drawing/2014/main" id="{17B26BBA-F887-E8F3-8192-D36B27AED12F}"/>
              </a:ext>
            </a:extLst>
          </p:cNvPr>
          <p:cNvCxnSpPr/>
          <p:nvPr/>
        </p:nvCxnSpPr>
        <p:spPr>
          <a:xfrm>
            <a:off x="2900900" y="1030656"/>
            <a:ext cx="0" cy="4874841"/>
          </a:xfrm>
          <a:prstGeom prst="line">
            <a:avLst/>
          </a:prstGeom>
          <a:ln w="9525">
            <a:solidFill>
              <a:srgbClr val="FFCA08"/>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15B22B69-5B11-B1BB-6ED1-32FF26B546CC}"/>
              </a:ext>
            </a:extLst>
          </p:cNvPr>
          <p:cNvCxnSpPr/>
          <p:nvPr/>
        </p:nvCxnSpPr>
        <p:spPr>
          <a:xfrm>
            <a:off x="7236963" y="1030656"/>
            <a:ext cx="0" cy="4874841"/>
          </a:xfrm>
          <a:prstGeom prst="line">
            <a:avLst/>
          </a:prstGeom>
          <a:ln w="9525">
            <a:solidFill>
              <a:srgbClr val="FFCA08"/>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7" name="Title 1">
            <a:extLst>
              <a:ext uri="{FF2B5EF4-FFF2-40B4-BE49-F238E27FC236}">
                <a16:creationId xmlns:a16="http://schemas.microsoft.com/office/drawing/2014/main" id="{24189A47-136B-9FCE-C7E0-6A05D3C75434}"/>
              </a:ext>
            </a:extLst>
          </p:cNvPr>
          <p:cNvSpPr txBox="1">
            <a:spLocks/>
          </p:cNvSpPr>
          <p:nvPr/>
        </p:nvSpPr>
        <p:spPr>
          <a:xfrm>
            <a:off x="216870" y="1030656"/>
            <a:ext cx="2480762" cy="360392"/>
          </a:xfrm>
          <a:prstGeom prst="rect">
            <a:avLst/>
          </a:prstGeom>
          <a:solidFill>
            <a:schemeClr val="bg1">
              <a:lumMod val="95000"/>
            </a:schemeClr>
          </a:solidFill>
        </p:spPr>
        <p:txBody>
          <a:bodyPr lIns="72000" anchor="ctr"/>
          <a:lst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a:lstStyle>
          <a:p>
            <a:r>
              <a:rPr lang="en-NZ" sz="1800" dirty="0"/>
              <a:t>Key principles</a:t>
            </a:r>
          </a:p>
        </p:txBody>
      </p:sp>
      <p:sp>
        <p:nvSpPr>
          <p:cNvPr id="8" name="Title 1">
            <a:extLst>
              <a:ext uri="{FF2B5EF4-FFF2-40B4-BE49-F238E27FC236}">
                <a16:creationId xmlns:a16="http://schemas.microsoft.com/office/drawing/2014/main" id="{976D31B8-E33D-ABB5-378A-8FA21B3A27A3}"/>
              </a:ext>
            </a:extLst>
          </p:cNvPr>
          <p:cNvSpPr txBox="1">
            <a:spLocks/>
          </p:cNvSpPr>
          <p:nvPr/>
        </p:nvSpPr>
        <p:spPr>
          <a:xfrm>
            <a:off x="3104168" y="1030656"/>
            <a:ext cx="3929527" cy="360392"/>
          </a:xfrm>
          <a:prstGeom prst="rect">
            <a:avLst/>
          </a:prstGeom>
          <a:solidFill>
            <a:schemeClr val="bg1">
              <a:lumMod val="95000"/>
            </a:schemeClr>
          </a:solidFill>
        </p:spPr>
        <p:txBody>
          <a:bodyPr vert="horz" lIns="72000" tIns="0" rIns="0" bIns="0" rtlCol="0" anchor="ctr">
            <a:noAutofit/>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NZ" sz="1800" b="1" i="0" u="none" strike="noStrike" kern="1200" cap="none" spc="0" normalizeH="0" baseline="0" noProof="0" dirty="0">
                <a:ln>
                  <a:noFill/>
                </a:ln>
                <a:solidFill>
                  <a:srgbClr val="333333"/>
                </a:solidFill>
                <a:effectLst/>
                <a:uLnTx/>
                <a:uFillTx/>
                <a:latin typeface="Arial"/>
                <a:ea typeface="+mj-ea"/>
                <a:cs typeface="+mj-cs"/>
              </a:rPr>
              <a:t>Key needs </a:t>
            </a:r>
          </a:p>
        </p:txBody>
      </p:sp>
      <p:sp>
        <p:nvSpPr>
          <p:cNvPr id="9" name="Title 1">
            <a:extLst>
              <a:ext uri="{FF2B5EF4-FFF2-40B4-BE49-F238E27FC236}">
                <a16:creationId xmlns:a16="http://schemas.microsoft.com/office/drawing/2014/main" id="{94F5F51D-9875-F9DF-712C-B0360984A333}"/>
              </a:ext>
            </a:extLst>
          </p:cNvPr>
          <p:cNvSpPr txBox="1">
            <a:spLocks/>
          </p:cNvSpPr>
          <p:nvPr/>
        </p:nvSpPr>
        <p:spPr>
          <a:xfrm>
            <a:off x="7440231" y="1030656"/>
            <a:ext cx="4533894" cy="360392"/>
          </a:xfrm>
          <a:prstGeom prst="rect">
            <a:avLst/>
          </a:prstGeom>
          <a:solidFill>
            <a:schemeClr val="bg1">
              <a:lumMod val="95000"/>
            </a:schemeClr>
          </a:solidFill>
        </p:spPr>
        <p:txBody>
          <a:bodyPr vert="horz" lIns="72000" tIns="0" rIns="0" bIns="0" rtlCol="0" anchor="ctr">
            <a:noAutofit/>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NZ" sz="1800" b="1" i="0" u="none" strike="noStrike" kern="1200" cap="none" spc="0" normalizeH="0" baseline="0" noProof="0" dirty="0">
                <a:ln>
                  <a:noFill/>
                </a:ln>
                <a:solidFill>
                  <a:srgbClr val="333333"/>
                </a:solidFill>
                <a:effectLst/>
                <a:uLnTx/>
                <a:uFillTx/>
                <a:latin typeface="Arial"/>
                <a:ea typeface="+mj-ea"/>
                <a:cs typeface="+mj-cs"/>
              </a:rPr>
              <a:t>Environment</a:t>
            </a:r>
          </a:p>
        </p:txBody>
      </p:sp>
      <p:cxnSp>
        <p:nvCxnSpPr>
          <p:cNvPr id="20" name="Straight Connector 19">
            <a:extLst>
              <a:ext uri="{FF2B5EF4-FFF2-40B4-BE49-F238E27FC236}">
                <a16:creationId xmlns:a16="http://schemas.microsoft.com/office/drawing/2014/main" id="{35BFA90D-FFC1-73CD-512D-B02057F69874}"/>
              </a:ext>
            </a:extLst>
          </p:cNvPr>
          <p:cNvCxnSpPr>
            <a:cxnSpLocks/>
          </p:cNvCxnSpPr>
          <p:nvPr/>
        </p:nvCxnSpPr>
        <p:spPr>
          <a:xfrm>
            <a:off x="216868" y="1444663"/>
            <a:ext cx="2480764" cy="0"/>
          </a:xfrm>
          <a:prstGeom prst="line">
            <a:avLst/>
          </a:prstGeom>
          <a:ln w="34925">
            <a:solidFill>
              <a:srgbClr val="FFCA08"/>
            </a:solidFill>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A787652F-A9FD-D229-DBC1-510B9873144A}"/>
              </a:ext>
            </a:extLst>
          </p:cNvPr>
          <p:cNvCxnSpPr>
            <a:cxnSpLocks/>
          </p:cNvCxnSpPr>
          <p:nvPr/>
        </p:nvCxnSpPr>
        <p:spPr>
          <a:xfrm>
            <a:off x="3104170" y="1444663"/>
            <a:ext cx="3929525" cy="0"/>
          </a:xfrm>
          <a:prstGeom prst="line">
            <a:avLst/>
          </a:prstGeom>
          <a:ln w="34925">
            <a:solidFill>
              <a:srgbClr val="FFCA08"/>
            </a:solidFill>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BD907F6-9241-2D1D-C52A-2594EACAE11A}"/>
              </a:ext>
            </a:extLst>
          </p:cNvPr>
          <p:cNvCxnSpPr>
            <a:cxnSpLocks/>
          </p:cNvCxnSpPr>
          <p:nvPr/>
        </p:nvCxnSpPr>
        <p:spPr>
          <a:xfrm>
            <a:off x="7440231" y="1444663"/>
            <a:ext cx="4533894" cy="0"/>
          </a:xfrm>
          <a:prstGeom prst="line">
            <a:avLst/>
          </a:prstGeom>
          <a:ln w="34925">
            <a:solidFill>
              <a:srgbClr val="FFCA08"/>
            </a:solidFill>
            <a:tailEnd type="none"/>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1C5C4D91-2696-9421-8662-BAFF103393B9}"/>
              </a:ext>
            </a:extLst>
          </p:cNvPr>
          <p:cNvSpPr/>
          <p:nvPr/>
        </p:nvSpPr>
        <p:spPr bwMode="ltGray">
          <a:xfrm>
            <a:off x="0" y="0"/>
            <a:ext cx="228600" cy="219075"/>
          </a:xfrm>
          <a:prstGeom prst="rect">
            <a:avLst/>
          </a:prstGeom>
          <a:solidFill>
            <a:srgbClr val="C00000"/>
          </a:solidFill>
          <a:ln w="127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3985454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Object 15" hidden="1">
            <a:extLst>
              <a:ext uri="{FF2B5EF4-FFF2-40B4-BE49-F238E27FC236}">
                <a16:creationId xmlns:a16="http://schemas.microsoft.com/office/drawing/2014/main" id="{90AF345A-2A9E-40E3-AE49-2650D29E601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83" imgH="384" progId="TCLayout.ActiveDocument.1">
                  <p:embed/>
                </p:oleObj>
              </mc:Choice>
              <mc:Fallback>
                <p:oleObj name="think-cell Slide" r:id="rId4" imgW="383" imgH="384" progId="TCLayout.ActiveDocument.1">
                  <p:embed/>
                  <p:pic>
                    <p:nvPicPr>
                      <p:cNvPr id="16" name="Object 15" hidden="1">
                        <a:extLst>
                          <a:ext uri="{FF2B5EF4-FFF2-40B4-BE49-F238E27FC236}">
                            <a16:creationId xmlns:a16="http://schemas.microsoft.com/office/drawing/2014/main" id="{90AF345A-2A9E-40E3-AE49-2650D29E601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ext Placeholder 7">
            <a:extLst>
              <a:ext uri="{FF2B5EF4-FFF2-40B4-BE49-F238E27FC236}">
                <a16:creationId xmlns:a16="http://schemas.microsoft.com/office/drawing/2014/main" id="{DEF52CFA-B0DD-1FB2-4309-D9BD044E9B6D}"/>
              </a:ext>
            </a:extLst>
          </p:cNvPr>
          <p:cNvSpPr>
            <a:spLocks noGrp="1"/>
          </p:cNvSpPr>
          <p:nvPr>
            <p:ph type="body" sz="quarter" idx="16"/>
          </p:nvPr>
        </p:nvSpPr>
        <p:spPr>
          <a:xfrm>
            <a:off x="5849939" y="413523"/>
            <a:ext cx="492122" cy="2123658"/>
          </a:xfrm>
        </p:spPr>
        <p:txBody>
          <a:bodyPr/>
          <a:lstStyle/>
          <a:p>
            <a:r>
              <a:rPr lang="en-NZ" dirty="0">
                <a:highlight>
                  <a:srgbClr val="FFFF00"/>
                </a:highlight>
              </a:rPr>
              <a:t> </a:t>
            </a:r>
          </a:p>
        </p:txBody>
      </p:sp>
      <p:sp>
        <p:nvSpPr>
          <p:cNvPr id="10" name="Title 8">
            <a:extLst>
              <a:ext uri="{FF2B5EF4-FFF2-40B4-BE49-F238E27FC236}">
                <a16:creationId xmlns:a16="http://schemas.microsoft.com/office/drawing/2014/main" id="{C9376291-F1CF-759E-7781-B18B0B18016E}"/>
              </a:ext>
            </a:extLst>
          </p:cNvPr>
          <p:cNvSpPr>
            <a:spLocks noGrp="1"/>
          </p:cNvSpPr>
          <p:nvPr>
            <p:ph type="body" sz="quarter" idx="15"/>
          </p:nvPr>
        </p:nvSpPr>
        <p:spPr>
          <a:xfrm>
            <a:off x="915988" y="2890838"/>
            <a:ext cx="10360025" cy="1981200"/>
          </a:xfrm>
        </p:spPr>
        <p:txBody>
          <a:bodyPr/>
          <a:lstStyle/>
          <a:p>
            <a:r>
              <a:rPr lang="en-US" dirty="0">
                <a:solidFill>
                  <a:schemeClr val="bg1"/>
                </a:solidFill>
              </a:rPr>
              <a:t>Summary of key findings</a:t>
            </a:r>
            <a:endParaRPr lang="en-AU" dirty="0">
              <a:solidFill>
                <a:schemeClr val="bg1"/>
              </a:solidFill>
            </a:endParaRPr>
          </a:p>
        </p:txBody>
      </p:sp>
      <p:sp>
        <p:nvSpPr>
          <p:cNvPr id="2" name="Rectangle 1">
            <a:extLst>
              <a:ext uri="{FF2B5EF4-FFF2-40B4-BE49-F238E27FC236}">
                <a16:creationId xmlns:a16="http://schemas.microsoft.com/office/drawing/2014/main" id="{8B377EF6-A432-125C-E2C0-A76B1D798CD5}"/>
              </a:ext>
            </a:extLst>
          </p:cNvPr>
          <p:cNvSpPr/>
          <p:nvPr/>
        </p:nvSpPr>
        <p:spPr bwMode="ltGray">
          <a:xfrm>
            <a:off x="0" y="0"/>
            <a:ext cx="228600" cy="219075"/>
          </a:xfrm>
          <a:prstGeom prst="rect">
            <a:avLst/>
          </a:prstGeom>
          <a:solidFill>
            <a:schemeClr val="bg1"/>
          </a:solidFill>
          <a:ln w="127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2271470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62CD6-3F46-4EF6-8DBF-CC71C66EDC41}"/>
              </a:ext>
            </a:extLst>
          </p:cNvPr>
          <p:cNvSpPr>
            <a:spLocks noGrp="1"/>
          </p:cNvSpPr>
          <p:nvPr>
            <p:ph type="title"/>
          </p:nvPr>
        </p:nvSpPr>
        <p:spPr/>
        <p:txBody>
          <a:bodyPr/>
          <a:lstStyle/>
          <a:p>
            <a:r>
              <a:rPr lang="en-NZ"/>
              <a:t>Summary – mindsets and motivations</a:t>
            </a:r>
          </a:p>
        </p:txBody>
      </p:sp>
      <p:sp>
        <p:nvSpPr>
          <p:cNvPr id="8" name="Content Placeholder 7">
            <a:extLst>
              <a:ext uri="{FF2B5EF4-FFF2-40B4-BE49-F238E27FC236}">
                <a16:creationId xmlns:a16="http://schemas.microsoft.com/office/drawing/2014/main" id="{121F73C0-A66A-B0DD-EFF7-5EE0B697AC13}"/>
              </a:ext>
            </a:extLst>
          </p:cNvPr>
          <p:cNvSpPr>
            <a:spLocks noGrp="1"/>
          </p:cNvSpPr>
          <p:nvPr>
            <p:ph sz="quarter" idx="15"/>
          </p:nvPr>
        </p:nvSpPr>
        <p:spPr/>
        <p:txBody>
          <a:bodyPr anchor="ctr"/>
          <a:lstStyle/>
          <a:p>
            <a:pPr marL="285750" indent="-285750">
              <a:spcAft>
                <a:spcPts val="600"/>
              </a:spcAft>
              <a:buFont typeface="Arial" panose="020B0604020202020204" pitchFamily="34" charset="0"/>
              <a:buChar char="•"/>
            </a:pPr>
            <a:r>
              <a:rPr lang="en-NZ" sz="1200" dirty="0"/>
              <a:t>Across the diverse life stories of the respondents, many men spoke of a sense of disconnection, inadequacy, unresolved hurt and embattlement. </a:t>
            </a:r>
          </a:p>
          <a:p>
            <a:pPr marL="285750" indent="-285750">
              <a:spcAft>
                <a:spcPts val="600"/>
              </a:spcAft>
              <a:buFont typeface="Arial" panose="020B0604020202020204" pitchFamily="34" charset="0"/>
              <a:buChar char="•"/>
            </a:pPr>
            <a:r>
              <a:rPr lang="en-NZ" sz="1200" dirty="0"/>
              <a:t>However, across the diversity of respondents, three quite different mindsets (‘Survival’, ‘Caged’ and ‘Insecure’) seem to be present.  These three mindsets appear to have different socio-cultural influences, needs and patterns of behaviour that have an impact on how they engage with support services.  </a:t>
            </a:r>
          </a:p>
          <a:p>
            <a:pPr marL="285750" indent="-285750">
              <a:spcAft>
                <a:spcPts val="600"/>
              </a:spcAft>
              <a:buFont typeface="Arial" panose="020B0604020202020204" pitchFamily="34" charset="0"/>
              <a:buChar char="•"/>
            </a:pPr>
            <a:r>
              <a:rPr lang="en-NZ" sz="1200" dirty="0"/>
              <a:t>For the ‘Survival’ mindset, violence is often bound up with other parts of their life and their conception of self. The ‘Caged’ mindset often have firm masculine values and struggle to reconcile these values with their behaviours. The ‘Insecure’ mindset seek validation and have a tendency see others as the source of their issues.</a:t>
            </a:r>
          </a:p>
          <a:p>
            <a:pPr marL="285750" indent="-285750">
              <a:spcAft>
                <a:spcPts val="600"/>
              </a:spcAft>
              <a:buFont typeface="Arial" panose="020B0604020202020204" pitchFamily="34" charset="0"/>
              <a:buChar char="•"/>
            </a:pPr>
            <a:r>
              <a:rPr lang="en-NZ" sz="1200" dirty="0"/>
              <a:t>There are many presumptions about current services for stopping violence.  Shame, safety, social exposure, judgement, and irrelevance (not needing or not meeting their needs) can deflect individuals from approaching these services.  Many perceive them as ‘not for them’.</a:t>
            </a:r>
          </a:p>
          <a:p>
            <a:pPr marL="285750" indent="-285750">
              <a:spcAft>
                <a:spcPts val="600"/>
              </a:spcAft>
              <a:buFont typeface="Arial" panose="020B0604020202020204" pitchFamily="34" charset="0"/>
              <a:buChar char="•"/>
            </a:pPr>
            <a:r>
              <a:rPr lang="en-NZ" sz="1200" dirty="0"/>
              <a:t>The motivation to change behaviour is multifaceted. Our respondents typically described a sense of deep dissatisfaction with their life, a ‘rock bottom’ moment and the timely appearance of an alternative - ‘a moment of grace’. These conditions create a window of opportunity which can be quite fleeting.</a:t>
            </a:r>
          </a:p>
          <a:p>
            <a:pPr marL="285750" indent="-285750">
              <a:spcAft>
                <a:spcPts val="600"/>
              </a:spcAft>
              <a:buFont typeface="Arial" panose="020B0604020202020204" pitchFamily="34" charset="0"/>
              <a:buChar char="•"/>
            </a:pPr>
            <a:r>
              <a:rPr lang="en-NZ" sz="1200" dirty="0"/>
              <a:t>Underlying these motivations is a deeper desire for growth – a greater focus than merely moving beyond their harmful behaviour, and for some, the desire to ‘give back’.  </a:t>
            </a:r>
            <a:br>
              <a:rPr lang="en-NZ" sz="1200" dirty="0"/>
            </a:br>
            <a:r>
              <a:rPr lang="en-NZ" sz="1200" dirty="0"/>
              <a:t>This internally driven motivation may be more sustainable in the long term than externally driven motivations.</a:t>
            </a:r>
          </a:p>
        </p:txBody>
      </p:sp>
      <p:sp>
        <p:nvSpPr>
          <p:cNvPr id="3" name="Rectangle 2">
            <a:extLst>
              <a:ext uri="{FF2B5EF4-FFF2-40B4-BE49-F238E27FC236}">
                <a16:creationId xmlns:a16="http://schemas.microsoft.com/office/drawing/2014/main" id="{A21C8F00-78A5-F965-02B1-C185DB5C42F1}"/>
              </a:ext>
            </a:extLst>
          </p:cNvPr>
          <p:cNvSpPr/>
          <p:nvPr/>
        </p:nvSpPr>
        <p:spPr bwMode="ltGray">
          <a:xfrm>
            <a:off x="0" y="0"/>
            <a:ext cx="228600" cy="219075"/>
          </a:xfrm>
          <a:prstGeom prst="rect">
            <a:avLst/>
          </a:prstGeom>
          <a:solidFill>
            <a:schemeClr val="bg1"/>
          </a:solidFill>
          <a:ln w="127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1909817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62CD6-3F46-4EF6-8DBF-CC71C66EDC41}"/>
              </a:ext>
            </a:extLst>
          </p:cNvPr>
          <p:cNvSpPr>
            <a:spLocks noGrp="1"/>
          </p:cNvSpPr>
          <p:nvPr>
            <p:ph type="title"/>
          </p:nvPr>
        </p:nvSpPr>
        <p:spPr/>
        <p:txBody>
          <a:bodyPr/>
          <a:lstStyle/>
          <a:p>
            <a:r>
              <a:rPr lang="en-NZ"/>
              <a:t>Summary – support needs</a:t>
            </a:r>
          </a:p>
        </p:txBody>
      </p:sp>
      <p:sp>
        <p:nvSpPr>
          <p:cNvPr id="8" name="Content Placeholder 7">
            <a:extLst>
              <a:ext uri="{FF2B5EF4-FFF2-40B4-BE49-F238E27FC236}">
                <a16:creationId xmlns:a16="http://schemas.microsoft.com/office/drawing/2014/main" id="{121F73C0-A66A-B0DD-EFF7-5EE0B697AC13}"/>
              </a:ext>
            </a:extLst>
          </p:cNvPr>
          <p:cNvSpPr>
            <a:spLocks noGrp="1"/>
          </p:cNvSpPr>
          <p:nvPr>
            <p:ph sz="quarter" idx="15"/>
          </p:nvPr>
        </p:nvSpPr>
        <p:spPr/>
        <p:txBody>
          <a:bodyPr anchor="ctr"/>
          <a:lstStyle/>
          <a:p>
            <a:pPr marL="285750" indent="-285750">
              <a:spcAft>
                <a:spcPts val="600"/>
              </a:spcAft>
              <a:buFont typeface="Arial" panose="020B0604020202020204" pitchFamily="34" charset="0"/>
              <a:buChar char="•"/>
            </a:pPr>
            <a:r>
              <a:rPr lang="en-NZ" sz="1200" dirty="0"/>
              <a:t>Given the different 'spaces' that each of the mindsets occupy, the formats and contents of support services do vary accordingly.  There is no ‘one size fits all’ with content, messaging and formats varying across different mindsets and stages.</a:t>
            </a:r>
          </a:p>
          <a:p>
            <a:pPr marL="285750" indent="-285750">
              <a:spcAft>
                <a:spcPts val="600"/>
              </a:spcAft>
              <a:buFont typeface="Arial" panose="020B0604020202020204" pitchFamily="34" charset="0"/>
              <a:buChar char="•"/>
            </a:pPr>
            <a:r>
              <a:rPr lang="en-NZ" sz="1200" dirty="0"/>
              <a:t>However, there are some commonalities, such as a warm, welcoming, judgement-free environment, away from potential triggers.  There is anticipation of a blend of delivery methods, responding to different needs such as escalation, information, and connection.  Meeting with other men going through similar challenges is welcomed by many.</a:t>
            </a:r>
          </a:p>
          <a:p>
            <a:pPr marL="285750" indent="-285750">
              <a:spcAft>
                <a:spcPts val="600"/>
              </a:spcAft>
              <a:buFont typeface="Arial" panose="020B0604020202020204" pitchFamily="34" charset="0"/>
              <a:buChar char="•"/>
            </a:pPr>
            <a:r>
              <a:rPr lang="en-NZ" sz="1200" dirty="0"/>
              <a:t>The right facilitator is crucial.  This person needs to be able to authentically connect with these men and has a disproportionate impact on their perceptions of the experience.</a:t>
            </a:r>
          </a:p>
          <a:p>
            <a:pPr marL="285750" indent="-285750">
              <a:spcAft>
                <a:spcPts val="600"/>
              </a:spcAft>
              <a:buFont typeface="Arial" panose="020B0604020202020204" pitchFamily="34" charset="0"/>
              <a:buChar char="•"/>
            </a:pPr>
            <a:r>
              <a:rPr lang="en-US" sz="1200" dirty="0"/>
              <a:t>Culture plays a strong part in facilitating people's sense of connection and a sense of belonging and is particularly important for those who are Māori or Pasifika.</a:t>
            </a:r>
          </a:p>
        </p:txBody>
      </p:sp>
      <p:sp>
        <p:nvSpPr>
          <p:cNvPr id="3" name="Rectangle 2">
            <a:extLst>
              <a:ext uri="{FF2B5EF4-FFF2-40B4-BE49-F238E27FC236}">
                <a16:creationId xmlns:a16="http://schemas.microsoft.com/office/drawing/2014/main" id="{A2EE8974-D2B2-3545-86CE-DB054847E3B2}"/>
              </a:ext>
            </a:extLst>
          </p:cNvPr>
          <p:cNvSpPr/>
          <p:nvPr/>
        </p:nvSpPr>
        <p:spPr bwMode="ltGray">
          <a:xfrm>
            <a:off x="0" y="0"/>
            <a:ext cx="228600" cy="219075"/>
          </a:xfrm>
          <a:prstGeom prst="rect">
            <a:avLst/>
          </a:prstGeom>
          <a:solidFill>
            <a:schemeClr val="bg1"/>
          </a:solidFill>
          <a:ln w="127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703721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EAF2E691-F79B-4D73-8C0E-430E31754A91}"/>
              </a:ext>
            </a:extLst>
          </p:cNvPr>
          <p:cNvSpPr>
            <a:spLocks noGrp="1"/>
          </p:cNvSpPr>
          <p:nvPr>
            <p:ph type="subTitle" idx="1"/>
          </p:nvPr>
        </p:nvSpPr>
        <p:spPr/>
        <p:txBody>
          <a:bodyPr/>
          <a:lstStyle/>
          <a:p>
            <a:r>
              <a:rPr lang="en-NZ"/>
              <a:t>Kathryn Robinson</a:t>
            </a:r>
          </a:p>
        </p:txBody>
      </p:sp>
    </p:spTree>
    <p:extLst>
      <p:ext uri="{BB962C8B-B14F-4D97-AF65-F5344CB8AC3E}">
        <p14:creationId xmlns:p14="http://schemas.microsoft.com/office/powerpoint/2010/main" val="2862648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TextBox 49">
            <a:extLst>
              <a:ext uri="{FF2B5EF4-FFF2-40B4-BE49-F238E27FC236}">
                <a16:creationId xmlns:a16="http://schemas.microsoft.com/office/drawing/2014/main" id="{3C086F13-D746-9D73-F5EA-74B023EF1B95}"/>
              </a:ext>
            </a:extLst>
          </p:cNvPr>
          <p:cNvSpPr txBox="1"/>
          <p:nvPr/>
        </p:nvSpPr>
        <p:spPr>
          <a:xfrm>
            <a:off x="217873" y="258909"/>
            <a:ext cx="11756254" cy="468000"/>
          </a:xfrm>
          <a:prstGeom prst="rect">
            <a:avLst/>
          </a:prstGeom>
          <a:solidFill>
            <a:srgbClr val="39466F"/>
          </a:solidFill>
        </p:spPr>
        <p:txBody>
          <a:bodyPr wrap="square" anchor="ctr" anchorCtr="0">
            <a:noAutofit/>
          </a:bodyPr>
          <a:lstStyle/>
          <a:p>
            <a:pPr marL="0" marR="0" lvl="0" indent="0" algn="ctr" defTabSz="914400" rtl="0" eaLnBrk="1" fontAlgn="auto" latinLnBrk="0" hangingPunct="1">
              <a:lnSpc>
                <a:spcPct val="100000"/>
              </a:lnSpc>
              <a:spcBef>
                <a:spcPts val="1200"/>
              </a:spcBef>
              <a:spcAft>
                <a:spcPts val="1200"/>
              </a:spcAft>
              <a:buClr>
                <a:srgbClr val="4472C4"/>
              </a:buClr>
              <a:buSzTx/>
              <a:buFont typeface="Wingdings 2" pitchFamily="18" charset="2"/>
              <a:buNone/>
              <a:tabLst/>
              <a:defRPr/>
            </a:pPr>
            <a:r>
              <a:rPr kumimoji="0" lang="en-NZ" sz="1800" b="0" i="0" u="none" strike="noStrike" kern="1200" cap="none" spc="30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KEY RESEARCH QUESTIONS</a:t>
            </a:r>
          </a:p>
        </p:txBody>
      </p:sp>
      <p:sp>
        <p:nvSpPr>
          <p:cNvPr id="19" name="Rectangle 18">
            <a:extLst>
              <a:ext uri="{FF2B5EF4-FFF2-40B4-BE49-F238E27FC236}">
                <a16:creationId xmlns:a16="http://schemas.microsoft.com/office/drawing/2014/main" id="{E5DFA748-5064-7435-90D5-7996C71F6DC0}"/>
              </a:ext>
            </a:extLst>
          </p:cNvPr>
          <p:cNvSpPr/>
          <p:nvPr/>
        </p:nvSpPr>
        <p:spPr>
          <a:xfrm>
            <a:off x="217873" y="1245704"/>
            <a:ext cx="2232535" cy="4520096"/>
          </a:xfrm>
          <a:prstGeom prst="rect">
            <a:avLst/>
          </a:prstGeom>
          <a:noFill/>
          <a:ln>
            <a:solidFill>
              <a:srgbClr val="39466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600" b="0" i="0" u="none" strike="noStrike" kern="1200" cap="none" spc="0" normalizeH="0" baseline="0" noProof="0">
              <a:ln>
                <a:noFill/>
              </a:ln>
              <a:solidFill>
                <a:srgbClr val="FFFFFF"/>
              </a:solidFill>
              <a:effectLst/>
              <a:uLnTx/>
              <a:uFillTx/>
              <a:latin typeface="Arial"/>
              <a:ea typeface="+mn-ea"/>
              <a:cs typeface="+mn-cs"/>
            </a:endParaRPr>
          </a:p>
        </p:txBody>
      </p:sp>
      <p:sp>
        <p:nvSpPr>
          <p:cNvPr id="20" name="Rectangle 19">
            <a:extLst>
              <a:ext uri="{FF2B5EF4-FFF2-40B4-BE49-F238E27FC236}">
                <a16:creationId xmlns:a16="http://schemas.microsoft.com/office/drawing/2014/main" id="{A6C58B37-8B2E-3E8F-BBE7-FF15DDA237E5}"/>
              </a:ext>
            </a:extLst>
          </p:cNvPr>
          <p:cNvSpPr/>
          <p:nvPr/>
        </p:nvSpPr>
        <p:spPr>
          <a:xfrm>
            <a:off x="2598804" y="1245704"/>
            <a:ext cx="2232535" cy="4520096"/>
          </a:xfrm>
          <a:prstGeom prst="rect">
            <a:avLst/>
          </a:prstGeom>
          <a:noFill/>
          <a:ln>
            <a:solidFill>
              <a:srgbClr val="39466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600" b="0" i="0" u="none" strike="noStrike" kern="1200" cap="none" spc="0" normalizeH="0" baseline="0" noProof="0">
              <a:ln>
                <a:noFill/>
              </a:ln>
              <a:solidFill>
                <a:srgbClr val="FFFFFF"/>
              </a:solidFill>
              <a:effectLst/>
              <a:uLnTx/>
              <a:uFillTx/>
              <a:latin typeface="Arial"/>
              <a:ea typeface="+mn-ea"/>
              <a:cs typeface="+mn-cs"/>
            </a:endParaRPr>
          </a:p>
        </p:txBody>
      </p:sp>
      <p:sp>
        <p:nvSpPr>
          <p:cNvPr id="21" name="Rectangle 20">
            <a:extLst>
              <a:ext uri="{FF2B5EF4-FFF2-40B4-BE49-F238E27FC236}">
                <a16:creationId xmlns:a16="http://schemas.microsoft.com/office/drawing/2014/main" id="{77454D72-0A8F-7720-A93C-6DAE961FF334}"/>
              </a:ext>
            </a:extLst>
          </p:cNvPr>
          <p:cNvSpPr/>
          <p:nvPr/>
        </p:nvSpPr>
        <p:spPr>
          <a:xfrm>
            <a:off x="4979734" y="1245704"/>
            <a:ext cx="2232535" cy="4520096"/>
          </a:xfrm>
          <a:prstGeom prst="rect">
            <a:avLst/>
          </a:prstGeom>
          <a:noFill/>
          <a:ln>
            <a:solidFill>
              <a:srgbClr val="39466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600" b="0" i="0" u="none" strike="noStrike" kern="1200" cap="none" spc="0" normalizeH="0" baseline="0" noProof="0">
              <a:ln>
                <a:noFill/>
              </a:ln>
              <a:solidFill>
                <a:srgbClr val="FFFFFF"/>
              </a:solidFill>
              <a:effectLst/>
              <a:uLnTx/>
              <a:uFillTx/>
              <a:latin typeface="Arial"/>
              <a:ea typeface="+mn-ea"/>
              <a:cs typeface="+mn-cs"/>
            </a:endParaRPr>
          </a:p>
        </p:txBody>
      </p:sp>
      <p:sp>
        <p:nvSpPr>
          <p:cNvPr id="22" name="Rectangle 21">
            <a:extLst>
              <a:ext uri="{FF2B5EF4-FFF2-40B4-BE49-F238E27FC236}">
                <a16:creationId xmlns:a16="http://schemas.microsoft.com/office/drawing/2014/main" id="{83880EC9-CE0C-6B33-1CB6-2121E90B7503}"/>
              </a:ext>
            </a:extLst>
          </p:cNvPr>
          <p:cNvSpPr/>
          <p:nvPr/>
        </p:nvSpPr>
        <p:spPr>
          <a:xfrm>
            <a:off x="7360665" y="1245704"/>
            <a:ext cx="2232535" cy="4520096"/>
          </a:xfrm>
          <a:prstGeom prst="rect">
            <a:avLst/>
          </a:prstGeom>
          <a:noFill/>
          <a:ln>
            <a:solidFill>
              <a:srgbClr val="39466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600" b="0" i="0" u="none" strike="noStrike" kern="1200" cap="none" spc="0" normalizeH="0" baseline="0" noProof="0">
              <a:ln>
                <a:noFill/>
              </a:ln>
              <a:solidFill>
                <a:srgbClr val="FFFFFF"/>
              </a:solidFill>
              <a:effectLst/>
              <a:uLnTx/>
              <a:uFillTx/>
              <a:latin typeface="Arial"/>
              <a:ea typeface="+mn-ea"/>
              <a:cs typeface="+mn-cs"/>
            </a:endParaRPr>
          </a:p>
        </p:txBody>
      </p:sp>
      <p:sp>
        <p:nvSpPr>
          <p:cNvPr id="23" name="Rectangle 22">
            <a:extLst>
              <a:ext uri="{FF2B5EF4-FFF2-40B4-BE49-F238E27FC236}">
                <a16:creationId xmlns:a16="http://schemas.microsoft.com/office/drawing/2014/main" id="{677008AF-724A-B481-EEDA-B708AADE58C0}"/>
              </a:ext>
            </a:extLst>
          </p:cNvPr>
          <p:cNvSpPr/>
          <p:nvPr/>
        </p:nvSpPr>
        <p:spPr>
          <a:xfrm>
            <a:off x="9741594" y="1245704"/>
            <a:ext cx="2232535" cy="4520096"/>
          </a:xfrm>
          <a:prstGeom prst="rect">
            <a:avLst/>
          </a:prstGeom>
          <a:noFill/>
          <a:ln>
            <a:solidFill>
              <a:srgbClr val="39466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600" b="0" i="0" u="none" strike="noStrike" kern="1200" cap="none" spc="0" normalizeH="0" baseline="0" noProof="0">
              <a:ln>
                <a:noFill/>
              </a:ln>
              <a:solidFill>
                <a:srgbClr val="FFFFFF"/>
              </a:solidFill>
              <a:effectLst/>
              <a:uLnTx/>
              <a:uFillTx/>
              <a:latin typeface="Arial"/>
              <a:ea typeface="+mn-ea"/>
              <a:cs typeface="+mn-cs"/>
            </a:endParaRPr>
          </a:p>
        </p:txBody>
      </p:sp>
      <p:sp>
        <p:nvSpPr>
          <p:cNvPr id="26" name="Oval 25">
            <a:extLst>
              <a:ext uri="{FF2B5EF4-FFF2-40B4-BE49-F238E27FC236}">
                <a16:creationId xmlns:a16="http://schemas.microsoft.com/office/drawing/2014/main" id="{303721D7-43D0-F2EC-1A50-E08C0DF16A93}"/>
              </a:ext>
            </a:extLst>
          </p:cNvPr>
          <p:cNvSpPr/>
          <p:nvPr/>
        </p:nvSpPr>
        <p:spPr>
          <a:xfrm>
            <a:off x="8113591" y="881539"/>
            <a:ext cx="726679" cy="726679"/>
          </a:xfrm>
          <a:prstGeom prst="ellipse">
            <a:avLst/>
          </a:prstGeom>
          <a:solidFill>
            <a:schemeClr val="bg1"/>
          </a:solidFill>
          <a:ln w="28575">
            <a:solidFill>
              <a:srgbClr val="8B9A9F"/>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2800" b="1" i="0" u="none" strike="noStrike" kern="1200" cap="none" spc="0" normalizeH="0" baseline="0" noProof="0">
                <a:ln>
                  <a:noFill/>
                </a:ln>
                <a:solidFill>
                  <a:srgbClr val="39466F"/>
                </a:solidFill>
                <a:effectLst/>
                <a:uLnTx/>
                <a:uFillTx/>
                <a:latin typeface="Arial"/>
                <a:ea typeface="+mn-ea"/>
                <a:cs typeface="+mn-cs"/>
              </a:rPr>
              <a:t>4.</a:t>
            </a:r>
          </a:p>
        </p:txBody>
      </p:sp>
      <p:sp>
        <p:nvSpPr>
          <p:cNvPr id="28" name="Oval 27">
            <a:extLst>
              <a:ext uri="{FF2B5EF4-FFF2-40B4-BE49-F238E27FC236}">
                <a16:creationId xmlns:a16="http://schemas.microsoft.com/office/drawing/2014/main" id="{51C4AB68-F547-C2CF-1B04-3E018AD3E627}"/>
              </a:ext>
            </a:extLst>
          </p:cNvPr>
          <p:cNvSpPr/>
          <p:nvPr/>
        </p:nvSpPr>
        <p:spPr>
          <a:xfrm>
            <a:off x="3351731" y="881539"/>
            <a:ext cx="726679" cy="726679"/>
          </a:xfrm>
          <a:prstGeom prst="ellipse">
            <a:avLst/>
          </a:prstGeom>
          <a:solidFill>
            <a:schemeClr val="bg1"/>
          </a:solidFill>
          <a:ln w="28575">
            <a:solidFill>
              <a:srgbClr val="8B9A9F"/>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2800" b="1" i="0" u="none" strike="noStrike" kern="1200" cap="none" spc="0" normalizeH="0" baseline="0" noProof="0">
                <a:ln>
                  <a:noFill/>
                </a:ln>
                <a:solidFill>
                  <a:srgbClr val="39466F"/>
                </a:solidFill>
                <a:effectLst/>
                <a:uLnTx/>
                <a:uFillTx/>
                <a:latin typeface="Arial"/>
                <a:ea typeface="+mn-ea"/>
                <a:cs typeface="+mn-cs"/>
              </a:rPr>
              <a:t>2.</a:t>
            </a:r>
          </a:p>
        </p:txBody>
      </p:sp>
      <p:sp>
        <p:nvSpPr>
          <p:cNvPr id="30" name="Oval 29">
            <a:extLst>
              <a:ext uri="{FF2B5EF4-FFF2-40B4-BE49-F238E27FC236}">
                <a16:creationId xmlns:a16="http://schemas.microsoft.com/office/drawing/2014/main" id="{A0F74D57-A307-4CA3-A2FE-7AF9A6FAC072}"/>
              </a:ext>
            </a:extLst>
          </p:cNvPr>
          <p:cNvSpPr/>
          <p:nvPr/>
        </p:nvSpPr>
        <p:spPr>
          <a:xfrm>
            <a:off x="970801" y="881539"/>
            <a:ext cx="726679" cy="726679"/>
          </a:xfrm>
          <a:prstGeom prst="ellipse">
            <a:avLst/>
          </a:prstGeom>
          <a:solidFill>
            <a:schemeClr val="bg1"/>
          </a:solidFill>
          <a:ln w="28575">
            <a:solidFill>
              <a:srgbClr val="8B9A9F"/>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2800" b="1" i="0" u="none" strike="noStrike" kern="1200" cap="none" spc="0" normalizeH="0" baseline="0" noProof="0" dirty="0">
                <a:ln>
                  <a:noFill/>
                </a:ln>
                <a:solidFill>
                  <a:srgbClr val="39466F"/>
                </a:solidFill>
                <a:effectLst/>
                <a:uLnTx/>
                <a:uFillTx/>
                <a:latin typeface="Arial"/>
                <a:ea typeface="+mn-ea"/>
                <a:cs typeface="+mn-cs"/>
              </a:rPr>
              <a:t>1.</a:t>
            </a:r>
          </a:p>
        </p:txBody>
      </p:sp>
      <p:sp>
        <p:nvSpPr>
          <p:cNvPr id="32" name="Oval 31">
            <a:extLst>
              <a:ext uri="{FF2B5EF4-FFF2-40B4-BE49-F238E27FC236}">
                <a16:creationId xmlns:a16="http://schemas.microsoft.com/office/drawing/2014/main" id="{D7EE12F6-A26E-C3F0-B908-78A929DBD7FD}"/>
              </a:ext>
            </a:extLst>
          </p:cNvPr>
          <p:cNvSpPr/>
          <p:nvPr/>
        </p:nvSpPr>
        <p:spPr>
          <a:xfrm>
            <a:off x="5732661" y="881539"/>
            <a:ext cx="726679" cy="726679"/>
          </a:xfrm>
          <a:prstGeom prst="ellipse">
            <a:avLst/>
          </a:prstGeom>
          <a:solidFill>
            <a:schemeClr val="bg1"/>
          </a:solidFill>
          <a:ln w="28575">
            <a:solidFill>
              <a:srgbClr val="8B9A9F"/>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2800" b="1" i="0" u="none" strike="noStrike" kern="1200" cap="none" spc="0" normalizeH="0" baseline="0" noProof="0">
                <a:ln>
                  <a:noFill/>
                </a:ln>
                <a:solidFill>
                  <a:srgbClr val="39466F"/>
                </a:solidFill>
                <a:effectLst/>
                <a:uLnTx/>
                <a:uFillTx/>
                <a:latin typeface="Arial"/>
                <a:ea typeface="+mn-ea"/>
                <a:cs typeface="+mn-cs"/>
              </a:rPr>
              <a:t>3.</a:t>
            </a:r>
          </a:p>
        </p:txBody>
      </p:sp>
      <p:sp>
        <p:nvSpPr>
          <p:cNvPr id="34" name="Oval 33">
            <a:extLst>
              <a:ext uri="{FF2B5EF4-FFF2-40B4-BE49-F238E27FC236}">
                <a16:creationId xmlns:a16="http://schemas.microsoft.com/office/drawing/2014/main" id="{4F33A0DD-68A5-D2DD-255A-AC8A6EF6C64B}"/>
              </a:ext>
            </a:extLst>
          </p:cNvPr>
          <p:cNvSpPr/>
          <p:nvPr/>
        </p:nvSpPr>
        <p:spPr>
          <a:xfrm>
            <a:off x="10494522" y="881539"/>
            <a:ext cx="726679" cy="726679"/>
          </a:xfrm>
          <a:prstGeom prst="ellipse">
            <a:avLst/>
          </a:prstGeom>
          <a:solidFill>
            <a:schemeClr val="bg1"/>
          </a:solidFill>
          <a:ln w="28575">
            <a:solidFill>
              <a:srgbClr val="8B9A9F"/>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2800" b="1" i="0" u="none" strike="noStrike" kern="1200" cap="none" spc="0" normalizeH="0" baseline="0" noProof="0">
                <a:ln>
                  <a:noFill/>
                </a:ln>
                <a:solidFill>
                  <a:srgbClr val="39466F"/>
                </a:solidFill>
                <a:effectLst/>
                <a:uLnTx/>
                <a:uFillTx/>
                <a:latin typeface="Arial"/>
                <a:ea typeface="+mn-ea"/>
                <a:cs typeface="+mn-cs"/>
              </a:rPr>
              <a:t>5.</a:t>
            </a:r>
          </a:p>
        </p:txBody>
      </p:sp>
      <p:sp>
        <p:nvSpPr>
          <p:cNvPr id="45" name="TextBox 44">
            <a:extLst>
              <a:ext uri="{FF2B5EF4-FFF2-40B4-BE49-F238E27FC236}">
                <a16:creationId xmlns:a16="http://schemas.microsoft.com/office/drawing/2014/main" id="{BE6AE374-D342-E692-6781-08FBBBE1CBE0}"/>
              </a:ext>
            </a:extLst>
          </p:cNvPr>
          <p:cNvSpPr txBox="1"/>
          <p:nvPr/>
        </p:nvSpPr>
        <p:spPr>
          <a:xfrm>
            <a:off x="7378528" y="1685217"/>
            <a:ext cx="2196000" cy="1200329"/>
          </a:xfrm>
          <a:prstGeom prst="rect">
            <a:avLst/>
          </a:prstGeom>
          <a:noFill/>
        </p:spPr>
        <p:txBody>
          <a:bodyPr wrap="square" lIns="91440" tIns="45720" rIns="91440" bIns="45720" rtlCol="0" anchor="t">
            <a:spAutoFit/>
          </a:bodyPr>
          <a:lstStyle/>
          <a:p>
            <a:pPr marL="0" marR="0" lvl="0" indent="0" defTabSz="914400" rtl="0" eaLnBrk="1" fontAlgn="auto" latinLnBrk="0" hangingPunct="1">
              <a:lnSpc>
                <a:spcPct val="100000"/>
              </a:lnSpc>
              <a:spcBef>
                <a:spcPts val="1200"/>
              </a:spcBef>
              <a:spcAft>
                <a:spcPts val="0"/>
              </a:spcAft>
              <a:buClrTx/>
              <a:buSzTx/>
              <a:buFontTx/>
              <a:buNone/>
              <a:tabLst/>
              <a:defRPr/>
            </a:pPr>
            <a:r>
              <a:rPr kumimoji="0" lang="en-NZ" sz="1200" b="1" i="0" u="none" strike="noStrike" kern="1200" cap="none" spc="0" normalizeH="0" baseline="0" noProof="0" dirty="0">
                <a:ln>
                  <a:noFill/>
                </a:ln>
                <a:solidFill>
                  <a:srgbClr val="333333"/>
                </a:solidFill>
                <a:effectLst/>
                <a:uLnTx/>
                <a:uFillTx/>
                <a:latin typeface="Arial"/>
                <a:ea typeface="+mn-ea"/>
                <a:cs typeface="Arial"/>
              </a:rPr>
              <a:t>What types of support services (e.g., peer support, counselling) do people using violence want and need to change their violent behaviour?</a:t>
            </a:r>
          </a:p>
        </p:txBody>
      </p:sp>
      <p:sp>
        <p:nvSpPr>
          <p:cNvPr id="46" name="TextBox 45">
            <a:extLst>
              <a:ext uri="{FF2B5EF4-FFF2-40B4-BE49-F238E27FC236}">
                <a16:creationId xmlns:a16="http://schemas.microsoft.com/office/drawing/2014/main" id="{A35981BB-FD16-EB3F-B136-C4C1E33E940B}"/>
              </a:ext>
            </a:extLst>
          </p:cNvPr>
          <p:cNvSpPr txBox="1"/>
          <p:nvPr/>
        </p:nvSpPr>
        <p:spPr>
          <a:xfrm>
            <a:off x="2616936" y="1685217"/>
            <a:ext cx="2196000" cy="1169551"/>
          </a:xfrm>
          <a:prstGeom prst="rect">
            <a:avLst/>
          </a:prstGeom>
          <a:noFill/>
        </p:spPr>
        <p:txBody>
          <a:bodyPr wrap="square" lIns="91440" tIns="45720" rIns="91440" bIns="45720" rtlCol="0" anchor="t">
            <a:spAutoFit/>
          </a:bodyPr>
          <a:lstStyle/>
          <a:p>
            <a:pPr marL="0" marR="0" lvl="0" indent="0" defTabSz="914400" rtl="0" eaLnBrk="1" fontAlgn="auto" latinLnBrk="0" hangingPunct="1">
              <a:lnSpc>
                <a:spcPct val="100000"/>
              </a:lnSpc>
              <a:spcBef>
                <a:spcPts val="1200"/>
              </a:spcBef>
              <a:spcAft>
                <a:spcPts val="0"/>
              </a:spcAft>
              <a:buClrTx/>
              <a:buSzTx/>
              <a:buFontTx/>
              <a:buNone/>
              <a:tabLst/>
              <a:defRPr/>
            </a:pPr>
            <a:r>
              <a:rPr kumimoji="0" lang="en-NZ" sz="1200" b="1" i="0" u="none" strike="noStrike" kern="120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rPr>
              <a:t>What prevents people from seeking help from, and accessing, non-violence services and support?</a:t>
            </a:r>
            <a:endParaRPr kumimoji="0" lang="en-NZ" sz="1100" b="0" i="0" u="none" strike="noStrike" kern="1200" cap="none" spc="0" normalizeH="0" baseline="0" noProof="0" dirty="0">
              <a:ln>
                <a:noFill/>
              </a:ln>
              <a:solidFill>
                <a:srgbClr val="333333"/>
              </a:solidFill>
              <a:effectLst/>
              <a:uLnTx/>
              <a:uFillTx/>
              <a:latin typeface="Arial" panose="020B0604020202020204" pitchFamily="34" charset="0"/>
              <a:ea typeface="+mn-lt"/>
              <a:cs typeface="Arial" panose="020B0604020202020204" pitchFamily="34" charset="0"/>
            </a:endParaRPr>
          </a:p>
          <a:p>
            <a:pPr marL="0" marR="0" lvl="0" indent="0" defTabSz="914400" rtl="0" eaLnBrk="1" fontAlgn="auto" latinLnBrk="0" hangingPunct="1">
              <a:lnSpc>
                <a:spcPct val="100000"/>
              </a:lnSpc>
              <a:spcBef>
                <a:spcPts val="1200"/>
              </a:spcBef>
              <a:spcAft>
                <a:spcPts val="0"/>
              </a:spcAft>
              <a:buClrTx/>
              <a:buSzTx/>
              <a:buFontTx/>
              <a:buNone/>
              <a:tabLst/>
              <a:defRPr/>
            </a:pPr>
            <a:endParaRPr kumimoji="0" lang="en-NZ" sz="1200" b="1" i="0" u="none" strike="noStrike" kern="1200" cap="none" spc="0" normalizeH="0" baseline="0" noProof="0" dirty="0">
              <a:ln>
                <a:noFill/>
              </a:ln>
              <a:solidFill>
                <a:srgbClr val="333333"/>
              </a:solidFill>
              <a:effectLst/>
              <a:uLnTx/>
              <a:uFillTx/>
              <a:latin typeface="Arial" panose="020B0604020202020204" pitchFamily="34" charset="0"/>
              <a:ea typeface="Verdana"/>
              <a:cs typeface="Arial" panose="020B0604020202020204" pitchFamily="34" charset="0"/>
            </a:endParaRPr>
          </a:p>
        </p:txBody>
      </p:sp>
      <p:sp>
        <p:nvSpPr>
          <p:cNvPr id="47" name="TextBox 46">
            <a:extLst>
              <a:ext uri="{FF2B5EF4-FFF2-40B4-BE49-F238E27FC236}">
                <a16:creationId xmlns:a16="http://schemas.microsoft.com/office/drawing/2014/main" id="{E267FEC5-18BB-1997-EC48-4D9296856F1C}"/>
              </a:ext>
            </a:extLst>
          </p:cNvPr>
          <p:cNvSpPr txBox="1"/>
          <p:nvPr/>
        </p:nvSpPr>
        <p:spPr>
          <a:xfrm>
            <a:off x="236140" y="1685217"/>
            <a:ext cx="2196000" cy="1384995"/>
          </a:xfrm>
          <a:prstGeom prst="rect">
            <a:avLst/>
          </a:prstGeom>
          <a:noFill/>
        </p:spPr>
        <p:txBody>
          <a:bodyPr wrap="square" lIns="91440" tIns="45720" rIns="91440" bIns="45720" rtlCol="0" anchor="t">
            <a:spAutoFit/>
          </a:bodyPr>
          <a:lstStyle/>
          <a:p>
            <a:pPr marL="0" marR="0" lvl="0" indent="0" defTabSz="914400" rtl="0" eaLnBrk="1" fontAlgn="auto" latinLnBrk="0" hangingPunct="1">
              <a:lnSpc>
                <a:spcPct val="100000"/>
              </a:lnSpc>
              <a:spcBef>
                <a:spcPts val="1200"/>
              </a:spcBef>
              <a:spcAft>
                <a:spcPts val="0"/>
              </a:spcAft>
              <a:buClrTx/>
              <a:buSzTx/>
              <a:buFontTx/>
              <a:buNone/>
              <a:tabLst/>
              <a:defRPr/>
            </a:pPr>
            <a:r>
              <a:rPr kumimoji="0" lang="en-NZ" sz="1200" b="1" i="0" u="none" strike="noStrike" kern="1200" cap="none" spc="0" normalizeH="0" baseline="0" noProof="0" dirty="0">
                <a:ln>
                  <a:noFill/>
                </a:ln>
                <a:solidFill>
                  <a:srgbClr val="333333"/>
                </a:solidFill>
                <a:effectLst/>
                <a:uLnTx/>
                <a:uFillTx/>
                <a:latin typeface="Arial"/>
                <a:ea typeface="Times New Roman" panose="02020603050405020304" pitchFamily="18" charset="0"/>
                <a:cs typeface="Arial"/>
              </a:rPr>
              <a:t>What are the motivations for and experiences of seeking help among people who have never accessed formal family violence services to change their violent behaviour?</a:t>
            </a:r>
          </a:p>
        </p:txBody>
      </p:sp>
      <p:sp>
        <p:nvSpPr>
          <p:cNvPr id="48" name="TextBox 47">
            <a:extLst>
              <a:ext uri="{FF2B5EF4-FFF2-40B4-BE49-F238E27FC236}">
                <a16:creationId xmlns:a16="http://schemas.microsoft.com/office/drawing/2014/main" id="{5F870D6A-150A-62DF-96D4-153EA0C5D216}"/>
              </a:ext>
            </a:extLst>
          </p:cNvPr>
          <p:cNvSpPr txBox="1"/>
          <p:nvPr/>
        </p:nvSpPr>
        <p:spPr>
          <a:xfrm>
            <a:off x="9759324" y="1685217"/>
            <a:ext cx="2197075" cy="1015663"/>
          </a:xfrm>
          <a:prstGeom prst="rect">
            <a:avLst/>
          </a:prstGeom>
          <a:noFill/>
        </p:spPr>
        <p:txBody>
          <a:bodyPr wrap="square" lIns="91440" tIns="45720" rIns="91440" bIns="45720" rtlCol="0" anchor="t">
            <a:spAutoFit/>
          </a:bodyPr>
          <a:lstStyle/>
          <a:p>
            <a:pPr marL="0" marR="0" lvl="0" indent="0" defTabSz="914400" rtl="0" eaLnBrk="1" fontAlgn="auto" latinLnBrk="0" hangingPunct="1">
              <a:lnSpc>
                <a:spcPct val="100000"/>
              </a:lnSpc>
              <a:spcBef>
                <a:spcPts val="1200"/>
              </a:spcBef>
              <a:spcAft>
                <a:spcPts val="0"/>
              </a:spcAft>
              <a:buClrTx/>
              <a:buSzTx/>
              <a:buFontTx/>
              <a:buNone/>
              <a:tabLst/>
              <a:defRPr/>
            </a:pPr>
            <a:r>
              <a:rPr kumimoji="0" lang="en-NZ" sz="1200" b="1" i="0" u="none" strike="noStrike" kern="1200" cap="none" spc="0" normalizeH="0" baseline="0" noProof="0" dirty="0">
                <a:ln>
                  <a:noFill/>
                </a:ln>
                <a:solidFill>
                  <a:srgbClr val="333333"/>
                </a:solidFill>
                <a:effectLst/>
                <a:uLnTx/>
                <a:uFillTx/>
                <a:latin typeface="Arial"/>
                <a:ea typeface="Verdana"/>
                <a:cs typeface="Arial"/>
              </a:rPr>
              <a:t>What else do people who use violence think could be done to support the prevention of family violence in the community?</a:t>
            </a:r>
          </a:p>
        </p:txBody>
      </p:sp>
      <p:sp>
        <p:nvSpPr>
          <p:cNvPr id="49" name="TextBox 48">
            <a:extLst>
              <a:ext uri="{FF2B5EF4-FFF2-40B4-BE49-F238E27FC236}">
                <a16:creationId xmlns:a16="http://schemas.microsoft.com/office/drawing/2014/main" id="{5E865347-6106-AB7B-8981-972C1F560A1B}"/>
              </a:ext>
            </a:extLst>
          </p:cNvPr>
          <p:cNvSpPr txBox="1"/>
          <p:nvPr/>
        </p:nvSpPr>
        <p:spPr>
          <a:xfrm>
            <a:off x="4997732" y="1685217"/>
            <a:ext cx="2196000" cy="1015663"/>
          </a:xfrm>
          <a:prstGeom prst="rect">
            <a:avLst/>
          </a:prstGeom>
          <a:noFill/>
        </p:spPr>
        <p:txBody>
          <a:bodyPr wrap="square" lIns="91440" tIns="45720" rIns="91440" bIns="45720" rtlCol="0" anchor="t">
            <a:spAutoFit/>
          </a:bodyPr>
          <a:lstStyle/>
          <a:p>
            <a:pPr marL="0" marR="0" lvl="0" indent="0" defTabSz="914400" rtl="0" eaLnBrk="1" fontAlgn="auto" latinLnBrk="0" hangingPunct="1">
              <a:lnSpc>
                <a:spcPct val="100000"/>
              </a:lnSpc>
              <a:spcBef>
                <a:spcPts val="1200"/>
              </a:spcBef>
              <a:spcAft>
                <a:spcPts val="0"/>
              </a:spcAft>
              <a:buClrTx/>
              <a:buSzTx/>
              <a:buFontTx/>
              <a:buNone/>
              <a:tabLst/>
              <a:defRPr/>
            </a:pPr>
            <a:r>
              <a:rPr kumimoji="0" lang="en-NZ" sz="1200" b="1" i="0" u="none" strike="noStrike" kern="1200" cap="none" spc="0" normalizeH="0" baseline="0" noProof="0" dirty="0">
                <a:ln>
                  <a:noFill/>
                </a:ln>
                <a:solidFill>
                  <a:srgbClr val="333333"/>
                </a:solidFill>
                <a:effectLst/>
                <a:uLnTx/>
                <a:uFillTx/>
                <a:latin typeface="Arial"/>
                <a:ea typeface="+mn-ea"/>
                <a:cs typeface="Arial"/>
              </a:rPr>
              <a:t>What would encourage or make it easier for people to seek help from, and access, non-violence services and support? </a:t>
            </a:r>
            <a:endParaRPr kumimoji="0" lang="en-NZ" sz="1200" b="1" i="0" u="none" strike="noStrike" kern="120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p:txBody>
      </p:sp>
      <p:sp>
        <p:nvSpPr>
          <p:cNvPr id="2" name="TextBox 1">
            <a:extLst>
              <a:ext uri="{FF2B5EF4-FFF2-40B4-BE49-F238E27FC236}">
                <a16:creationId xmlns:a16="http://schemas.microsoft.com/office/drawing/2014/main" id="{3ACFE9D7-1C5D-B82A-73F1-FF0E7FA43D98}"/>
              </a:ext>
            </a:extLst>
          </p:cNvPr>
          <p:cNvSpPr txBox="1"/>
          <p:nvPr/>
        </p:nvSpPr>
        <p:spPr>
          <a:xfrm>
            <a:off x="7378528" y="3243544"/>
            <a:ext cx="2196000" cy="2277547"/>
          </a:xfrm>
          <a:prstGeom prst="rect">
            <a:avLst/>
          </a:prstGeom>
          <a:noFill/>
        </p:spPr>
        <p:txBody>
          <a:bodyPr wrap="square" lIns="91440" tIns="45720" rIns="91440" bIns="45720" rtlCol="0" anchor="t">
            <a:spAutoFit/>
          </a:bodyPr>
          <a:lstStyle/>
          <a:p>
            <a:pPr marL="171450" marR="0" lvl="0" indent="-171450"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100" b="0" i="0" u="none" strike="noStrike" kern="1200" cap="none" spc="0" normalizeH="0" baseline="0" noProof="0" dirty="0">
                <a:ln>
                  <a:noFill/>
                </a:ln>
                <a:solidFill>
                  <a:srgbClr val="333333"/>
                </a:solidFill>
                <a:effectLst/>
                <a:uLnTx/>
                <a:uFillTx/>
                <a:latin typeface="Arial"/>
                <a:ea typeface="+mn-lt"/>
                <a:cs typeface="Arial"/>
              </a:rPr>
              <a:t>What other types of supports do people using violence currently receive? (e.g., friends, whānau, marae, iwi, sports groups)</a:t>
            </a:r>
          </a:p>
          <a:p>
            <a:pPr marL="171450" marR="0" lvl="0" indent="-171450"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100" b="0" i="0" u="none" strike="noStrike" kern="1200" cap="none" spc="0" normalizeH="0" baseline="0" noProof="0" dirty="0">
                <a:ln>
                  <a:noFill/>
                </a:ln>
                <a:solidFill>
                  <a:srgbClr val="333333"/>
                </a:solidFill>
                <a:effectLst/>
                <a:uLnTx/>
                <a:uFillTx/>
                <a:latin typeface="Arial"/>
                <a:ea typeface="+mn-lt"/>
                <a:cs typeface="Arial"/>
              </a:rPr>
              <a:t>Who do people using violence want to turn to for support? How important is it for users of violence to receive support provided by men? And by providers who share their culture?</a:t>
            </a:r>
          </a:p>
        </p:txBody>
      </p:sp>
      <p:sp>
        <p:nvSpPr>
          <p:cNvPr id="3" name="TextBox 2">
            <a:extLst>
              <a:ext uri="{FF2B5EF4-FFF2-40B4-BE49-F238E27FC236}">
                <a16:creationId xmlns:a16="http://schemas.microsoft.com/office/drawing/2014/main" id="{2BA1E21D-A372-91D0-A9DA-A623A9CD0B69}"/>
              </a:ext>
            </a:extLst>
          </p:cNvPr>
          <p:cNvSpPr txBox="1"/>
          <p:nvPr/>
        </p:nvSpPr>
        <p:spPr>
          <a:xfrm>
            <a:off x="2616936" y="3243544"/>
            <a:ext cx="2196000" cy="1446550"/>
          </a:xfrm>
          <a:prstGeom prst="rect">
            <a:avLst/>
          </a:prstGeom>
          <a:noFill/>
        </p:spPr>
        <p:txBody>
          <a:bodyPr wrap="square" lIns="91440" tIns="45720" rIns="91440" bIns="45720" rtlCol="0" anchor="t">
            <a:spAutoFit/>
          </a:bodyPr>
          <a:lstStyle/>
          <a:p>
            <a:pPr marL="171450" marR="0" lvl="0" indent="-171450"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100" b="0" i="0" u="none" strike="noStrike" kern="1200" cap="none" spc="0" normalizeH="0" baseline="0" noProof="0" dirty="0">
                <a:ln>
                  <a:noFill/>
                </a:ln>
                <a:solidFill>
                  <a:srgbClr val="333333"/>
                </a:solidFill>
                <a:effectLst/>
                <a:uLnTx/>
                <a:uFillTx/>
                <a:latin typeface="Arial" panose="020B0604020202020204" pitchFamily="34" charset="0"/>
                <a:ea typeface="+mn-lt"/>
                <a:cs typeface="Arial" panose="020B0604020202020204" pitchFamily="34" charset="0"/>
              </a:rPr>
              <a:t>Availability of culturally appropriate services and supports?  Lack of knowledge about what exists? Not wanting to engage?</a:t>
            </a:r>
          </a:p>
          <a:p>
            <a:pPr marL="0" marR="0" lvl="0" indent="0" defTabSz="914400" rtl="0" eaLnBrk="1" fontAlgn="auto" latinLnBrk="0" hangingPunct="1">
              <a:lnSpc>
                <a:spcPct val="100000"/>
              </a:lnSpc>
              <a:spcBef>
                <a:spcPts val="1200"/>
              </a:spcBef>
              <a:spcAft>
                <a:spcPts val="0"/>
              </a:spcAft>
              <a:buClrTx/>
              <a:buSzTx/>
              <a:buFontTx/>
              <a:buNone/>
              <a:tabLst/>
              <a:defRPr/>
            </a:pPr>
            <a:endParaRPr kumimoji="0" lang="en-NZ" sz="1200" b="1" i="0" u="none" strike="noStrike" kern="1200" cap="none" spc="0" normalizeH="0" baseline="0" noProof="0" dirty="0">
              <a:ln>
                <a:noFill/>
              </a:ln>
              <a:solidFill>
                <a:srgbClr val="333333"/>
              </a:solidFill>
              <a:effectLst/>
              <a:uLnTx/>
              <a:uFillTx/>
              <a:latin typeface="Arial" panose="020B0604020202020204" pitchFamily="34" charset="0"/>
              <a:ea typeface="Verdana"/>
              <a:cs typeface="Arial" panose="020B0604020202020204" pitchFamily="34" charset="0"/>
            </a:endParaRPr>
          </a:p>
        </p:txBody>
      </p:sp>
      <p:sp>
        <p:nvSpPr>
          <p:cNvPr id="4" name="TextBox 3">
            <a:extLst>
              <a:ext uri="{FF2B5EF4-FFF2-40B4-BE49-F238E27FC236}">
                <a16:creationId xmlns:a16="http://schemas.microsoft.com/office/drawing/2014/main" id="{F313651B-244E-03FD-1C53-41970A059994}"/>
              </a:ext>
            </a:extLst>
          </p:cNvPr>
          <p:cNvSpPr txBox="1"/>
          <p:nvPr/>
        </p:nvSpPr>
        <p:spPr>
          <a:xfrm>
            <a:off x="236140" y="3243544"/>
            <a:ext cx="2196000" cy="1600438"/>
          </a:xfrm>
          <a:prstGeom prst="rect">
            <a:avLst/>
          </a:prstGeom>
          <a:noFill/>
        </p:spPr>
        <p:txBody>
          <a:bodyPr wrap="square" lIns="91440" tIns="45720" rIns="91440" bIns="45720" rtlCol="0" anchor="t">
            <a:spAutoFit/>
          </a:bodyPr>
          <a:lstStyle/>
          <a:p>
            <a:pPr marL="171450" marR="0" lvl="0" indent="-171450"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100" b="0" i="0" u="none" strike="noStrike" kern="1200" cap="none" spc="0" normalizeH="0" baseline="0" noProof="0" dirty="0">
                <a:ln>
                  <a:noFill/>
                </a:ln>
                <a:solidFill>
                  <a:srgbClr val="333333"/>
                </a:solidFill>
                <a:effectLst/>
                <a:uLnTx/>
                <a:uFillTx/>
                <a:latin typeface="Arial"/>
                <a:ea typeface="+mn-lt"/>
                <a:cs typeface="Arial"/>
              </a:rPr>
              <a:t>Are motivations internal or external?</a:t>
            </a:r>
            <a:endParaRPr kumimoji="0" lang="en-NZ" sz="1100" b="0" i="0" u="none" strike="noStrike" kern="1200" cap="none" spc="0" normalizeH="0" baseline="0" noProof="0" dirty="0">
              <a:ln>
                <a:noFill/>
              </a:ln>
              <a:solidFill>
                <a:srgbClr val="333333"/>
              </a:solidFill>
              <a:effectLst/>
              <a:uLnTx/>
              <a:uFillTx/>
              <a:latin typeface="Arial"/>
              <a:ea typeface="+mn-ea"/>
              <a:cs typeface="Arial"/>
            </a:endParaRPr>
          </a:p>
          <a:p>
            <a:pPr marL="171450" marR="0" lvl="0" indent="-171450"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100" b="0" i="0" u="none" strike="noStrike" kern="1200" cap="none" spc="0" normalizeH="0" baseline="0" noProof="0" dirty="0">
                <a:ln>
                  <a:noFill/>
                </a:ln>
                <a:solidFill>
                  <a:srgbClr val="333333"/>
                </a:solidFill>
                <a:effectLst/>
                <a:uLnTx/>
                <a:uFillTx/>
                <a:latin typeface="Arial"/>
                <a:ea typeface="Verdana"/>
                <a:cs typeface="Arial"/>
              </a:rPr>
              <a:t>For people who seek and receive help, what leads them to that help or service? (e.g., only service available, came highly recommended, aligned with worldview, etc.)</a:t>
            </a:r>
            <a:endParaRPr kumimoji="0" lang="en-NZ" sz="1200" b="0" i="0" u="none" strike="noStrike" kern="1200" cap="none" spc="0" normalizeH="0" baseline="0" noProof="0" dirty="0">
              <a:ln>
                <a:noFill/>
              </a:ln>
              <a:solidFill>
                <a:srgbClr val="333333"/>
              </a:solidFill>
              <a:effectLst/>
              <a:uLnTx/>
              <a:uFillTx/>
              <a:latin typeface="Arial"/>
              <a:ea typeface="+mn-ea"/>
              <a:cs typeface="Arial"/>
            </a:endParaRPr>
          </a:p>
        </p:txBody>
      </p:sp>
      <p:sp>
        <p:nvSpPr>
          <p:cNvPr id="5" name="TextBox 4">
            <a:extLst>
              <a:ext uri="{FF2B5EF4-FFF2-40B4-BE49-F238E27FC236}">
                <a16:creationId xmlns:a16="http://schemas.microsoft.com/office/drawing/2014/main" id="{933E6942-3FE2-E90A-2C54-5EFA592FF7D6}"/>
              </a:ext>
            </a:extLst>
          </p:cNvPr>
          <p:cNvSpPr txBox="1"/>
          <p:nvPr/>
        </p:nvSpPr>
        <p:spPr>
          <a:xfrm>
            <a:off x="9759324" y="3243544"/>
            <a:ext cx="2197075" cy="938719"/>
          </a:xfrm>
          <a:prstGeom prst="rect">
            <a:avLst/>
          </a:prstGeom>
          <a:noFill/>
        </p:spPr>
        <p:txBody>
          <a:bodyPr wrap="square" lIns="91440" tIns="45720" rIns="91440" bIns="45720" rtlCol="0" anchor="t">
            <a:spAutoFit/>
          </a:bodyPr>
          <a:lstStyle/>
          <a:p>
            <a:pPr marL="171450" marR="0" lvl="0" indent="-171450"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100" b="0" i="0" u="none" strike="noStrike" kern="1200" cap="none" spc="0" normalizeH="0" baseline="0" noProof="0" dirty="0">
                <a:ln>
                  <a:noFill/>
                </a:ln>
                <a:solidFill>
                  <a:srgbClr val="333333"/>
                </a:solidFill>
                <a:effectLst/>
                <a:uLnTx/>
                <a:uFillTx/>
                <a:latin typeface="Arial"/>
                <a:ea typeface="+mn-lt"/>
                <a:cs typeface="Arial"/>
              </a:rPr>
              <a:t>What other types of supports and interventions do they need, outside of what formal services may offer? (e.g., medication, sleep therapy)</a:t>
            </a:r>
          </a:p>
        </p:txBody>
      </p:sp>
      <p:sp>
        <p:nvSpPr>
          <p:cNvPr id="6" name="TextBox 5">
            <a:extLst>
              <a:ext uri="{FF2B5EF4-FFF2-40B4-BE49-F238E27FC236}">
                <a16:creationId xmlns:a16="http://schemas.microsoft.com/office/drawing/2014/main" id="{FEDA0836-6640-EF3E-8C17-DB62D43A17E3}"/>
              </a:ext>
            </a:extLst>
          </p:cNvPr>
          <p:cNvSpPr txBox="1"/>
          <p:nvPr/>
        </p:nvSpPr>
        <p:spPr>
          <a:xfrm>
            <a:off x="4997732" y="3243544"/>
            <a:ext cx="2196000" cy="1107996"/>
          </a:xfrm>
          <a:prstGeom prst="rect">
            <a:avLst/>
          </a:prstGeom>
          <a:noFill/>
        </p:spPr>
        <p:txBody>
          <a:bodyPr wrap="square" lIns="91440" tIns="45720" rIns="91440" bIns="45720" rtlCol="0" anchor="t">
            <a:spAutoFit/>
          </a:bodyPr>
          <a:lstStyle/>
          <a:p>
            <a:pPr marL="171450" marR="0" lvl="0" indent="-171450"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NZ" sz="1100" b="0" i="0" u="none" strike="noStrike" kern="1200" cap="none" spc="0" normalizeH="0" baseline="0" noProof="0" dirty="0">
                <a:ln>
                  <a:noFill/>
                </a:ln>
                <a:solidFill>
                  <a:srgbClr val="333333"/>
                </a:solidFill>
                <a:effectLst/>
                <a:uLnTx/>
                <a:uFillTx/>
                <a:latin typeface="Arial"/>
                <a:ea typeface="+mn-lt"/>
                <a:cs typeface="Arial"/>
              </a:rPr>
              <a:t>What do people using violence want help to change? (e.g., others, behaviours, attitudes) How does what people want change over time?</a:t>
            </a:r>
            <a:endParaRPr kumimoji="0" lang="en-NZ" sz="1200" b="1" i="0" u="none" strike="noStrike" kern="1200" cap="none" spc="0" normalizeH="0" baseline="0" noProof="0" dirty="0">
              <a:ln>
                <a:noFill/>
              </a:ln>
              <a:solidFill>
                <a:srgbClr val="333333"/>
              </a:solidFill>
              <a:effectLst/>
              <a:uLnTx/>
              <a:uFillTx/>
              <a:latin typeface="Arial"/>
              <a:ea typeface="Verdana"/>
              <a:cs typeface="Arial"/>
            </a:endParaRPr>
          </a:p>
        </p:txBody>
      </p:sp>
      <p:sp>
        <p:nvSpPr>
          <p:cNvPr id="7" name="Rectangle 6">
            <a:extLst>
              <a:ext uri="{FF2B5EF4-FFF2-40B4-BE49-F238E27FC236}">
                <a16:creationId xmlns:a16="http://schemas.microsoft.com/office/drawing/2014/main" id="{C8A3F2B9-312F-E61D-E57E-DFB2F611ED9A}"/>
              </a:ext>
            </a:extLst>
          </p:cNvPr>
          <p:cNvSpPr/>
          <p:nvPr/>
        </p:nvSpPr>
        <p:spPr bwMode="ltGray">
          <a:xfrm>
            <a:off x="0" y="0"/>
            <a:ext cx="228600" cy="219075"/>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3238881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62CD6-3F46-4EF6-8DBF-CC71C66EDC41}"/>
              </a:ext>
            </a:extLst>
          </p:cNvPr>
          <p:cNvSpPr>
            <a:spLocks noGrp="1"/>
          </p:cNvSpPr>
          <p:nvPr>
            <p:ph type="title"/>
          </p:nvPr>
        </p:nvSpPr>
        <p:spPr/>
        <p:txBody>
          <a:bodyPr/>
          <a:lstStyle/>
          <a:p>
            <a:r>
              <a:rPr lang="en-NZ"/>
              <a:t>Our aim with this research was to walk alongside men…</a:t>
            </a:r>
          </a:p>
        </p:txBody>
      </p:sp>
      <p:sp>
        <p:nvSpPr>
          <p:cNvPr id="8" name="Content Placeholder 7">
            <a:extLst>
              <a:ext uri="{FF2B5EF4-FFF2-40B4-BE49-F238E27FC236}">
                <a16:creationId xmlns:a16="http://schemas.microsoft.com/office/drawing/2014/main" id="{121F73C0-A66A-B0DD-EFF7-5EE0B697AC13}"/>
              </a:ext>
            </a:extLst>
          </p:cNvPr>
          <p:cNvSpPr>
            <a:spLocks noGrp="1"/>
          </p:cNvSpPr>
          <p:nvPr>
            <p:ph sz="quarter" idx="15"/>
          </p:nvPr>
        </p:nvSpPr>
        <p:spPr>
          <a:xfrm>
            <a:off x="4859998" y="631036"/>
            <a:ext cx="4193692" cy="5089896"/>
          </a:xfrm>
        </p:spPr>
        <p:txBody>
          <a:bodyPr anchor="ctr">
            <a:noAutofit/>
          </a:bodyPr>
          <a:lstStyle/>
          <a:p>
            <a:pPr marL="285750" indent="-285750">
              <a:buFont typeface="Arial" panose="020B0604020202020204" pitchFamily="34" charset="0"/>
              <a:buChar char="•"/>
            </a:pPr>
            <a:r>
              <a:rPr lang="en-NZ" sz="1400" dirty="0"/>
              <a:t>We used an empathy-centred approach in our discussions, encouraging men to talk about their challenges with violence and abusive behaviours without judgement.  </a:t>
            </a:r>
          </a:p>
          <a:p>
            <a:pPr marL="285750" indent="-285750">
              <a:buFont typeface="Arial" panose="020B0604020202020204" pitchFamily="34" charset="0"/>
              <a:buChar char="•"/>
            </a:pPr>
            <a:r>
              <a:rPr lang="en-NZ" sz="1400" dirty="0"/>
              <a:t>This approach led to personal disclosures among many of the men we spoke to.  Some men told us that this was the first time they had talked about these instances of violence or their own personal trauma.</a:t>
            </a:r>
          </a:p>
          <a:p>
            <a:pPr marL="285750" indent="-285750">
              <a:buFont typeface="Arial" panose="020B0604020202020204" pitchFamily="34" charset="0"/>
              <a:buChar char="•"/>
            </a:pPr>
            <a:r>
              <a:rPr lang="en-NZ" sz="1400" dirty="0">
                <a:ea typeface="+mn-lt"/>
                <a:cs typeface="+mn-lt"/>
              </a:rPr>
              <a:t>Though we talked exclusively to men for the purposes of this study, we acknowledge that men are also subject to violence and abuse from women and from other men.  These dynamics of abuse are beyond the scope of this study.</a:t>
            </a:r>
            <a:endParaRPr lang="en-NZ" sz="1400" dirty="0"/>
          </a:p>
        </p:txBody>
      </p:sp>
      <p:sp>
        <p:nvSpPr>
          <p:cNvPr id="10" name="TextBox 9">
            <a:extLst>
              <a:ext uri="{FF2B5EF4-FFF2-40B4-BE49-F238E27FC236}">
                <a16:creationId xmlns:a16="http://schemas.microsoft.com/office/drawing/2014/main" id="{82553439-1B5B-54E9-F92A-19D4D9FE0D99}"/>
              </a:ext>
            </a:extLst>
          </p:cNvPr>
          <p:cNvSpPr txBox="1"/>
          <p:nvPr/>
        </p:nvSpPr>
        <p:spPr>
          <a:xfrm>
            <a:off x="9508117" y="1377396"/>
            <a:ext cx="2323886" cy="3046988"/>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1" u="none" strike="noStrike" kern="1200" cap="none" spc="0" normalizeH="0" baseline="0" noProof="0" dirty="0">
                <a:ln>
                  <a:noFill/>
                </a:ln>
                <a:solidFill>
                  <a:srgbClr val="333333"/>
                </a:solidFill>
                <a:effectLst/>
                <a:uLnTx/>
                <a:uFillTx/>
                <a:latin typeface="Arial"/>
                <a:ea typeface="+mn-ea"/>
                <a:cs typeface="+mn-cs"/>
              </a:rPr>
              <a:t>"I'm nervous bro. I've never spoken about this stuff before. But I told myself I would. Usually, I find a way to get angry. I'd tell you to f*ck off and stuff like that. But I'm going to be honest. I told myself I'm going to do this.”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1" u="none" strike="noStrike" kern="1200" cap="none" spc="0" normalizeH="0" baseline="0" noProof="0" dirty="0">
                <a:ln>
                  <a:noFill/>
                </a:ln>
                <a:solidFill>
                  <a:srgbClr val="333333"/>
                </a:solidFill>
                <a:effectLst/>
                <a:uLnTx/>
                <a:uFillTx/>
                <a:latin typeface="Arial"/>
                <a:ea typeface="+mn-ea"/>
                <a:cs typeface="+mn-cs"/>
              </a:rPr>
              <a:t>-  Survival mindset </a:t>
            </a:r>
          </a:p>
        </p:txBody>
      </p:sp>
      <p:sp>
        <p:nvSpPr>
          <p:cNvPr id="3" name="Rectangle 2">
            <a:extLst>
              <a:ext uri="{FF2B5EF4-FFF2-40B4-BE49-F238E27FC236}">
                <a16:creationId xmlns:a16="http://schemas.microsoft.com/office/drawing/2014/main" id="{77DEF145-A2DC-7306-A7F0-C9A37E9A45D8}"/>
              </a:ext>
            </a:extLst>
          </p:cNvPr>
          <p:cNvSpPr/>
          <p:nvPr/>
        </p:nvSpPr>
        <p:spPr bwMode="ltGray">
          <a:xfrm>
            <a:off x="0" y="0"/>
            <a:ext cx="228600" cy="219075"/>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63856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62CD6-3F46-4EF6-8DBF-CC71C66EDC41}"/>
              </a:ext>
            </a:extLst>
          </p:cNvPr>
          <p:cNvSpPr>
            <a:spLocks noGrp="1"/>
          </p:cNvSpPr>
          <p:nvPr>
            <p:ph type="title"/>
          </p:nvPr>
        </p:nvSpPr>
        <p:spPr/>
        <p:txBody>
          <a:bodyPr/>
          <a:lstStyle/>
          <a:p>
            <a:r>
              <a:rPr lang="en-NZ"/>
              <a:t>…Whilst never losing sight of the harm that abusive behaviours cause</a:t>
            </a:r>
          </a:p>
        </p:txBody>
      </p:sp>
      <p:sp>
        <p:nvSpPr>
          <p:cNvPr id="8" name="Content Placeholder 7">
            <a:extLst>
              <a:ext uri="{FF2B5EF4-FFF2-40B4-BE49-F238E27FC236}">
                <a16:creationId xmlns:a16="http://schemas.microsoft.com/office/drawing/2014/main" id="{121F73C0-A66A-B0DD-EFF7-5EE0B697AC13}"/>
              </a:ext>
            </a:extLst>
          </p:cNvPr>
          <p:cNvSpPr>
            <a:spLocks noGrp="1"/>
          </p:cNvSpPr>
          <p:nvPr>
            <p:ph sz="quarter" idx="15"/>
          </p:nvPr>
        </p:nvSpPr>
        <p:spPr/>
        <p:txBody>
          <a:bodyPr anchor="ctr">
            <a:noAutofit/>
          </a:bodyPr>
          <a:lstStyle/>
          <a:p>
            <a:pPr marL="285750" indent="-285750">
              <a:spcAft>
                <a:spcPts val="600"/>
              </a:spcAft>
              <a:buFont typeface="Arial" panose="020B0604020202020204" pitchFamily="34" charset="0"/>
              <a:buChar char="•"/>
            </a:pPr>
            <a:r>
              <a:rPr lang="en-NZ" sz="1400" dirty="0"/>
              <a:t>Whilst we seek to understand and explain what we heard, we must also acknowledge the harm that has been caused by the men engaged in this study and the impact it will have had on those around them who were subject to their abuse.</a:t>
            </a:r>
            <a:endParaRPr lang="en-NZ" sz="1400" dirty="0">
              <a:cs typeface="Arial"/>
            </a:endParaRPr>
          </a:p>
          <a:p>
            <a:pPr marL="285750" indent="-285750">
              <a:spcAft>
                <a:spcPts val="600"/>
              </a:spcAft>
              <a:buFont typeface="Arial" panose="020B0604020202020204" pitchFamily="34" charset="0"/>
              <a:buChar char="•"/>
            </a:pPr>
            <a:r>
              <a:rPr lang="en-NZ" sz="1400" dirty="0"/>
              <a:t>Many of the men we spoke to were at different points of their journey of change. Whilst some men we spoke with readily acknowledged the hurt they had caused, others were less willing to do so.  </a:t>
            </a:r>
            <a:endParaRPr lang="en-NZ" sz="1400" dirty="0">
              <a:cs typeface="Arial"/>
            </a:endParaRPr>
          </a:p>
          <a:p>
            <a:pPr marL="285750" indent="-285750">
              <a:spcAft>
                <a:spcPts val="600"/>
              </a:spcAft>
              <a:buFont typeface="Arial" panose="020B0604020202020204" pitchFamily="34" charset="0"/>
              <a:buChar char="•"/>
            </a:pPr>
            <a:r>
              <a:rPr lang="en-NZ" sz="1400" dirty="0"/>
              <a:t>This report seeks to represent the perspectives of men who have used violence or abuse. Whilst we seek to understand and empathise with these men, we do not condone their actions. </a:t>
            </a:r>
            <a:endParaRPr lang="en-NZ" sz="1400" dirty="0">
              <a:cs typeface="Arial"/>
            </a:endParaRPr>
          </a:p>
        </p:txBody>
      </p:sp>
      <p:sp>
        <p:nvSpPr>
          <p:cNvPr id="3" name="Rectangle 2">
            <a:extLst>
              <a:ext uri="{FF2B5EF4-FFF2-40B4-BE49-F238E27FC236}">
                <a16:creationId xmlns:a16="http://schemas.microsoft.com/office/drawing/2014/main" id="{9CE883FB-B3C4-4B93-0A97-7A80B9DBE6D4}"/>
              </a:ext>
            </a:extLst>
          </p:cNvPr>
          <p:cNvSpPr/>
          <p:nvPr/>
        </p:nvSpPr>
        <p:spPr bwMode="ltGray">
          <a:xfrm>
            <a:off x="0" y="0"/>
            <a:ext cx="228600" cy="219075"/>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600072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2F963637-6C85-46E3-9B6D-D22193EC762A}"/>
              </a:ext>
            </a:extLst>
          </p:cNvPr>
          <p:cNvSpPr/>
          <p:nvPr/>
        </p:nvSpPr>
        <p:spPr>
          <a:xfrm>
            <a:off x="300038" y="1694012"/>
            <a:ext cx="11597471" cy="755999"/>
          </a:xfrm>
          <a:custGeom>
            <a:avLst/>
            <a:gdLst>
              <a:gd name="connsiteX0" fmla="*/ 0 w 12192000"/>
              <a:gd name="connsiteY0" fmla="*/ 0 h 6245999"/>
              <a:gd name="connsiteX1" fmla="*/ 12192000 w 12192000"/>
              <a:gd name="connsiteY1" fmla="*/ 0 h 6245999"/>
              <a:gd name="connsiteX2" fmla="*/ 12192000 w 12192000"/>
              <a:gd name="connsiteY2" fmla="*/ 6245999 h 6245999"/>
              <a:gd name="connsiteX3" fmla="*/ 0 w 12192000"/>
              <a:gd name="connsiteY3" fmla="*/ 6245999 h 6245999"/>
            </a:gdLst>
            <a:ahLst/>
            <a:cxnLst>
              <a:cxn ang="0">
                <a:pos x="connsiteX0" y="connsiteY0"/>
              </a:cxn>
              <a:cxn ang="0">
                <a:pos x="connsiteX1" y="connsiteY1"/>
              </a:cxn>
              <a:cxn ang="0">
                <a:pos x="connsiteX2" y="connsiteY2"/>
              </a:cxn>
              <a:cxn ang="0">
                <a:pos x="connsiteX3" y="connsiteY3"/>
              </a:cxn>
            </a:cxnLst>
            <a:rect l="l" t="t" r="r" b="b"/>
            <a:pathLst>
              <a:path w="12192000" h="6245999">
                <a:moveTo>
                  <a:pt x="0" y="0"/>
                </a:moveTo>
                <a:lnTo>
                  <a:pt x="12192000" y="0"/>
                </a:lnTo>
                <a:lnTo>
                  <a:pt x="12192000" y="6245999"/>
                </a:lnTo>
                <a:lnTo>
                  <a:pt x="0" y="6245999"/>
                </a:lnTo>
                <a:close/>
              </a:path>
            </a:pathLst>
          </a:custGeom>
          <a:solidFill>
            <a:srgbClr val="3946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172" name="Rectangle 171">
            <a:extLst>
              <a:ext uri="{FF2B5EF4-FFF2-40B4-BE49-F238E27FC236}">
                <a16:creationId xmlns:a16="http://schemas.microsoft.com/office/drawing/2014/main" id="{9CA5C16C-9354-4399-84ED-38DCE49BEF9A}"/>
              </a:ext>
            </a:extLst>
          </p:cNvPr>
          <p:cNvSpPr/>
          <p:nvPr/>
        </p:nvSpPr>
        <p:spPr>
          <a:xfrm>
            <a:off x="300038" y="2985025"/>
            <a:ext cx="2696400" cy="2948377"/>
          </a:xfrm>
          <a:prstGeom prst="rect">
            <a:avLst/>
          </a:prstGeom>
          <a:no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396000" rIns="108000" bIns="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000" b="1" i="0" u="none" strike="noStrike" kern="1200" cap="none" spc="0" normalizeH="0" baseline="0" noProof="0" dirty="0">
                <a:ln>
                  <a:noFill/>
                </a:ln>
                <a:solidFill>
                  <a:srgbClr val="333333"/>
                </a:solidFill>
                <a:effectLst/>
                <a:uLnTx/>
                <a:uFillTx/>
                <a:latin typeface="Arial"/>
                <a:ea typeface="+mn-ea"/>
                <a:cs typeface="Arial" pitchFamily="34" charset="0"/>
              </a:rPr>
              <a:t>Participation in: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800" b="0" i="0" u="none" strike="noStrike" kern="1200" cap="none" spc="0" normalizeH="0" baseline="0" noProof="0" dirty="0">
              <a:ln>
                <a:noFill/>
              </a:ln>
              <a:solidFill>
                <a:srgbClr val="333333"/>
              </a:solidFill>
              <a:effectLst/>
              <a:uLnTx/>
              <a:uFillTx/>
              <a:latin typeface="Arial"/>
              <a:ea typeface="+mn-ea"/>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000" b="1" i="0" u="none" strike="noStrike" kern="1200" cap="none" spc="0" normalizeH="0" baseline="0" noProof="0" dirty="0">
                <a:ln>
                  <a:noFill/>
                </a:ln>
                <a:solidFill>
                  <a:srgbClr val="333333"/>
                </a:solidFill>
                <a:effectLst/>
                <a:uLnTx/>
                <a:uFillTx/>
                <a:latin typeface="Arial"/>
                <a:ea typeface="+mn-ea"/>
                <a:cs typeface="Arial" pitchFamily="34" charset="0"/>
              </a:rPr>
              <a:t>Stage 1 fieldwork: </a:t>
            </a:r>
          </a:p>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NZ" sz="1000" b="0" i="0" u="none" strike="noStrike" kern="1200" cap="none" spc="0" normalizeH="0" baseline="0" noProof="0" dirty="0">
                <a:ln>
                  <a:noFill/>
                </a:ln>
                <a:solidFill>
                  <a:srgbClr val="333333"/>
                </a:solidFill>
                <a:effectLst/>
                <a:uLnTx/>
                <a:uFillTx/>
                <a:latin typeface="Arial"/>
                <a:ea typeface="+mn-ea"/>
                <a:cs typeface="Arial" pitchFamily="34" charset="0"/>
              </a:rPr>
              <a:t>Experiences and attitudes </a:t>
            </a:r>
          </a:p>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NZ" sz="1000" b="0" i="0" u="none" strike="noStrike" kern="1200" cap="none" spc="0" normalizeH="0" baseline="0" noProof="0" dirty="0">
                <a:ln>
                  <a:noFill/>
                </a:ln>
                <a:solidFill>
                  <a:srgbClr val="333333"/>
                </a:solidFill>
                <a:effectLst/>
                <a:uLnTx/>
                <a:uFillTx/>
                <a:latin typeface="Arial"/>
                <a:ea typeface="+mn-ea"/>
                <a:cs typeface="Arial" pitchFamily="34" charset="0"/>
              </a:rPr>
              <a:t>One on one extended interviews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000" b="0" i="0" u="none" strike="noStrike" kern="1200" cap="none" spc="0" normalizeH="0" baseline="0" noProof="0" dirty="0">
              <a:ln>
                <a:noFill/>
              </a:ln>
              <a:solidFill>
                <a:srgbClr val="333333"/>
              </a:solidFill>
              <a:effectLst/>
              <a:uLnTx/>
              <a:uFillTx/>
              <a:latin typeface="Arial"/>
              <a:ea typeface="+mn-ea"/>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000" b="1" i="0" u="none" strike="noStrike" kern="1200" cap="none" spc="0" normalizeH="0" baseline="0" noProof="0" dirty="0">
              <a:ln>
                <a:noFill/>
              </a:ln>
              <a:solidFill>
                <a:srgbClr val="333333"/>
              </a:solidFill>
              <a:effectLst/>
              <a:uLnTx/>
              <a:uFillTx/>
              <a:latin typeface="Arial"/>
              <a:ea typeface="+mn-ea"/>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000" b="1" i="0" u="none" strike="noStrike" kern="1200" cap="none" spc="0" normalizeH="0" baseline="0" noProof="0" dirty="0">
                <a:ln>
                  <a:noFill/>
                </a:ln>
                <a:solidFill>
                  <a:srgbClr val="333333"/>
                </a:solidFill>
                <a:effectLst/>
                <a:uLnTx/>
                <a:uFillTx/>
                <a:latin typeface="Arial"/>
                <a:ea typeface="+mn-ea"/>
                <a:cs typeface="Arial" pitchFamily="34" charset="0"/>
              </a:rPr>
              <a:t>Stage 2 fieldwork: </a:t>
            </a:r>
          </a:p>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NZ" sz="1000" b="0" i="0" u="none" strike="noStrike" kern="1200" cap="none" spc="0" normalizeH="0" baseline="0" noProof="0" dirty="0">
                <a:ln>
                  <a:noFill/>
                </a:ln>
                <a:solidFill>
                  <a:srgbClr val="333333"/>
                </a:solidFill>
                <a:effectLst/>
                <a:uLnTx/>
                <a:uFillTx/>
                <a:latin typeface="Arial"/>
                <a:ea typeface="+mn-ea"/>
                <a:cs typeface="Arial" pitchFamily="34" charset="0"/>
              </a:rPr>
              <a:t>Support Needs </a:t>
            </a:r>
          </a:p>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NZ" sz="1000" b="0" i="0" u="none" strike="noStrike" kern="1200" cap="none" spc="0" normalizeH="0" baseline="0" noProof="0" dirty="0">
                <a:ln>
                  <a:noFill/>
                </a:ln>
                <a:solidFill>
                  <a:srgbClr val="333333"/>
                </a:solidFill>
                <a:effectLst/>
                <a:uLnTx/>
                <a:uFillTx/>
                <a:latin typeface="Arial"/>
                <a:ea typeface="+mn-ea"/>
                <a:cs typeface="Arial" pitchFamily="34" charset="0"/>
              </a:rPr>
              <a:t>Online forum</a:t>
            </a:r>
            <a:endParaRPr kumimoji="0" lang="en-NZ" sz="800" b="0" i="0" u="none" strike="noStrike" kern="1200" cap="none" spc="0" normalizeH="0" baseline="0" noProof="0" dirty="0">
              <a:ln>
                <a:noFill/>
              </a:ln>
              <a:solidFill>
                <a:srgbClr val="333333"/>
              </a:solidFill>
              <a:effectLst/>
              <a:uLnTx/>
              <a:uFillTx/>
              <a:latin typeface="Arial"/>
              <a:ea typeface="+mn-ea"/>
              <a:cs typeface="Arial" pitchFamily="34" charset="0"/>
            </a:endParaRPr>
          </a:p>
        </p:txBody>
      </p:sp>
      <p:sp>
        <p:nvSpPr>
          <p:cNvPr id="170" name="Rectangle 169">
            <a:extLst>
              <a:ext uri="{FF2B5EF4-FFF2-40B4-BE49-F238E27FC236}">
                <a16:creationId xmlns:a16="http://schemas.microsoft.com/office/drawing/2014/main" id="{925D9A2D-0F04-4390-8C52-8FAEA4F82550}"/>
              </a:ext>
            </a:extLst>
          </p:cNvPr>
          <p:cNvSpPr/>
          <p:nvPr/>
        </p:nvSpPr>
        <p:spPr>
          <a:xfrm>
            <a:off x="300038" y="670716"/>
            <a:ext cx="11597471" cy="89248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srgbClr val="FFFFFF"/>
              </a:solidFill>
              <a:effectLst/>
              <a:uLnTx/>
              <a:uFillTx/>
              <a:latin typeface="Arial"/>
              <a:ea typeface="+mn-ea"/>
              <a:cs typeface="+mn-cs"/>
            </a:endParaRPr>
          </a:p>
        </p:txBody>
      </p:sp>
      <p:sp>
        <p:nvSpPr>
          <p:cNvPr id="2" name="Title 1">
            <a:extLst>
              <a:ext uri="{FF2B5EF4-FFF2-40B4-BE49-F238E27FC236}">
                <a16:creationId xmlns:a16="http://schemas.microsoft.com/office/drawing/2014/main" id="{BE692281-8334-4758-98F2-336DCE8A1290}"/>
              </a:ext>
            </a:extLst>
          </p:cNvPr>
          <p:cNvSpPr>
            <a:spLocks noGrp="1"/>
          </p:cNvSpPr>
          <p:nvPr>
            <p:ph type="title"/>
          </p:nvPr>
        </p:nvSpPr>
        <p:spPr/>
        <p:txBody>
          <a:bodyPr/>
          <a:lstStyle/>
          <a:p>
            <a:r>
              <a:rPr lang="mi-NZ" dirty="0"/>
              <a:t>Participant groups</a:t>
            </a:r>
            <a:endParaRPr lang="en-NZ" dirty="0"/>
          </a:p>
        </p:txBody>
      </p:sp>
      <p:sp>
        <p:nvSpPr>
          <p:cNvPr id="6" name="TextBox 5">
            <a:extLst>
              <a:ext uri="{FF2B5EF4-FFF2-40B4-BE49-F238E27FC236}">
                <a16:creationId xmlns:a16="http://schemas.microsoft.com/office/drawing/2014/main" id="{D9EC4E1F-3710-4647-B4A2-FB913083440C}"/>
              </a:ext>
            </a:extLst>
          </p:cNvPr>
          <p:cNvSpPr txBox="1"/>
          <p:nvPr/>
        </p:nvSpPr>
        <p:spPr>
          <a:xfrm>
            <a:off x="1135780" y="942674"/>
            <a:ext cx="9529011" cy="369332"/>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1200"/>
              </a:spcBef>
              <a:spcAft>
                <a:spcPts val="1200"/>
              </a:spcAft>
              <a:buClr>
                <a:srgbClr val="4472C4"/>
              </a:buClr>
              <a:buSzTx/>
              <a:buFontTx/>
              <a:buNone/>
              <a:tabLst/>
              <a:defRPr/>
            </a:pPr>
            <a:r>
              <a:rPr kumimoji="0" lang="en-NZ" sz="1200" b="0" i="0" u="none" strike="noStrike" kern="1200" cap="none" spc="0" normalizeH="0" baseline="0" noProof="0" dirty="0">
                <a:ln>
                  <a:noFill/>
                </a:ln>
                <a:solidFill>
                  <a:srgbClr val="333333"/>
                </a:solidFill>
                <a:effectLst/>
                <a:uLnTx/>
                <a:uFillTx/>
                <a:latin typeface="Arial"/>
                <a:ea typeface="+mn-ea"/>
                <a:cs typeface="+mn-cs"/>
              </a:rPr>
              <a:t>The study participants included users of violence who had never accessed services, users of violence who had accessed services, and supporters of men who were users of violence. </a:t>
            </a:r>
          </a:p>
        </p:txBody>
      </p:sp>
      <p:sp>
        <p:nvSpPr>
          <p:cNvPr id="152" name="TextBox 151">
            <a:extLst>
              <a:ext uri="{FF2B5EF4-FFF2-40B4-BE49-F238E27FC236}">
                <a16:creationId xmlns:a16="http://schemas.microsoft.com/office/drawing/2014/main" id="{E4D7A30F-BA54-4BE0-A7E6-510E0EC97EC1}"/>
              </a:ext>
            </a:extLst>
          </p:cNvPr>
          <p:cNvSpPr txBox="1"/>
          <p:nvPr/>
        </p:nvSpPr>
        <p:spPr>
          <a:xfrm>
            <a:off x="300038" y="1768743"/>
            <a:ext cx="2696400" cy="584775"/>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600" b="1" i="0" u="none" strike="noStrike" kern="1200" cap="none" spc="0" normalizeH="0" baseline="0" noProof="0" dirty="0">
                <a:ln>
                  <a:noFill/>
                </a:ln>
                <a:solidFill>
                  <a:srgbClr val="FFFFFF"/>
                </a:solidFill>
                <a:effectLst/>
                <a:uLnTx/>
                <a:uFillTx/>
                <a:latin typeface="Arial"/>
                <a:ea typeface="+mn-ea"/>
                <a:cs typeface="Arial" pitchFamily="34" charset="0"/>
              </a:rPr>
              <a:t>Not accessed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600" b="1" i="0" u="none" strike="noStrike" kern="1200" cap="none" spc="0" normalizeH="0" baseline="0" noProof="0" dirty="0">
                <a:ln>
                  <a:noFill/>
                </a:ln>
                <a:solidFill>
                  <a:srgbClr val="FFFFFF"/>
                </a:solidFill>
                <a:effectLst/>
                <a:uLnTx/>
                <a:uFillTx/>
                <a:latin typeface="Arial"/>
                <a:ea typeface="+mn-ea"/>
                <a:cs typeface="Arial" pitchFamily="34" charset="0"/>
              </a:rPr>
              <a:t>services</a:t>
            </a:r>
          </a:p>
        </p:txBody>
      </p:sp>
      <p:sp>
        <p:nvSpPr>
          <p:cNvPr id="173" name="Rectangle 172">
            <a:extLst>
              <a:ext uri="{FF2B5EF4-FFF2-40B4-BE49-F238E27FC236}">
                <a16:creationId xmlns:a16="http://schemas.microsoft.com/office/drawing/2014/main" id="{AA3CABF2-2BC5-474D-90C9-065B9E4A0FE2}"/>
              </a:ext>
            </a:extLst>
          </p:cNvPr>
          <p:cNvSpPr/>
          <p:nvPr/>
        </p:nvSpPr>
        <p:spPr>
          <a:xfrm>
            <a:off x="3266815" y="2985025"/>
            <a:ext cx="2696400" cy="2948377"/>
          </a:xfrm>
          <a:prstGeom prst="rect">
            <a:avLst/>
          </a:prstGeom>
          <a:no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396000" rIns="108000" bIns="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000" b="1" i="0" u="none" strike="noStrike" kern="1200" cap="none" spc="0" normalizeH="0" baseline="0" noProof="0" dirty="0">
                <a:ln>
                  <a:noFill/>
                </a:ln>
                <a:solidFill>
                  <a:srgbClr val="333333"/>
                </a:solidFill>
                <a:effectLst/>
                <a:uLnTx/>
                <a:uFillTx/>
                <a:latin typeface="Arial"/>
                <a:ea typeface="+mn-ea"/>
                <a:cs typeface="Arial" pitchFamily="34" charset="0"/>
              </a:rPr>
              <a:t>Participation in: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800" b="0" i="0" u="none" strike="noStrike" kern="1200" cap="none" spc="0" normalizeH="0" baseline="0" noProof="0" dirty="0">
              <a:ln>
                <a:noFill/>
              </a:ln>
              <a:solidFill>
                <a:srgbClr val="39466F"/>
              </a:solidFill>
              <a:effectLst/>
              <a:uLnTx/>
              <a:uFillTx/>
              <a:latin typeface="Arial"/>
              <a:ea typeface="+mn-ea"/>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000" b="1" i="0" u="none" strike="noStrike" kern="1200" cap="none" spc="0" normalizeH="0" baseline="0" noProof="0" dirty="0">
                <a:ln>
                  <a:noFill/>
                </a:ln>
                <a:solidFill>
                  <a:srgbClr val="333333"/>
                </a:solidFill>
                <a:effectLst/>
                <a:uLnTx/>
                <a:uFillTx/>
                <a:latin typeface="Arial"/>
                <a:ea typeface="+mn-ea"/>
                <a:cs typeface="Arial" pitchFamily="34" charset="0"/>
              </a:rPr>
              <a:t>Stage 1 fieldwork: </a:t>
            </a:r>
          </a:p>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NZ" sz="1000" b="0" i="0" u="none" strike="noStrike" kern="1200" cap="none" spc="0" normalizeH="0" baseline="0" noProof="0" dirty="0">
                <a:ln>
                  <a:noFill/>
                </a:ln>
                <a:solidFill>
                  <a:srgbClr val="333333"/>
                </a:solidFill>
                <a:effectLst/>
                <a:uLnTx/>
                <a:uFillTx/>
                <a:latin typeface="Arial"/>
                <a:ea typeface="+mn-ea"/>
                <a:cs typeface="Arial" pitchFamily="34" charset="0"/>
              </a:rPr>
              <a:t>Experiences and attitudes </a:t>
            </a:r>
          </a:p>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NZ" sz="1000" b="0" i="0" u="none" strike="noStrike" kern="1200" cap="none" spc="0" normalizeH="0" baseline="0" noProof="0" dirty="0">
                <a:ln>
                  <a:noFill/>
                </a:ln>
                <a:solidFill>
                  <a:srgbClr val="333333"/>
                </a:solidFill>
                <a:effectLst/>
                <a:uLnTx/>
                <a:uFillTx/>
                <a:latin typeface="Arial"/>
                <a:ea typeface="+mn-ea"/>
                <a:cs typeface="Arial" pitchFamily="34" charset="0"/>
              </a:rPr>
              <a:t>One on one extended interviews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000" b="0" i="0" u="none" strike="noStrike" kern="1200" cap="none" spc="0" normalizeH="0" baseline="0" noProof="0" dirty="0">
              <a:ln>
                <a:noFill/>
              </a:ln>
              <a:solidFill>
                <a:srgbClr val="333333"/>
              </a:solidFill>
              <a:effectLst/>
              <a:uLnTx/>
              <a:uFillTx/>
              <a:latin typeface="Arial"/>
              <a:ea typeface="+mn-ea"/>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000" b="1" i="0" u="none" strike="noStrike" kern="1200" cap="none" spc="0" normalizeH="0" baseline="0" noProof="0" dirty="0">
              <a:ln>
                <a:noFill/>
              </a:ln>
              <a:solidFill>
                <a:srgbClr val="333333"/>
              </a:solidFill>
              <a:effectLst/>
              <a:uLnTx/>
              <a:uFillTx/>
              <a:latin typeface="Arial"/>
              <a:ea typeface="+mn-ea"/>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000" b="1" i="0" u="none" strike="noStrike" kern="1200" cap="none" spc="0" normalizeH="0" baseline="0" noProof="0" dirty="0">
                <a:ln>
                  <a:noFill/>
                </a:ln>
                <a:solidFill>
                  <a:srgbClr val="333333"/>
                </a:solidFill>
                <a:effectLst/>
                <a:uLnTx/>
                <a:uFillTx/>
                <a:latin typeface="Arial"/>
                <a:ea typeface="+mn-ea"/>
                <a:cs typeface="Arial" pitchFamily="34" charset="0"/>
              </a:rPr>
              <a:t>Stage 2 fieldwork: </a:t>
            </a:r>
          </a:p>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NZ" sz="1000" b="0" i="0" u="none" strike="noStrike" kern="1200" cap="none" spc="0" normalizeH="0" baseline="0" noProof="0" dirty="0">
                <a:ln>
                  <a:noFill/>
                </a:ln>
                <a:solidFill>
                  <a:srgbClr val="333333"/>
                </a:solidFill>
                <a:effectLst/>
                <a:uLnTx/>
                <a:uFillTx/>
                <a:latin typeface="Arial"/>
                <a:ea typeface="+mn-ea"/>
                <a:cs typeface="Arial" pitchFamily="34" charset="0"/>
              </a:rPr>
              <a:t>Support Needs </a:t>
            </a:r>
          </a:p>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NZ" sz="1000" b="0" i="0" u="none" strike="noStrike" kern="1200" cap="none" spc="0" normalizeH="0" baseline="0" noProof="0" dirty="0">
                <a:ln>
                  <a:noFill/>
                </a:ln>
                <a:solidFill>
                  <a:srgbClr val="333333"/>
                </a:solidFill>
                <a:effectLst/>
                <a:uLnTx/>
                <a:uFillTx/>
                <a:latin typeface="Arial"/>
                <a:ea typeface="+mn-ea"/>
                <a:cs typeface="Arial" pitchFamily="34" charset="0"/>
              </a:rPr>
              <a:t>Online forum</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800" b="0" i="0" u="none" strike="noStrike" kern="1200" cap="none" spc="0" normalizeH="0" baseline="0" noProof="0" dirty="0">
              <a:ln>
                <a:noFill/>
              </a:ln>
              <a:solidFill>
                <a:srgbClr val="39466F"/>
              </a:solidFill>
              <a:effectLst/>
              <a:uLnTx/>
              <a:uFillTx/>
              <a:latin typeface="Arial"/>
              <a:ea typeface="+mn-ea"/>
              <a:cs typeface="Arial" pitchFamily="34" charset="0"/>
            </a:endParaRPr>
          </a:p>
        </p:txBody>
      </p:sp>
      <p:sp>
        <p:nvSpPr>
          <p:cNvPr id="151" name="TextBox 150">
            <a:extLst>
              <a:ext uri="{FF2B5EF4-FFF2-40B4-BE49-F238E27FC236}">
                <a16:creationId xmlns:a16="http://schemas.microsoft.com/office/drawing/2014/main" id="{17AF7540-A6E6-4883-B656-3E294DD382F7}"/>
              </a:ext>
            </a:extLst>
          </p:cNvPr>
          <p:cNvSpPr txBox="1"/>
          <p:nvPr/>
        </p:nvSpPr>
        <p:spPr>
          <a:xfrm>
            <a:off x="3266815" y="1768743"/>
            <a:ext cx="2696400" cy="584775"/>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600" b="1" i="0" u="none" strike="noStrike" kern="1200" cap="none" spc="0" normalizeH="0" baseline="0" noProof="0" dirty="0">
                <a:ln>
                  <a:noFill/>
                </a:ln>
                <a:solidFill>
                  <a:srgbClr val="FFFFFF"/>
                </a:solidFill>
                <a:effectLst/>
                <a:uLnTx/>
                <a:uFillTx/>
                <a:latin typeface="Arial"/>
                <a:ea typeface="+mn-ea"/>
                <a:cs typeface="Arial" pitchFamily="34" charset="0"/>
              </a:rPr>
              <a:t>Voluntarily accessed services</a:t>
            </a:r>
          </a:p>
        </p:txBody>
      </p:sp>
      <p:sp>
        <p:nvSpPr>
          <p:cNvPr id="176" name="Rectangle 175">
            <a:extLst>
              <a:ext uri="{FF2B5EF4-FFF2-40B4-BE49-F238E27FC236}">
                <a16:creationId xmlns:a16="http://schemas.microsoft.com/office/drawing/2014/main" id="{6B2C6D31-FCD9-4353-9057-2C84BA72F422}"/>
              </a:ext>
            </a:extLst>
          </p:cNvPr>
          <p:cNvSpPr/>
          <p:nvPr/>
        </p:nvSpPr>
        <p:spPr>
          <a:xfrm>
            <a:off x="9201109" y="2985025"/>
            <a:ext cx="2696400" cy="2948377"/>
          </a:xfrm>
          <a:prstGeom prst="rect">
            <a:avLst/>
          </a:prstGeom>
          <a:no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396000" rIns="108000" bIns="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000" b="1" i="0" u="none" strike="noStrike" kern="1200" cap="none" spc="0" normalizeH="0" baseline="0" noProof="0" dirty="0">
                <a:ln>
                  <a:noFill/>
                </a:ln>
                <a:solidFill>
                  <a:srgbClr val="333333"/>
                </a:solidFill>
                <a:effectLst/>
                <a:uLnTx/>
                <a:uFillTx/>
                <a:latin typeface="Arial"/>
                <a:ea typeface="+mn-ea"/>
                <a:cs typeface="Arial" pitchFamily="34" charset="0"/>
              </a:rPr>
              <a:t>Participation in: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800" b="0" i="0" u="none" strike="noStrike" kern="1200" cap="none" spc="0" normalizeH="0" baseline="0" noProof="0" dirty="0">
              <a:ln>
                <a:noFill/>
              </a:ln>
              <a:solidFill>
                <a:srgbClr val="333333"/>
              </a:solidFill>
              <a:effectLst/>
              <a:uLnTx/>
              <a:uFillTx/>
              <a:latin typeface="Arial"/>
              <a:ea typeface="+mn-ea"/>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000" b="1" i="0" u="none" strike="noStrike" kern="1200" cap="none" spc="0" normalizeH="0" baseline="0" noProof="0" dirty="0">
                <a:ln>
                  <a:noFill/>
                </a:ln>
                <a:solidFill>
                  <a:srgbClr val="333333"/>
                </a:solidFill>
                <a:effectLst/>
                <a:uLnTx/>
                <a:uFillTx/>
                <a:latin typeface="Arial"/>
                <a:ea typeface="+mn-ea"/>
                <a:cs typeface="Arial" pitchFamily="34" charset="0"/>
              </a:rPr>
              <a:t>Stage 2 fieldwork: </a:t>
            </a:r>
          </a:p>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NZ" sz="1000" b="0" i="0" u="none" strike="noStrike" kern="1200" cap="none" spc="0" normalizeH="0" baseline="0" noProof="0" dirty="0">
                <a:ln>
                  <a:noFill/>
                </a:ln>
                <a:solidFill>
                  <a:srgbClr val="333333"/>
                </a:solidFill>
                <a:effectLst/>
                <a:uLnTx/>
                <a:uFillTx/>
                <a:latin typeface="Arial"/>
                <a:ea typeface="+mn-ea"/>
                <a:cs typeface="Arial" pitchFamily="34" charset="0"/>
              </a:rPr>
              <a:t>Support Needs </a:t>
            </a:r>
          </a:p>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NZ" sz="1000" b="0" i="0" u="none" strike="noStrike" kern="1200" cap="none" spc="0" normalizeH="0" baseline="0" noProof="0" dirty="0">
                <a:ln>
                  <a:noFill/>
                </a:ln>
                <a:solidFill>
                  <a:srgbClr val="333333"/>
                </a:solidFill>
                <a:effectLst/>
                <a:uLnTx/>
                <a:uFillTx/>
                <a:latin typeface="Arial"/>
                <a:ea typeface="+mn-ea"/>
                <a:cs typeface="Arial" pitchFamily="34" charset="0"/>
              </a:rPr>
              <a:t>Online forum</a:t>
            </a:r>
          </a:p>
        </p:txBody>
      </p:sp>
      <p:sp>
        <p:nvSpPr>
          <p:cNvPr id="153" name="TextBox 152">
            <a:extLst>
              <a:ext uri="{FF2B5EF4-FFF2-40B4-BE49-F238E27FC236}">
                <a16:creationId xmlns:a16="http://schemas.microsoft.com/office/drawing/2014/main" id="{B9A0BA3B-6CF5-4108-B302-DEE3A91FDE01}"/>
              </a:ext>
            </a:extLst>
          </p:cNvPr>
          <p:cNvSpPr txBox="1"/>
          <p:nvPr/>
        </p:nvSpPr>
        <p:spPr>
          <a:xfrm>
            <a:off x="9201109" y="1768743"/>
            <a:ext cx="2696400" cy="584775"/>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600" b="1" i="0" u="none" strike="noStrike" kern="1200" cap="none" spc="0" normalizeH="0" baseline="0" noProof="0" dirty="0">
                <a:ln>
                  <a:noFill/>
                </a:ln>
                <a:solidFill>
                  <a:srgbClr val="FFFFFF"/>
                </a:solidFill>
                <a:effectLst/>
                <a:uLnTx/>
                <a:uFillTx/>
                <a:latin typeface="Arial"/>
                <a:ea typeface="+mn-ea"/>
                <a:cs typeface="+mn-cs"/>
              </a:rPr>
              <a:t>Supporters of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600" b="1" i="0" u="none" strike="noStrike" kern="1200" cap="none" spc="0" normalizeH="0" baseline="0" noProof="0" dirty="0">
                <a:ln>
                  <a:noFill/>
                </a:ln>
                <a:solidFill>
                  <a:srgbClr val="FFFFFF"/>
                </a:solidFill>
                <a:effectLst/>
                <a:uLnTx/>
                <a:uFillTx/>
                <a:latin typeface="Arial"/>
                <a:ea typeface="+mn-ea"/>
                <a:cs typeface="Arial" pitchFamily="34" charset="0"/>
              </a:rPr>
              <a:t>voluntarily accessed</a:t>
            </a:r>
          </a:p>
        </p:txBody>
      </p:sp>
      <p:sp>
        <p:nvSpPr>
          <p:cNvPr id="3" name="Rectangle 2">
            <a:extLst>
              <a:ext uri="{FF2B5EF4-FFF2-40B4-BE49-F238E27FC236}">
                <a16:creationId xmlns:a16="http://schemas.microsoft.com/office/drawing/2014/main" id="{928CF234-3585-4EB2-B81D-46368AD35FC8}"/>
              </a:ext>
            </a:extLst>
          </p:cNvPr>
          <p:cNvSpPr/>
          <p:nvPr/>
        </p:nvSpPr>
        <p:spPr>
          <a:xfrm>
            <a:off x="6233592" y="2985026"/>
            <a:ext cx="2697139" cy="294837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108000" tIns="396000" rIns="108000" bIns="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000" b="1" i="0" u="none" strike="noStrike" kern="1200" cap="none" spc="0" normalizeH="0" baseline="0" noProof="0" dirty="0">
                <a:ln>
                  <a:noFill/>
                </a:ln>
                <a:solidFill>
                  <a:srgbClr val="333333"/>
                </a:solidFill>
                <a:effectLst/>
                <a:uLnTx/>
                <a:uFillTx/>
                <a:latin typeface="Arial"/>
                <a:ea typeface="+mn-ea"/>
                <a:cs typeface="Arial" pitchFamily="34" charset="0"/>
              </a:rPr>
              <a:t>Participation in: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800" b="0" i="0" u="none" strike="noStrike" kern="1200" cap="none" spc="0" normalizeH="0" baseline="0" noProof="0" dirty="0">
              <a:ln>
                <a:noFill/>
              </a:ln>
              <a:solidFill>
                <a:srgbClr val="333333"/>
              </a:solidFill>
              <a:effectLst/>
              <a:uLnTx/>
              <a:uFillTx/>
              <a:latin typeface="Arial"/>
              <a:ea typeface="+mn-ea"/>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000" b="1" i="0" u="none" strike="noStrike" kern="1200" cap="none" spc="0" normalizeH="0" baseline="0" noProof="0" dirty="0">
                <a:ln>
                  <a:noFill/>
                </a:ln>
                <a:solidFill>
                  <a:srgbClr val="333333"/>
                </a:solidFill>
                <a:effectLst/>
                <a:uLnTx/>
                <a:uFillTx/>
                <a:latin typeface="Arial"/>
                <a:ea typeface="+mn-ea"/>
                <a:cs typeface="Arial" pitchFamily="34" charset="0"/>
              </a:rPr>
              <a:t>Stage 1 fieldwork: </a:t>
            </a:r>
          </a:p>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NZ" sz="1000" b="0" i="0" u="none" strike="noStrike" kern="1200" cap="none" spc="0" normalizeH="0" baseline="0" noProof="0" dirty="0">
                <a:ln>
                  <a:noFill/>
                </a:ln>
                <a:solidFill>
                  <a:srgbClr val="333333"/>
                </a:solidFill>
                <a:effectLst/>
                <a:uLnTx/>
                <a:uFillTx/>
                <a:latin typeface="Arial"/>
                <a:ea typeface="+mn-ea"/>
                <a:cs typeface="Arial" pitchFamily="34" charset="0"/>
              </a:rPr>
              <a:t>Experiences and attitudes </a:t>
            </a:r>
          </a:p>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NZ" sz="1000" b="0" i="0" u="none" strike="noStrike" kern="1200" cap="none" spc="0" normalizeH="0" baseline="0" noProof="0" dirty="0">
                <a:ln>
                  <a:noFill/>
                </a:ln>
                <a:solidFill>
                  <a:srgbClr val="333333"/>
                </a:solidFill>
                <a:effectLst/>
                <a:uLnTx/>
                <a:uFillTx/>
                <a:latin typeface="Arial"/>
                <a:ea typeface="+mn-ea"/>
                <a:cs typeface="Arial" pitchFamily="34" charset="0"/>
              </a:rPr>
              <a:t>One on one extended interviews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000" b="0" i="0" u="none" strike="noStrike" kern="1200" cap="none" spc="0" normalizeH="0" baseline="0" noProof="0" dirty="0">
              <a:ln>
                <a:noFill/>
              </a:ln>
              <a:solidFill>
                <a:srgbClr val="333333"/>
              </a:solidFill>
              <a:effectLst/>
              <a:uLnTx/>
              <a:uFillTx/>
              <a:latin typeface="Arial"/>
              <a:ea typeface="+mn-ea"/>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000" b="1" i="0" u="none" strike="noStrike" kern="1200" cap="none" spc="0" normalizeH="0" baseline="0" noProof="0" dirty="0">
              <a:ln>
                <a:noFill/>
              </a:ln>
              <a:solidFill>
                <a:srgbClr val="333333"/>
              </a:solidFill>
              <a:effectLst/>
              <a:uLnTx/>
              <a:uFillTx/>
              <a:latin typeface="Arial"/>
              <a:ea typeface="+mn-ea"/>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000" b="1" i="0" u="none" strike="noStrike" kern="1200" cap="none" spc="0" normalizeH="0" baseline="0" noProof="0" dirty="0">
                <a:ln>
                  <a:noFill/>
                </a:ln>
                <a:solidFill>
                  <a:srgbClr val="333333"/>
                </a:solidFill>
                <a:effectLst/>
                <a:uLnTx/>
                <a:uFillTx/>
                <a:latin typeface="Arial"/>
                <a:ea typeface="+mn-ea"/>
                <a:cs typeface="Arial" pitchFamily="34" charset="0"/>
              </a:rPr>
              <a:t>Stage 2 fieldwork: </a:t>
            </a:r>
          </a:p>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NZ" sz="1000" b="0" i="0" u="none" strike="noStrike" kern="1200" cap="none" spc="0" normalizeH="0" baseline="0" noProof="0" dirty="0">
                <a:ln>
                  <a:noFill/>
                </a:ln>
                <a:solidFill>
                  <a:srgbClr val="333333"/>
                </a:solidFill>
                <a:effectLst/>
                <a:uLnTx/>
                <a:uFillTx/>
                <a:latin typeface="Arial"/>
                <a:ea typeface="+mn-ea"/>
                <a:cs typeface="Arial" pitchFamily="34" charset="0"/>
              </a:rPr>
              <a:t>Support Needs </a:t>
            </a:r>
          </a:p>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NZ" sz="1000" b="0" i="0" u="none" strike="noStrike" kern="1200" cap="none" spc="0" normalizeH="0" baseline="0" noProof="0" dirty="0">
                <a:ln>
                  <a:noFill/>
                </a:ln>
                <a:solidFill>
                  <a:srgbClr val="333333"/>
                </a:solidFill>
                <a:effectLst/>
                <a:uLnTx/>
                <a:uFillTx/>
                <a:latin typeface="Arial"/>
                <a:ea typeface="+mn-ea"/>
                <a:cs typeface="Arial" pitchFamily="34" charset="0"/>
              </a:rPr>
              <a:t>Online forum</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000" b="0" i="0" u="none" strike="noStrike" kern="1200" cap="none" spc="0" normalizeH="0" baseline="0" noProof="0" dirty="0">
              <a:ln>
                <a:noFill/>
              </a:ln>
              <a:solidFill>
                <a:srgbClr val="333333"/>
              </a:solidFill>
              <a:effectLst/>
              <a:uLnTx/>
              <a:uFillTx/>
              <a:latin typeface="Arial"/>
              <a:ea typeface="+mn-ea"/>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700" b="0" i="0" u="none" strike="noStrike" kern="1200" cap="none" spc="0" normalizeH="0" baseline="0" noProof="0" dirty="0">
              <a:ln>
                <a:noFill/>
              </a:ln>
              <a:solidFill>
                <a:srgbClr val="333333"/>
              </a:solidFill>
              <a:effectLst/>
              <a:uLnTx/>
              <a:uFillTx/>
              <a:latin typeface="Arial"/>
              <a:ea typeface="+mn-ea"/>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700" b="0" i="0" u="none" strike="noStrike" kern="1200" cap="none" spc="0" normalizeH="0" baseline="0" noProof="0" dirty="0">
                <a:ln>
                  <a:noFill/>
                </a:ln>
                <a:solidFill>
                  <a:srgbClr val="333333"/>
                </a:solidFill>
                <a:effectLst/>
                <a:uLnTx/>
                <a:uFillTx/>
                <a:latin typeface="Arial"/>
                <a:ea typeface="+mn-ea"/>
                <a:cs typeface="Arial" pitchFamily="34" charset="0"/>
              </a:rPr>
              <a:t>*This cohort were not intended to be excluded from the research.  However two participants disclosed in their research interviews that they had been previously mandated to access services.</a:t>
            </a:r>
            <a:endParaRPr kumimoji="0" lang="en-NZ" sz="500" b="0" i="0" u="none" strike="noStrike" kern="120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800" b="0" i="0" u="none" strike="noStrike" kern="1200" cap="none" spc="0" normalizeH="0" baseline="0" noProof="0" dirty="0">
              <a:ln>
                <a:noFill/>
              </a:ln>
              <a:solidFill>
                <a:srgbClr val="333333"/>
              </a:solidFill>
              <a:effectLst/>
              <a:uLnTx/>
              <a:uFillTx/>
              <a:latin typeface="Arial"/>
              <a:ea typeface="+mn-ea"/>
              <a:cs typeface="Arial" pitchFamily="34" charset="0"/>
            </a:endParaRPr>
          </a:p>
        </p:txBody>
      </p:sp>
      <p:cxnSp>
        <p:nvCxnSpPr>
          <p:cNvPr id="15" name="Straight Connector 14">
            <a:extLst>
              <a:ext uri="{FF2B5EF4-FFF2-40B4-BE49-F238E27FC236}">
                <a16:creationId xmlns:a16="http://schemas.microsoft.com/office/drawing/2014/main" id="{3F9EA3B0-2B2F-C135-5813-BD84276BB8D2}"/>
              </a:ext>
            </a:extLst>
          </p:cNvPr>
          <p:cNvCxnSpPr>
            <a:cxnSpLocks/>
          </p:cNvCxnSpPr>
          <p:nvPr/>
        </p:nvCxnSpPr>
        <p:spPr>
          <a:xfrm flipV="1">
            <a:off x="7673236" y="2399895"/>
            <a:ext cx="0" cy="695157"/>
          </a:xfrm>
          <a:prstGeom prst="line">
            <a:avLst/>
          </a:prstGeom>
          <a:ln w="19050">
            <a:solidFill>
              <a:srgbClr val="8B9A9F"/>
            </a:solidFill>
            <a:tailEnd type="ova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AB54C1CD-42B9-4251-89C3-5519FC109227}"/>
              </a:ext>
            </a:extLst>
          </p:cNvPr>
          <p:cNvCxnSpPr>
            <a:cxnSpLocks/>
          </p:cNvCxnSpPr>
          <p:nvPr/>
        </p:nvCxnSpPr>
        <p:spPr>
          <a:xfrm flipV="1">
            <a:off x="1648238" y="2410193"/>
            <a:ext cx="0" cy="695157"/>
          </a:xfrm>
          <a:prstGeom prst="line">
            <a:avLst/>
          </a:prstGeom>
          <a:ln w="19050">
            <a:solidFill>
              <a:srgbClr val="8B9A9F"/>
            </a:solidFill>
            <a:tailEnd type="oval"/>
          </a:ln>
        </p:spPr>
        <p:style>
          <a:lnRef idx="1">
            <a:schemeClr val="accent1"/>
          </a:lnRef>
          <a:fillRef idx="0">
            <a:schemeClr val="accent1"/>
          </a:fillRef>
          <a:effectRef idx="0">
            <a:schemeClr val="accent1"/>
          </a:effectRef>
          <a:fontRef idx="minor">
            <a:schemeClr val="tx1"/>
          </a:fontRef>
        </p:style>
      </p:cxnSp>
      <p:sp>
        <p:nvSpPr>
          <p:cNvPr id="42" name="Oval 41">
            <a:extLst>
              <a:ext uri="{FF2B5EF4-FFF2-40B4-BE49-F238E27FC236}">
                <a16:creationId xmlns:a16="http://schemas.microsoft.com/office/drawing/2014/main" id="{D09BC13B-4065-4DB6-9409-124886AE518B}"/>
              </a:ext>
            </a:extLst>
          </p:cNvPr>
          <p:cNvSpPr/>
          <p:nvPr/>
        </p:nvSpPr>
        <p:spPr>
          <a:xfrm>
            <a:off x="1234238" y="2528210"/>
            <a:ext cx="828000" cy="828000"/>
          </a:xfrm>
          <a:prstGeom prst="ellipse">
            <a:avLst/>
          </a:prstGeom>
          <a:solidFill>
            <a:schemeClr val="bg1"/>
          </a:solidFill>
          <a:ln w="28575">
            <a:solidFill>
              <a:srgbClr val="8B9A9F"/>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800" b="1" i="0" u="none" strike="noStrike" kern="1200" cap="none" spc="0" normalizeH="0" baseline="0" noProof="0" dirty="0">
                <a:ln>
                  <a:noFill/>
                </a:ln>
                <a:solidFill>
                  <a:srgbClr val="8B9A9F"/>
                </a:solidFill>
                <a:effectLst/>
                <a:uLnTx/>
                <a:uFillTx/>
                <a:latin typeface="Arial"/>
                <a:ea typeface="+mn-ea"/>
                <a:cs typeface="+mn-cs"/>
              </a:rPr>
              <a:t>n=13</a:t>
            </a:r>
          </a:p>
        </p:txBody>
      </p:sp>
      <p:cxnSp>
        <p:nvCxnSpPr>
          <p:cNvPr id="39" name="Straight Connector 38">
            <a:extLst>
              <a:ext uri="{FF2B5EF4-FFF2-40B4-BE49-F238E27FC236}">
                <a16:creationId xmlns:a16="http://schemas.microsoft.com/office/drawing/2014/main" id="{2B5C2021-694F-49C0-865B-BF2B9324C07C}"/>
              </a:ext>
            </a:extLst>
          </p:cNvPr>
          <p:cNvCxnSpPr>
            <a:cxnSpLocks/>
          </p:cNvCxnSpPr>
          <p:nvPr/>
        </p:nvCxnSpPr>
        <p:spPr>
          <a:xfrm flipV="1">
            <a:off x="4615015" y="2410193"/>
            <a:ext cx="0" cy="695157"/>
          </a:xfrm>
          <a:prstGeom prst="line">
            <a:avLst/>
          </a:prstGeom>
          <a:ln w="19050">
            <a:solidFill>
              <a:srgbClr val="8B9A9F"/>
            </a:solidFill>
            <a:tailEnd type="oval"/>
          </a:ln>
        </p:spPr>
        <p:style>
          <a:lnRef idx="1">
            <a:schemeClr val="accent1"/>
          </a:lnRef>
          <a:fillRef idx="0">
            <a:schemeClr val="accent1"/>
          </a:fillRef>
          <a:effectRef idx="0">
            <a:schemeClr val="accent1"/>
          </a:effectRef>
          <a:fontRef idx="minor">
            <a:schemeClr val="tx1"/>
          </a:fontRef>
        </p:style>
      </p:cxnSp>
      <p:sp>
        <p:nvSpPr>
          <p:cNvPr id="40" name="Oval 39">
            <a:extLst>
              <a:ext uri="{FF2B5EF4-FFF2-40B4-BE49-F238E27FC236}">
                <a16:creationId xmlns:a16="http://schemas.microsoft.com/office/drawing/2014/main" id="{B2C977E1-EEFF-4BB3-8501-DA812E79F254}"/>
              </a:ext>
            </a:extLst>
          </p:cNvPr>
          <p:cNvSpPr/>
          <p:nvPr/>
        </p:nvSpPr>
        <p:spPr>
          <a:xfrm>
            <a:off x="4201015" y="2528210"/>
            <a:ext cx="828000" cy="828000"/>
          </a:xfrm>
          <a:prstGeom prst="ellipse">
            <a:avLst/>
          </a:prstGeom>
          <a:solidFill>
            <a:schemeClr val="bg1"/>
          </a:solidFill>
          <a:ln w="28575">
            <a:solidFill>
              <a:srgbClr val="8B9A9F"/>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800" b="1" i="0" u="none" strike="noStrike" kern="1200" cap="none" spc="0" normalizeH="0" baseline="0" noProof="0">
                <a:ln>
                  <a:noFill/>
                </a:ln>
                <a:solidFill>
                  <a:srgbClr val="8B9A9F"/>
                </a:solidFill>
                <a:effectLst/>
                <a:uLnTx/>
                <a:uFillTx/>
                <a:latin typeface="Arial"/>
                <a:ea typeface="+mn-ea"/>
                <a:cs typeface="+mn-cs"/>
              </a:rPr>
              <a:t>n=14</a:t>
            </a:r>
            <a:endParaRPr kumimoji="0" lang="en-NZ" sz="1800" b="1" i="0" u="none" strike="noStrike" kern="1200" cap="none" spc="0" normalizeH="0" baseline="0" noProof="0" dirty="0">
              <a:ln>
                <a:noFill/>
              </a:ln>
              <a:solidFill>
                <a:srgbClr val="8B9A9F"/>
              </a:solidFill>
              <a:effectLst/>
              <a:uLnTx/>
              <a:uFillTx/>
              <a:latin typeface="Arial"/>
              <a:ea typeface="+mn-ea"/>
              <a:cs typeface="+mn-cs"/>
            </a:endParaRPr>
          </a:p>
        </p:txBody>
      </p:sp>
      <p:cxnSp>
        <p:nvCxnSpPr>
          <p:cNvPr id="45" name="Straight Connector 44">
            <a:extLst>
              <a:ext uri="{FF2B5EF4-FFF2-40B4-BE49-F238E27FC236}">
                <a16:creationId xmlns:a16="http://schemas.microsoft.com/office/drawing/2014/main" id="{72EC2C70-9D5B-4DE9-B21A-CF763C37BDB3}"/>
              </a:ext>
            </a:extLst>
          </p:cNvPr>
          <p:cNvCxnSpPr>
            <a:cxnSpLocks/>
          </p:cNvCxnSpPr>
          <p:nvPr/>
        </p:nvCxnSpPr>
        <p:spPr>
          <a:xfrm flipV="1">
            <a:off x="10549309" y="2399895"/>
            <a:ext cx="0" cy="695157"/>
          </a:xfrm>
          <a:prstGeom prst="line">
            <a:avLst/>
          </a:prstGeom>
          <a:ln w="19050">
            <a:solidFill>
              <a:srgbClr val="8B9A9F"/>
            </a:solidFill>
            <a:tailEnd type="oval"/>
          </a:ln>
        </p:spPr>
        <p:style>
          <a:lnRef idx="1">
            <a:schemeClr val="accent1"/>
          </a:lnRef>
          <a:fillRef idx="0">
            <a:schemeClr val="accent1"/>
          </a:fillRef>
          <a:effectRef idx="0">
            <a:schemeClr val="accent1"/>
          </a:effectRef>
          <a:fontRef idx="minor">
            <a:schemeClr val="tx1"/>
          </a:fontRef>
        </p:style>
      </p:cxnSp>
      <p:sp>
        <p:nvSpPr>
          <p:cNvPr id="46" name="Oval 45">
            <a:extLst>
              <a:ext uri="{FF2B5EF4-FFF2-40B4-BE49-F238E27FC236}">
                <a16:creationId xmlns:a16="http://schemas.microsoft.com/office/drawing/2014/main" id="{CD3FE4C7-9753-4DB5-99C8-04F8D693576D}"/>
              </a:ext>
            </a:extLst>
          </p:cNvPr>
          <p:cNvSpPr/>
          <p:nvPr/>
        </p:nvSpPr>
        <p:spPr>
          <a:xfrm>
            <a:off x="10135309" y="2528210"/>
            <a:ext cx="828000" cy="828000"/>
          </a:xfrm>
          <a:prstGeom prst="ellipse">
            <a:avLst/>
          </a:prstGeom>
          <a:solidFill>
            <a:schemeClr val="bg1"/>
          </a:solidFill>
          <a:ln w="28575">
            <a:solidFill>
              <a:srgbClr val="8B9A9F"/>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800" b="1" i="0" u="none" strike="noStrike" kern="1200" cap="none" spc="0" normalizeH="0" baseline="0" noProof="0" dirty="0">
                <a:ln>
                  <a:noFill/>
                </a:ln>
                <a:solidFill>
                  <a:srgbClr val="8B9A9F"/>
                </a:solidFill>
                <a:effectLst/>
                <a:uLnTx/>
                <a:uFillTx/>
                <a:latin typeface="Arial"/>
                <a:ea typeface="+mn-ea"/>
                <a:cs typeface="+mn-cs"/>
              </a:rPr>
              <a:t>n=8</a:t>
            </a:r>
          </a:p>
        </p:txBody>
      </p:sp>
      <p:sp>
        <p:nvSpPr>
          <p:cNvPr id="11" name="Oval 10">
            <a:extLst>
              <a:ext uri="{FF2B5EF4-FFF2-40B4-BE49-F238E27FC236}">
                <a16:creationId xmlns:a16="http://schemas.microsoft.com/office/drawing/2014/main" id="{5867BD02-8017-ED23-7E4F-A208D4E5D684}"/>
              </a:ext>
            </a:extLst>
          </p:cNvPr>
          <p:cNvSpPr/>
          <p:nvPr/>
        </p:nvSpPr>
        <p:spPr>
          <a:xfrm>
            <a:off x="7259236" y="2528210"/>
            <a:ext cx="828000" cy="828000"/>
          </a:xfrm>
          <a:prstGeom prst="ellipse">
            <a:avLst/>
          </a:prstGeom>
          <a:solidFill>
            <a:schemeClr val="bg1"/>
          </a:solidFill>
          <a:ln w="28575">
            <a:solidFill>
              <a:srgbClr val="8B9A9F"/>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800" b="1" i="0" u="none" strike="noStrike" kern="1200" cap="none" spc="0" normalizeH="0" baseline="0" noProof="0" dirty="0">
                <a:ln>
                  <a:noFill/>
                </a:ln>
                <a:solidFill>
                  <a:srgbClr val="8B9A9F"/>
                </a:solidFill>
                <a:effectLst/>
                <a:uLnTx/>
                <a:uFillTx/>
                <a:latin typeface="Arial"/>
                <a:ea typeface="+mn-ea"/>
                <a:cs typeface="+mn-cs"/>
              </a:rPr>
              <a:t>n=2</a:t>
            </a:r>
          </a:p>
        </p:txBody>
      </p:sp>
      <p:sp>
        <p:nvSpPr>
          <p:cNvPr id="20" name="TextBox 19">
            <a:extLst>
              <a:ext uri="{FF2B5EF4-FFF2-40B4-BE49-F238E27FC236}">
                <a16:creationId xmlns:a16="http://schemas.microsoft.com/office/drawing/2014/main" id="{68192D79-A1B5-CCAC-C064-25A8A7890190}"/>
              </a:ext>
            </a:extLst>
          </p:cNvPr>
          <p:cNvSpPr txBox="1"/>
          <p:nvPr/>
        </p:nvSpPr>
        <p:spPr>
          <a:xfrm>
            <a:off x="6233592" y="1771010"/>
            <a:ext cx="2696400" cy="584775"/>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600" b="1" i="0" u="none" strike="noStrike" kern="1200" cap="none" spc="0" normalizeH="0" baseline="0" noProof="0" dirty="0">
                <a:ln>
                  <a:noFill/>
                </a:ln>
                <a:solidFill>
                  <a:srgbClr val="FFFFFF"/>
                </a:solidFill>
                <a:effectLst/>
                <a:uLnTx/>
                <a:uFillTx/>
                <a:latin typeface="Arial"/>
                <a:ea typeface="+mn-ea"/>
                <a:cs typeface="Arial" pitchFamily="34" charset="0"/>
              </a:rPr>
              <a:t>Mandated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600" b="1" i="0" u="none" strike="noStrike" kern="1200" cap="none" spc="0" normalizeH="0" baseline="0" noProof="0" dirty="0">
                <a:ln>
                  <a:noFill/>
                </a:ln>
                <a:solidFill>
                  <a:srgbClr val="FFFFFF"/>
                </a:solidFill>
                <a:effectLst/>
                <a:uLnTx/>
                <a:uFillTx/>
                <a:latin typeface="Arial"/>
                <a:ea typeface="+mn-ea"/>
                <a:cs typeface="Arial" pitchFamily="34" charset="0"/>
              </a:rPr>
              <a:t>services</a:t>
            </a:r>
          </a:p>
        </p:txBody>
      </p:sp>
      <p:cxnSp>
        <p:nvCxnSpPr>
          <p:cNvPr id="22" name="Straight Connector 21">
            <a:extLst>
              <a:ext uri="{FF2B5EF4-FFF2-40B4-BE49-F238E27FC236}">
                <a16:creationId xmlns:a16="http://schemas.microsoft.com/office/drawing/2014/main" id="{FC3F10AF-D09E-BE8C-264D-6259FDCCA870}"/>
              </a:ext>
            </a:extLst>
          </p:cNvPr>
          <p:cNvCxnSpPr>
            <a:cxnSpLocks/>
          </p:cNvCxnSpPr>
          <p:nvPr/>
        </p:nvCxnSpPr>
        <p:spPr>
          <a:xfrm>
            <a:off x="624261" y="4444099"/>
            <a:ext cx="2047954" cy="0"/>
          </a:xfrm>
          <a:prstGeom prst="line">
            <a:avLst/>
          </a:prstGeom>
          <a:ln w="9525">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C9D09E5C-4B25-D4AE-E8B2-68C43C353EC7}"/>
              </a:ext>
            </a:extLst>
          </p:cNvPr>
          <p:cNvCxnSpPr>
            <a:cxnSpLocks/>
          </p:cNvCxnSpPr>
          <p:nvPr/>
        </p:nvCxnSpPr>
        <p:spPr>
          <a:xfrm>
            <a:off x="3591038" y="4444099"/>
            <a:ext cx="2047954" cy="0"/>
          </a:xfrm>
          <a:prstGeom prst="line">
            <a:avLst/>
          </a:prstGeom>
          <a:ln w="9525">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4566E956-1237-3E10-8945-92BC2567C737}"/>
              </a:ext>
            </a:extLst>
          </p:cNvPr>
          <p:cNvCxnSpPr>
            <a:cxnSpLocks/>
          </p:cNvCxnSpPr>
          <p:nvPr/>
        </p:nvCxnSpPr>
        <p:spPr>
          <a:xfrm>
            <a:off x="6558184" y="4444099"/>
            <a:ext cx="2047954" cy="0"/>
          </a:xfrm>
          <a:prstGeom prst="line">
            <a:avLst/>
          </a:prstGeom>
          <a:ln w="9525">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3FFC81CF-21B5-5DED-408C-2A8EFEE4E667}"/>
              </a:ext>
            </a:extLst>
          </p:cNvPr>
          <p:cNvCxnSpPr>
            <a:cxnSpLocks/>
          </p:cNvCxnSpPr>
          <p:nvPr/>
        </p:nvCxnSpPr>
        <p:spPr>
          <a:xfrm>
            <a:off x="9525332" y="4444099"/>
            <a:ext cx="2047954" cy="0"/>
          </a:xfrm>
          <a:prstGeom prst="line">
            <a:avLst/>
          </a:prstGeom>
          <a:ln w="9525">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2BEC6CD7-E5F4-5AEE-C504-C4609117293A}"/>
              </a:ext>
            </a:extLst>
          </p:cNvPr>
          <p:cNvSpPr/>
          <p:nvPr/>
        </p:nvSpPr>
        <p:spPr bwMode="ltGray">
          <a:xfrm>
            <a:off x="0" y="0"/>
            <a:ext cx="228600" cy="219075"/>
          </a:xfrm>
          <a:prstGeom prst="rect">
            <a:avLst/>
          </a:prstGeom>
          <a:solidFill>
            <a:schemeClr val="bg1"/>
          </a:solidFill>
          <a:ln w="127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2919466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62CD6-3F46-4EF6-8DBF-CC71C66EDC41}"/>
              </a:ext>
            </a:extLst>
          </p:cNvPr>
          <p:cNvSpPr>
            <a:spLocks noGrp="1"/>
          </p:cNvSpPr>
          <p:nvPr>
            <p:ph type="title"/>
          </p:nvPr>
        </p:nvSpPr>
        <p:spPr>
          <a:xfrm>
            <a:off x="359998" y="2822399"/>
            <a:ext cx="3378284" cy="403200"/>
          </a:xfrm>
        </p:spPr>
        <p:txBody>
          <a:bodyPr/>
          <a:lstStyle/>
          <a:p>
            <a:r>
              <a:rPr lang="en-NZ" dirty="0"/>
              <a:t>Using ‘Mindsets’ as a tool </a:t>
            </a:r>
          </a:p>
        </p:txBody>
      </p:sp>
      <p:sp>
        <p:nvSpPr>
          <p:cNvPr id="5" name="Content Placeholder 4">
            <a:extLst>
              <a:ext uri="{FF2B5EF4-FFF2-40B4-BE49-F238E27FC236}">
                <a16:creationId xmlns:a16="http://schemas.microsoft.com/office/drawing/2014/main" id="{45F67BB7-E87C-A8AC-22C3-8DB3C47407DE}"/>
              </a:ext>
            </a:extLst>
          </p:cNvPr>
          <p:cNvSpPr>
            <a:spLocks noGrp="1"/>
          </p:cNvSpPr>
          <p:nvPr>
            <p:ph sz="quarter" idx="15"/>
          </p:nvPr>
        </p:nvSpPr>
        <p:spPr>
          <a:xfrm>
            <a:off x="4865636" y="300163"/>
            <a:ext cx="6966366" cy="5601867"/>
          </a:xfrm>
        </p:spPr>
        <p:txBody>
          <a:bodyPr anchor="ctr"/>
          <a:lstStyle/>
          <a:p>
            <a:r>
              <a:rPr lang="en-NZ" sz="1400" dirty="0"/>
              <a:t>Mindsets are used as a core analysis tool in this research.  We use them as a way in to illustrate patterns of thinking and beliefs across groups of individuals.  They are a means to bring to life findings in a way that is intuitive and accessible to understand.   </a:t>
            </a:r>
          </a:p>
          <a:p>
            <a:endParaRPr lang="en-NZ" sz="1400" dirty="0"/>
          </a:p>
          <a:p>
            <a:r>
              <a:rPr lang="en-NZ" sz="1400" dirty="0"/>
              <a:t>They are also – by necessity! – simplistic, and can never fully represent the entirety of a person.  </a:t>
            </a:r>
          </a:p>
          <a:p>
            <a:endParaRPr lang="en-NZ" sz="1400" dirty="0"/>
          </a:p>
          <a:p>
            <a:r>
              <a:rPr lang="en-NZ" sz="1400" dirty="0"/>
              <a:t>They do however help identify themes, needs or ideas that may be shared across individuals.  </a:t>
            </a:r>
          </a:p>
          <a:p>
            <a:endParaRPr lang="en-NZ" sz="1400" dirty="0"/>
          </a:p>
          <a:p>
            <a:r>
              <a:rPr lang="en-NZ" sz="1400" dirty="0"/>
              <a:t>In this way, they may be helpful as tools when thinking about common characteristics, motivations, preferences and pain points for diverse audiences, with a view to using these as a means to encourage more people to seek support.</a:t>
            </a:r>
          </a:p>
          <a:p>
            <a:endParaRPr lang="en-NZ" sz="1400" dirty="0"/>
          </a:p>
        </p:txBody>
      </p:sp>
      <p:sp>
        <p:nvSpPr>
          <p:cNvPr id="3" name="Rectangle 2">
            <a:extLst>
              <a:ext uri="{FF2B5EF4-FFF2-40B4-BE49-F238E27FC236}">
                <a16:creationId xmlns:a16="http://schemas.microsoft.com/office/drawing/2014/main" id="{8BE277BF-9CE4-FEDA-1F6F-04BBEF8DC54B}"/>
              </a:ext>
            </a:extLst>
          </p:cNvPr>
          <p:cNvSpPr/>
          <p:nvPr/>
        </p:nvSpPr>
        <p:spPr bwMode="ltGray">
          <a:xfrm>
            <a:off x="0" y="0"/>
            <a:ext cx="228600" cy="219075"/>
          </a:xfrm>
          <a:prstGeom prst="rect">
            <a:avLst/>
          </a:prstGeom>
          <a:solidFill>
            <a:schemeClr val="bg1"/>
          </a:solidFill>
          <a:ln w="127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3536555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6C1E8D7F-A764-4046-4E2F-6F33EED2D2A6}"/>
              </a:ext>
            </a:extLst>
          </p:cNvPr>
          <p:cNvGrpSpPr/>
          <p:nvPr/>
        </p:nvGrpSpPr>
        <p:grpSpPr>
          <a:xfrm>
            <a:off x="217873" y="1708878"/>
            <a:ext cx="11756255" cy="4056921"/>
            <a:chOff x="217873" y="1708878"/>
            <a:chExt cx="11756255" cy="4056921"/>
          </a:xfrm>
        </p:grpSpPr>
        <p:sp>
          <p:nvSpPr>
            <p:cNvPr id="2" name="Rectangle 1">
              <a:extLst>
                <a:ext uri="{FF2B5EF4-FFF2-40B4-BE49-F238E27FC236}">
                  <a16:creationId xmlns:a16="http://schemas.microsoft.com/office/drawing/2014/main" id="{E1612C00-0979-2CDA-62CC-AC832C588F61}"/>
                </a:ext>
              </a:extLst>
            </p:cNvPr>
            <p:cNvSpPr/>
            <p:nvPr/>
          </p:nvSpPr>
          <p:spPr>
            <a:xfrm>
              <a:off x="217873" y="1708878"/>
              <a:ext cx="2836186" cy="4056921"/>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6800" rIns="91440" bIns="45720" numCol="1" spcCol="0" rtlCol="0" fromWordArt="0" anchor="ctr" anchorCtr="0" forceAA="0" compatLnSpc="1">
              <a:prstTxWarp prst="textNoShape">
                <a:avLst/>
              </a:prstTxWarp>
              <a:noAutofit/>
            </a:bodyPr>
            <a:lstStyle/>
            <a:p>
              <a:pPr algn="ctr">
                <a:defRPr/>
              </a:pPr>
              <a:r>
                <a:rPr lang="en-US" sz="2000" b="1" dirty="0">
                  <a:solidFill>
                    <a:srgbClr val="39466F"/>
                  </a:solidFill>
                  <a:latin typeface="Arial" panose="020B0604020202020204" pitchFamily="34" charset="0"/>
                  <a:ea typeface="+mn-lt"/>
                  <a:cs typeface="Arial" panose="020B0604020202020204" pitchFamily="34" charset="0"/>
                </a:rPr>
                <a:t>Disconnection</a:t>
              </a:r>
            </a:p>
          </p:txBody>
        </p:sp>
        <p:sp>
          <p:nvSpPr>
            <p:cNvPr id="4" name="Rectangle 3">
              <a:extLst>
                <a:ext uri="{FF2B5EF4-FFF2-40B4-BE49-F238E27FC236}">
                  <a16:creationId xmlns:a16="http://schemas.microsoft.com/office/drawing/2014/main" id="{A28A3DBC-1F42-FFE2-71E0-D79251CA0C5E}"/>
                </a:ext>
              </a:extLst>
            </p:cNvPr>
            <p:cNvSpPr/>
            <p:nvPr/>
          </p:nvSpPr>
          <p:spPr>
            <a:xfrm>
              <a:off x="3191229" y="1708878"/>
              <a:ext cx="2836186" cy="4056921"/>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6800" rIns="91440" bIns="45720" numCol="1" spcCol="0" rtlCol="0" fromWordArt="0" anchor="ctr" anchorCtr="0" forceAA="0" compatLnSpc="1">
              <a:prstTxWarp prst="textNoShape">
                <a:avLst/>
              </a:prstTxWarp>
              <a:noAutofit/>
            </a:bodyPr>
            <a:lstStyle/>
            <a:p>
              <a:pPr algn="ctr">
                <a:defRPr/>
              </a:pPr>
              <a:r>
                <a:rPr lang="en-US" sz="2000" b="1" dirty="0">
                  <a:solidFill>
                    <a:srgbClr val="39466F"/>
                  </a:solidFill>
                  <a:latin typeface="Arial" panose="020B0604020202020204" pitchFamily="34" charset="0"/>
                  <a:ea typeface="+mn-lt"/>
                  <a:cs typeface="Arial" panose="020B0604020202020204" pitchFamily="34" charset="0"/>
                </a:rPr>
                <a:t>Inadequacy</a:t>
              </a:r>
            </a:p>
          </p:txBody>
        </p:sp>
        <p:sp>
          <p:nvSpPr>
            <p:cNvPr id="7" name="Rectangle 6">
              <a:extLst>
                <a:ext uri="{FF2B5EF4-FFF2-40B4-BE49-F238E27FC236}">
                  <a16:creationId xmlns:a16="http://schemas.microsoft.com/office/drawing/2014/main" id="{50610F04-FC82-A926-FB76-1FD5EB74F238}"/>
                </a:ext>
              </a:extLst>
            </p:cNvPr>
            <p:cNvSpPr/>
            <p:nvPr/>
          </p:nvSpPr>
          <p:spPr>
            <a:xfrm>
              <a:off x="6164585" y="1708878"/>
              <a:ext cx="2836186" cy="4056921"/>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6800" rIns="91440" bIns="45720" numCol="1" spcCol="0" rtlCol="0" fromWordArt="0" anchor="ctr" anchorCtr="0" forceAA="0" compatLnSpc="1">
              <a:prstTxWarp prst="textNoShape">
                <a:avLst/>
              </a:prstTxWarp>
              <a:noAutofit/>
            </a:bodyPr>
            <a:lstStyle/>
            <a:p>
              <a:pPr algn="ctr">
                <a:defRPr/>
              </a:pPr>
              <a:r>
                <a:rPr lang="en-US" sz="2000" b="1" dirty="0">
                  <a:solidFill>
                    <a:srgbClr val="39466F"/>
                  </a:solidFill>
                  <a:latin typeface="Arial" panose="020B0604020202020204" pitchFamily="34" charset="0"/>
                  <a:ea typeface="+mn-lt"/>
                  <a:cs typeface="Arial" panose="020B0604020202020204" pitchFamily="34" charset="0"/>
                </a:rPr>
                <a:t>Unresolved</a:t>
              </a:r>
            </a:p>
            <a:p>
              <a:pPr algn="ctr">
                <a:defRPr/>
              </a:pPr>
              <a:r>
                <a:rPr lang="en-US" sz="2000" b="1" dirty="0">
                  <a:solidFill>
                    <a:srgbClr val="39466F"/>
                  </a:solidFill>
                  <a:latin typeface="Arial" panose="020B0604020202020204" pitchFamily="34" charset="0"/>
                  <a:ea typeface="+mn-lt"/>
                  <a:cs typeface="Arial" panose="020B0604020202020204" pitchFamily="34" charset="0"/>
                </a:rPr>
                <a:t>hurt</a:t>
              </a:r>
            </a:p>
          </p:txBody>
        </p:sp>
        <p:sp>
          <p:nvSpPr>
            <p:cNvPr id="8" name="Rectangle 7">
              <a:extLst>
                <a:ext uri="{FF2B5EF4-FFF2-40B4-BE49-F238E27FC236}">
                  <a16:creationId xmlns:a16="http://schemas.microsoft.com/office/drawing/2014/main" id="{D1587DBC-D365-92A3-8BD6-195D8ECEE2FD}"/>
                </a:ext>
              </a:extLst>
            </p:cNvPr>
            <p:cNvSpPr/>
            <p:nvPr/>
          </p:nvSpPr>
          <p:spPr>
            <a:xfrm>
              <a:off x="9137942" y="1708878"/>
              <a:ext cx="2836186" cy="4056921"/>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6800" rIns="91440" bIns="45720" numCol="1" spcCol="0" rtlCol="0" fromWordArt="0" anchor="ctr" anchorCtr="0" forceAA="0" compatLnSpc="1">
              <a:prstTxWarp prst="textNoShape">
                <a:avLst/>
              </a:prstTxWarp>
              <a:noAutofit/>
            </a:bodyPr>
            <a:lstStyle/>
            <a:p>
              <a:pPr algn="ctr">
                <a:defRPr/>
              </a:pPr>
              <a:r>
                <a:rPr lang="en-US" sz="2000" b="1" dirty="0">
                  <a:solidFill>
                    <a:srgbClr val="39466F"/>
                  </a:solidFill>
                  <a:latin typeface="Arial" panose="020B0604020202020204" pitchFamily="34" charset="0"/>
                  <a:ea typeface="+mn-lt"/>
                  <a:cs typeface="Arial" panose="020B0604020202020204" pitchFamily="34" charset="0"/>
                </a:rPr>
                <a:t>Embattlement</a:t>
              </a:r>
            </a:p>
          </p:txBody>
        </p:sp>
      </p:grpSp>
      <p:sp>
        <p:nvSpPr>
          <p:cNvPr id="3" name="TextBox 2">
            <a:extLst>
              <a:ext uri="{FF2B5EF4-FFF2-40B4-BE49-F238E27FC236}">
                <a16:creationId xmlns:a16="http://schemas.microsoft.com/office/drawing/2014/main" id="{23964E05-F91C-F8B4-9AF4-29E673E57477}"/>
              </a:ext>
            </a:extLst>
          </p:cNvPr>
          <p:cNvSpPr txBox="1"/>
          <p:nvPr/>
        </p:nvSpPr>
        <p:spPr>
          <a:xfrm>
            <a:off x="217873" y="258909"/>
            <a:ext cx="11756254" cy="1296000"/>
          </a:xfrm>
          <a:prstGeom prst="rect">
            <a:avLst/>
          </a:prstGeom>
          <a:solidFill>
            <a:srgbClr val="39466F"/>
          </a:solidFill>
        </p:spPr>
        <p:txBody>
          <a:bodyPr wrap="square" lIns="90000" anchor="ctr">
            <a:noAutofit/>
          </a:bodyPr>
          <a:lstStyle/>
          <a:p>
            <a:pPr marL="0" marR="0" lvl="0" indent="0" algn="ctr" defTabSz="914400" rtl="0" eaLnBrk="1" fontAlgn="auto" latinLnBrk="0" hangingPunct="1">
              <a:lnSpc>
                <a:spcPct val="100000"/>
              </a:lnSpc>
              <a:spcBef>
                <a:spcPts val="0"/>
              </a:spcBef>
              <a:spcAft>
                <a:spcPts val="0"/>
              </a:spcAft>
              <a:buClr>
                <a:srgbClr val="4472C4"/>
              </a:buClr>
              <a:buSzTx/>
              <a:buFontTx/>
              <a:buNone/>
              <a:tabLst/>
              <a:defRPr/>
            </a:pPr>
            <a:r>
              <a:rPr kumimoji="0" lang="en-NZ" sz="1700" b="0" i="0" u="none" strike="noStrike" kern="1200" cap="none" spc="30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AMONGST THEIR DIVERSITY,</a:t>
            </a:r>
          </a:p>
          <a:p>
            <a:pPr marL="0" marR="0" lvl="0" indent="0" algn="ctr" defTabSz="914400" rtl="0" eaLnBrk="1" fontAlgn="auto" latinLnBrk="0" hangingPunct="1">
              <a:lnSpc>
                <a:spcPct val="100000"/>
              </a:lnSpc>
              <a:spcBef>
                <a:spcPts val="0"/>
              </a:spcBef>
              <a:spcAft>
                <a:spcPts val="0"/>
              </a:spcAft>
              <a:buClr>
                <a:srgbClr val="4472C4"/>
              </a:buClr>
              <a:buSzTx/>
              <a:buFontTx/>
              <a:buNone/>
              <a:tabLst/>
              <a:defRPr/>
            </a:pPr>
            <a:br>
              <a:rPr kumimoji="0" lang="en-NZ" sz="1700" b="0" i="0" u="none" strike="noStrike" kern="1200" cap="none" spc="300" normalizeH="0" baseline="0" noProof="0">
                <a:ln>
                  <a:noFill/>
                </a:ln>
                <a:solidFill>
                  <a:srgbClr val="FFFFFF"/>
                </a:solidFill>
                <a:effectLst/>
                <a:uLnTx/>
                <a:uFillTx/>
                <a:latin typeface="Arial" panose="020B0604020202020204" pitchFamily="34" charset="0"/>
                <a:ea typeface="+mn-ea"/>
                <a:cs typeface="Arial" panose="020B0604020202020204" pitchFamily="34" charset="0"/>
              </a:rPr>
            </a:br>
            <a:r>
              <a:rPr kumimoji="0" lang="en-NZ" sz="1700" b="0" i="0" u="none" strike="noStrike" kern="1200" cap="none" spc="30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THERE WERE SOME COMMONALITIES THAT EMERGED:</a:t>
            </a:r>
            <a:endParaRPr kumimoji="0" lang="en-AU" sz="1700" b="0" i="0" u="none" strike="noStrike" kern="1200" cap="none" spc="30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5" name="Rectangle 4">
            <a:extLst>
              <a:ext uri="{FF2B5EF4-FFF2-40B4-BE49-F238E27FC236}">
                <a16:creationId xmlns:a16="http://schemas.microsoft.com/office/drawing/2014/main" id="{A7502A45-79E1-D18B-FF7B-B96E4B63AD55}"/>
              </a:ext>
            </a:extLst>
          </p:cNvPr>
          <p:cNvSpPr/>
          <p:nvPr/>
        </p:nvSpPr>
        <p:spPr bwMode="ltGray">
          <a:xfrm>
            <a:off x="0" y="0"/>
            <a:ext cx="228600" cy="219075"/>
          </a:xfrm>
          <a:prstGeom prst="rect">
            <a:avLst/>
          </a:prstGeom>
          <a:solidFill>
            <a:schemeClr val="bg1"/>
          </a:solidFill>
          <a:ln w="127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NZ" sz="1600" b="0" dirty="0" err="1"/>
          </a:p>
        </p:txBody>
      </p:sp>
    </p:spTree>
    <p:extLst>
      <p:ext uri="{BB962C8B-B14F-4D97-AF65-F5344CB8AC3E}">
        <p14:creationId xmlns:p14="http://schemas.microsoft.com/office/powerpoint/2010/main" val="1714668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EXCLUDEHIDDENSLIDES" val="False"/>
  <p:tag name="THINKCELLUNDODONOTDELETE" val="0"/>
  <p:tag name="NUMBEROFPAGES" val="106"/>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Kantar template master">
  <a:themeElements>
    <a:clrScheme name="Kantar colour theme">
      <a:dk1>
        <a:srgbClr val="333333"/>
      </a:dk1>
      <a:lt1>
        <a:srgbClr val="FFFFFF"/>
      </a:lt1>
      <a:dk2>
        <a:srgbClr val="0060FF"/>
      </a:dk2>
      <a:lt2>
        <a:srgbClr val="802AB7"/>
      </a:lt2>
      <a:accent1>
        <a:srgbClr val="AEAE9F"/>
      </a:accent1>
      <a:accent2>
        <a:srgbClr val="00E5BA"/>
      </a:accent2>
      <a:accent3>
        <a:srgbClr val="00B600"/>
      </a:accent3>
      <a:accent4>
        <a:srgbClr val="FEDB00"/>
      </a:accent4>
      <a:accent5>
        <a:srgbClr val="FF5000"/>
      </a:accent5>
      <a:accent6>
        <a:srgbClr val="FA0028"/>
      </a:accent6>
      <a:hlink>
        <a:srgbClr val="0060FF"/>
      </a:hlink>
      <a:folHlink>
        <a:srgbClr val="802AB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accent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Kantar presentation template 16x9.potx" id="{72C55E70-DCC0-48BC-A8D3-254C9D85EE6B}" vid="{C23FF744-6EF1-4703-9F18-C96C6AEBAFA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828C484894E214992DBAD56ED9E19F7" ma:contentTypeVersion="2" ma:contentTypeDescription="Create a new document." ma:contentTypeScope="" ma:versionID="0dc44928857ae258c6088952316b53a0">
  <xsd:schema xmlns:xsd="http://www.w3.org/2001/XMLSchema" xmlns:xs="http://www.w3.org/2001/XMLSchema" xmlns:p="http://schemas.microsoft.com/office/2006/metadata/properties" xmlns:ns2="16d208a2-8add-48e9-b03f-321576c0ed34" targetNamespace="http://schemas.microsoft.com/office/2006/metadata/properties" ma:root="true" ma:fieldsID="85b08dd514cd6d57f68565994d52b1e3" ns2:_="">
    <xsd:import namespace="16d208a2-8add-48e9-b03f-321576c0ed34"/>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d208a2-8add-48e9-b03f-321576c0ed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0B536B7-0DFF-4F9B-BF82-75E9577F31ED}">
  <ds:schemaRefs>
    <ds:schemaRef ds:uri="16d208a2-8add-48e9-b03f-321576c0ed3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B2C519F0-13B0-4A3C-8AB9-C7A496BE5172}">
  <ds:schemaRefs>
    <ds:schemaRef ds:uri="http://schemas.microsoft.com/sharepoint/v3/contenttype/forms"/>
  </ds:schemaRefs>
</ds:datastoreItem>
</file>

<file path=customXml/itemProps3.xml><?xml version="1.0" encoding="utf-8"?>
<ds:datastoreItem xmlns:ds="http://schemas.openxmlformats.org/officeDocument/2006/customXml" ds:itemID="{ED5EB481-9907-4C0A-8A75-26BB89DC50BC}">
  <ds:schemaRefs>
    <ds:schemaRef ds:uri="http://schemas.microsoft.com/office/2006/documentManagement/types"/>
    <ds:schemaRef ds:uri="http://www.w3.org/XML/1998/namespace"/>
    <ds:schemaRef ds:uri="16d208a2-8add-48e9-b03f-321576c0ed34"/>
    <ds:schemaRef ds:uri="http://purl.org/dc/terms/"/>
    <ds:schemaRef ds:uri="http://schemas.openxmlformats.org/package/2006/metadata/core-properties"/>
    <ds:schemaRef ds:uri="http://schemas.microsoft.com/office/2006/metadata/properties"/>
    <ds:schemaRef ds:uri="http://schemas.microsoft.com/office/infopath/2007/PartnerControls"/>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VD_TNS AU_Kantar Public Charting in Powerpoint</Template>
  <TotalTime>28536</TotalTime>
  <Words>7169</Words>
  <Application>Microsoft Office PowerPoint</Application>
  <PresentationFormat>Widescreen</PresentationFormat>
  <Paragraphs>405</Paragraphs>
  <Slides>38</Slides>
  <Notes>17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3" baseType="lpstr">
      <vt:lpstr>Arial</vt:lpstr>
      <vt:lpstr>Calibri</vt:lpstr>
      <vt:lpstr>Wingdings 2</vt:lpstr>
      <vt:lpstr>Kantar template master</vt:lpstr>
      <vt:lpstr>think-cell Slide</vt:lpstr>
      <vt:lpstr>Understanding the support needs and help-seeking behaviours of users of violence </vt:lpstr>
      <vt:lpstr>PowerPoint Presentation</vt:lpstr>
      <vt:lpstr>Background to this research</vt:lpstr>
      <vt:lpstr>PowerPoint Presentation</vt:lpstr>
      <vt:lpstr>Our aim with this research was to walk alongside men…</vt:lpstr>
      <vt:lpstr>…Whilst never losing sight of the harm that abusive behaviours cause</vt:lpstr>
      <vt:lpstr>Participant groups</vt:lpstr>
      <vt:lpstr>Using ‘Mindsets’ as a tool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Shame is a barrier for any type of support seeking</vt:lpstr>
      <vt:lpstr>PowerPoint Presentation</vt:lpstr>
      <vt:lpstr>PowerPoint Presentation</vt:lpstr>
      <vt:lpstr>PowerPoint Presentation</vt:lpstr>
      <vt:lpstr>PowerPoint Presentation</vt:lpstr>
      <vt:lpstr>The needs common to all mindsets </vt:lpstr>
      <vt:lpstr>Face to face, phone and online options are all needed because they each serve different functions </vt:lpstr>
      <vt:lpstr>The right facilitator is crucial and authenticity is key</vt:lpstr>
      <vt:lpstr>Cultural belonging was particularly important to Māori and Pacific Islander  participants </vt:lpstr>
      <vt:lpstr>There were also some marked differences by mindset</vt:lpstr>
      <vt:lpstr>PowerPoint Presentation</vt:lpstr>
      <vt:lpstr>PowerPoint Presentation</vt:lpstr>
      <vt:lpstr>Key principles</vt:lpstr>
      <vt:lpstr>PowerPoint Presentation</vt:lpstr>
      <vt:lpstr>Summary – mindsets and motivations</vt:lpstr>
      <vt:lpstr>Summary – support needs</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AER Submission</dc:title>
  <dc:creator>Dantu Hann, Maddison (TSBBE)</dc:creator>
  <cp:lastModifiedBy>Nicky Rosli</cp:lastModifiedBy>
  <cp:revision>235</cp:revision>
  <cp:lastPrinted>2018-10-09T04:16:22Z</cp:lastPrinted>
  <dcterms:created xsi:type="dcterms:W3CDTF">2018-08-15T23:29:22Z</dcterms:created>
  <dcterms:modified xsi:type="dcterms:W3CDTF">2025-03-17T21:43:10Z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0x0101008828C484894E214992DBAD56ED9E19F7</vt:lpwstr>
  </property>
  <property fmtid="{D5CDD505-2E9C-101B-9397-08002B2CF9AE}" pid="3" name="MSIP_Label_3741da7a-79c1-417c-b408-16c0bfe99fca_Enabled">
    <vt:lpwstr>true</vt:lpwstr>
  </property>
  <property fmtid="{D5CDD505-2E9C-101B-9397-08002B2CF9AE}" pid="4" name="MSIP_Label_3741da7a-79c1-417c-b408-16c0bfe99fca_SetDate">
    <vt:lpwstr>2022-11-28T18:44:13Z</vt:lpwstr>
  </property>
  <property fmtid="{D5CDD505-2E9C-101B-9397-08002B2CF9AE}" pid="5" name="MSIP_Label_3741da7a-79c1-417c-b408-16c0bfe99fca_Method">
    <vt:lpwstr>Standard</vt:lpwstr>
  </property>
  <property fmtid="{D5CDD505-2E9C-101B-9397-08002B2CF9AE}" pid="6" name="MSIP_Label_3741da7a-79c1-417c-b408-16c0bfe99fca_Name">
    <vt:lpwstr>Internal Only - Amber</vt:lpwstr>
  </property>
  <property fmtid="{D5CDD505-2E9C-101B-9397-08002B2CF9AE}" pid="7" name="MSIP_Label_3741da7a-79c1-417c-b408-16c0bfe99fca_SiteId">
    <vt:lpwstr>1e355c04-e0a4-42ed-8e2d-7351591f0ef1</vt:lpwstr>
  </property>
  <property fmtid="{D5CDD505-2E9C-101B-9397-08002B2CF9AE}" pid="8" name="MSIP_Label_3741da7a-79c1-417c-b408-16c0bfe99fca_ActionId">
    <vt:lpwstr>5b5ebea6-f2c4-4980-93de-ddcbd7097f3b</vt:lpwstr>
  </property>
  <property fmtid="{D5CDD505-2E9C-101B-9397-08002B2CF9AE}" pid="9" name="MSIP_Label_3741da7a-79c1-417c-b408-16c0bfe99fca_ContentBits">
    <vt:lpwstr>2</vt:lpwstr>
  </property>
  <property fmtid="{D5CDD505-2E9C-101B-9397-08002B2CF9AE}" pid="10" name="ClassificationContentMarkingFooterLocations">
    <vt:lpwstr>Kantar template master:8\Frame:9\1_Frame:9\2_Frame:9\3_Frame:9</vt:lpwstr>
  </property>
  <property fmtid="{D5CDD505-2E9C-101B-9397-08002B2CF9AE}" pid="11" name="ClassificationContentMarkingFooterText">
    <vt:lpwstr>Confidential Internal Only - Amber</vt:lpwstr>
  </property>
  <property fmtid="{D5CDD505-2E9C-101B-9397-08002B2CF9AE}" pid="12" name="MSIP_Label_f43e46a9-9901-46e9-bfae-bb6189d4cb66_Enabled">
    <vt:lpwstr>true</vt:lpwstr>
  </property>
  <property fmtid="{D5CDD505-2E9C-101B-9397-08002B2CF9AE}" pid="13" name="MSIP_Label_f43e46a9-9901-46e9-bfae-bb6189d4cb66_SetDate">
    <vt:lpwstr>2025-02-17T04:03:04Z</vt:lpwstr>
  </property>
  <property fmtid="{D5CDD505-2E9C-101B-9397-08002B2CF9AE}" pid="14" name="MSIP_Label_f43e46a9-9901-46e9-bfae-bb6189d4cb66_Method">
    <vt:lpwstr>Standard</vt:lpwstr>
  </property>
  <property fmtid="{D5CDD505-2E9C-101B-9397-08002B2CF9AE}" pid="15" name="MSIP_Label_f43e46a9-9901-46e9-bfae-bb6189d4cb66_Name">
    <vt:lpwstr>In-confidence</vt:lpwstr>
  </property>
  <property fmtid="{D5CDD505-2E9C-101B-9397-08002B2CF9AE}" pid="16" name="MSIP_Label_f43e46a9-9901-46e9-bfae-bb6189d4cb66_SiteId">
    <vt:lpwstr>e40c4f52-99bd-4d4f-bf7e-d001a2ca6556</vt:lpwstr>
  </property>
  <property fmtid="{D5CDD505-2E9C-101B-9397-08002B2CF9AE}" pid="17" name="MSIP_Label_f43e46a9-9901-46e9-bfae-bb6189d4cb66_ActionId">
    <vt:lpwstr>0b1a40bf-8c8b-468a-9306-5f31d1cf09f8</vt:lpwstr>
  </property>
  <property fmtid="{D5CDD505-2E9C-101B-9397-08002B2CF9AE}" pid="18" name="MSIP_Label_f43e46a9-9901-46e9-bfae-bb6189d4cb66_ContentBits">
    <vt:lpwstr>1</vt:lpwstr>
  </property>
  <property fmtid="{D5CDD505-2E9C-101B-9397-08002B2CF9AE}" pid="19" name="ClassificationContentMarkingHeaderLocations">
    <vt:lpwstr>Kantar template master:9</vt:lpwstr>
  </property>
  <property fmtid="{D5CDD505-2E9C-101B-9397-08002B2CF9AE}" pid="20" name="ClassificationContentMarkingHeaderText">
    <vt:lpwstr>IN-CONFIDENCE</vt:lpwstr>
  </property>
</Properties>
</file>