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Lst>
  <p:notesMasterIdLst>
    <p:notesMasterId r:id="rId90"/>
  </p:notesMasterIdLst>
  <p:sldIdLst>
    <p:sldId id="419" r:id="rId8"/>
    <p:sldId id="507" r:id="rId9"/>
    <p:sldId id="509" r:id="rId10"/>
    <p:sldId id="510" r:id="rId11"/>
    <p:sldId id="511" r:id="rId12"/>
    <p:sldId id="506" r:id="rId13"/>
    <p:sldId id="513" r:id="rId14"/>
    <p:sldId id="504" r:id="rId15"/>
    <p:sldId id="505" r:id="rId16"/>
    <p:sldId id="514" r:id="rId17"/>
    <p:sldId id="425" r:id="rId18"/>
    <p:sldId id="427" r:id="rId19"/>
    <p:sldId id="426" r:id="rId20"/>
    <p:sldId id="480" r:id="rId21"/>
    <p:sldId id="428" r:id="rId22"/>
    <p:sldId id="271" r:id="rId23"/>
    <p:sldId id="434" r:id="rId24"/>
    <p:sldId id="433" r:id="rId25"/>
    <p:sldId id="435" r:id="rId26"/>
    <p:sldId id="530" r:id="rId27"/>
    <p:sldId id="523" r:id="rId28"/>
    <p:sldId id="524" r:id="rId29"/>
    <p:sldId id="525" r:id="rId30"/>
    <p:sldId id="322" r:id="rId31"/>
    <p:sldId id="527" r:id="rId32"/>
    <p:sldId id="508" r:id="rId33"/>
    <p:sldId id="528" r:id="rId34"/>
    <p:sldId id="529" r:id="rId35"/>
    <p:sldId id="531" r:id="rId36"/>
    <p:sldId id="532" r:id="rId37"/>
    <p:sldId id="353" r:id="rId38"/>
    <p:sldId id="309" r:id="rId39"/>
    <p:sldId id="445" r:id="rId40"/>
    <p:sldId id="432" r:id="rId41"/>
    <p:sldId id="447" r:id="rId42"/>
    <p:sldId id="448" r:id="rId43"/>
    <p:sldId id="449" r:id="rId44"/>
    <p:sldId id="450" r:id="rId45"/>
    <p:sldId id="451" r:id="rId46"/>
    <p:sldId id="454" r:id="rId47"/>
    <p:sldId id="533" r:id="rId48"/>
    <p:sldId id="473" r:id="rId49"/>
    <p:sldId id="446" r:id="rId50"/>
    <p:sldId id="482" r:id="rId51"/>
    <p:sldId id="483" r:id="rId52"/>
    <p:sldId id="485" r:id="rId53"/>
    <p:sldId id="486" r:id="rId54"/>
    <p:sldId id="474" r:id="rId55"/>
    <p:sldId id="488" r:id="rId56"/>
    <p:sldId id="489" r:id="rId57"/>
    <p:sldId id="490" r:id="rId58"/>
    <p:sldId id="443" r:id="rId59"/>
    <p:sldId id="475" r:id="rId60"/>
    <p:sldId id="484" r:id="rId61"/>
    <p:sldId id="487" r:id="rId62"/>
    <p:sldId id="491" r:id="rId63"/>
    <p:sldId id="492" r:id="rId64"/>
    <p:sldId id="471" r:id="rId65"/>
    <p:sldId id="495" r:id="rId66"/>
    <p:sldId id="472" r:id="rId67"/>
    <p:sldId id="390" r:id="rId68"/>
    <p:sldId id="493" r:id="rId69"/>
    <p:sldId id="476" r:id="rId70"/>
    <p:sldId id="444" r:id="rId71"/>
    <p:sldId id="469" r:id="rId72"/>
    <p:sldId id="468" r:id="rId73"/>
    <p:sldId id="500" r:id="rId74"/>
    <p:sldId id="478" r:id="rId75"/>
    <p:sldId id="501" r:id="rId76"/>
    <p:sldId id="494" r:id="rId77"/>
    <p:sldId id="545" r:id="rId78"/>
    <p:sldId id="546" r:id="rId79"/>
    <p:sldId id="547" r:id="rId80"/>
    <p:sldId id="548" r:id="rId81"/>
    <p:sldId id="335" r:id="rId82"/>
    <p:sldId id="549" r:id="rId83"/>
    <p:sldId id="550" r:id="rId84"/>
    <p:sldId id="551" r:id="rId85"/>
    <p:sldId id="552" r:id="rId86"/>
    <p:sldId id="553" r:id="rId87"/>
    <p:sldId id="554" r:id="rId88"/>
    <p:sldId id="556" r:id="rId89"/>
  </p:sldIdLst>
  <p:sldSz cx="12192000" cy="6858000"/>
  <p:notesSz cx="6858000" cy="9144000"/>
  <p:custDataLst>
    <p:tags r:id="rId9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3AD55B-5DDB-471E-A26A-E0612D802590}">
          <p14:sldIdLst>
            <p14:sldId id="419"/>
            <p14:sldId id="507"/>
            <p14:sldId id="509"/>
            <p14:sldId id="510"/>
            <p14:sldId id="511"/>
            <p14:sldId id="506"/>
            <p14:sldId id="513"/>
            <p14:sldId id="504"/>
            <p14:sldId id="505"/>
          </p14:sldIdLst>
        </p14:section>
        <p14:section name="Part 1: the changing world of men" id="{120DD13D-80EC-430C-AD42-9F3933FFEBD1}">
          <p14:sldIdLst>
            <p14:sldId id="514"/>
            <p14:sldId id="425"/>
            <p14:sldId id="427"/>
            <p14:sldId id="426"/>
            <p14:sldId id="480"/>
            <p14:sldId id="428"/>
            <p14:sldId id="271"/>
            <p14:sldId id="434"/>
            <p14:sldId id="433"/>
            <p14:sldId id="435"/>
          </p14:sldIdLst>
        </p14:section>
        <p14:section name="Part 2&quot; the 'rules' of being a man" id="{92E5DB3D-76C6-465E-8354-AABF706523F9}">
          <p14:sldIdLst>
            <p14:sldId id="530"/>
            <p14:sldId id="523"/>
            <p14:sldId id="524"/>
            <p14:sldId id="525"/>
            <p14:sldId id="322"/>
            <p14:sldId id="527"/>
            <p14:sldId id="508"/>
            <p14:sldId id="528"/>
            <p14:sldId id="529"/>
          </p14:sldIdLst>
        </p14:section>
        <p14:section name="Part 3: the spectrum of response" id="{442ACABC-C54B-406E-AF32-3E5861796734}">
          <p14:sldIdLst>
            <p14:sldId id="531"/>
            <p14:sldId id="532"/>
            <p14:sldId id="353"/>
            <p14:sldId id="309"/>
            <p14:sldId id="445"/>
            <p14:sldId id="432"/>
            <p14:sldId id="447"/>
            <p14:sldId id="448"/>
            <p14:sldId id="449"/>
            <p14:sldId id="450"/>
            <p14:sldId id="451"/>
            <p14:sldId id="454"/>
          </p14:sldIdLst>
        </p14:section>
        <p14:section name="Part 4: the impact on help seeking" id="{8F5CE933-9404-4D51-A559-618AF803E255}">
          <p14:sldIdLst>
            <p14:sldId id="533"/>
            <p14:sldId id="473"/>
            <p14:sldId id="446"/>
            <p14:sldId id="482"/>
            <p14:sldId id="483"/>
            <p14:sldId id="485"/>
            <p14:sldId id="486"/>
            <p14:sldId id="474"/>
            <p14:sldId id="488"/>
            <p14:sldId id="489"/>
            <p14:sldId id="490"/>
          </p14:sldIdLst>
        </p14:section>
        <p14:section name="Part 5: how they engage with doemestic abuse" id="{16077B4E-D73F-4E33-8C53-1FA26532C1B2}">
          <p14:sldIdLst>
            <p14:sldId id="443"/>
            <p14:sldId id="475"/>
            <p14:sldId id="484"/>
            <p14:sldId id="487"/>
            <p14:sldId id="491"/>
            <p14:sldId id="492"/>
            <p14:sldId id="471"/>
            <p14:sldId id="495"/>
            <p14:sldId id="472"/>
            <p14:sldId id="390"/>
            <p14:sldId id="493"/>
            <p14:sldId id="476"/>
          </p14:sldIdLst>
        </p14:section>
        <p14:section name="Part 6: reframing the rules" id="{D8E62BC4-F7C7-467E-AE92-AB0962BB2CA3}">
          <p14:sldIdLst>
            <p14:sldId id="444"/>
            <p14:sldId id="469"/>
            <p14:sldId id="468"/>
            <p14:sldId id="500"/>
            <p14:sldId id="478"/>
            <p14:sldId id="501"/>
            <p14:sldId id="494"/>
            <p14:sldId id="545"/>
            <p14:sldId id="546"/>
            <p14:sldId id="547"/>
          </p14:sldIdLst>
        </p14:section>
        <p14:section name="Part 7: the way forward" id="{237BEEA0-E13A-429D-90A3-2A231BB564BD}">
          <p14:sldIdLst>
            <p14:sldId id="548"/>
            <p14:sldId id="335"/>
            <p14:sldId id="549"/>
            <p14:sldId id="550"/>
            <p14:sldId id="551"/>
            <p14:sldId id="552"/>
            <p14:sldId id="553"/>
            <p14:sldId id="554"/>
            <p14:sldId id="5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DBBE"/>
    <a:srgbClr val="EBEBEB"/>
    <a:srgbClr val="EE7008"/>
    <a:srgbClr val="40BAD2"/>
    <a:srgbClr val="39466F"/>
    <a:srgbClr val="26A4CC"/>
    <a:srgbClr val="F78425"/>
    <a:srgbClr val="FAB900"/>
    <a:srgbClr val="F88D34"/>
    <a:srgbClr val="F77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04" autoAdjust="0"/>
    <p:restoredTop sz="94620" autoAdjust="0"/>
  </p:normalViewPr>
  <p:slideViewPr>
    <p:cSldViewPr snapToGrid="0">
      <p:cViewPr varScale="1">
        <p:scale>
          <a:sx n="71" d="100"/>
          <a:sy n="71" d="100"/>
        </p:scale>
        <p:origin x="312" y="60"/>
      </p:cViewPr>
      <p:guideLst/>
    </p:cSldViewPr>
  </p:slideViewPr>
  <p:outlineViewPr>
    <p:cViewPr>
      <p:scale>
        <a:sx n="33" d="100"/>
        <a:sy n="33" d="100"/>
      </p:scale>
      <p:origin x="0" y="-8948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CCA4C-12D2-4802-A254-A49B131BCBE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NZ"/>
        </a:p>
      </dgm:t>
    </dgm:pt>
    <dgm:pt modelId="{3D777D60-82B5-4014-8130-2FDAD269327D}">
      <dgm:prSet phldrT="[Text]" custT="1"/>
      <dgm:spPr>
        <a:solidFill>
          <a:srgbClr val="28CEAE"/>
        </a:solidFill>
      </dgm:spPr>
      <dgm:t>
        <a:bodyPr/>
        <a:lstStyle/>
        <a:p>
          <a:r>
            <a:rPr lang="en-NZ" sz="2000" b="1" dirty="0"/>
            <a:t>With partners</a:t>
          </a:r>
        </a:p>
      </dgm:t>
    </dgm:pt>
    <dgm:pt modelId="{3A3013E6-194C-419F-9ADD-0DCAF033E68F}" type="parTrans" cxnId="{94C88501-8EA8-40D8-85ED-41A2E42FF117}">
      <dgm:prSet/>
      <dgm:spPr>
        <a:ln>
          <a:solidFill>
            <a:schemeClr val="tx1"/>
          </a:solidFill>
        </a:ln>
      </dgm:spPr>
      <dgm:t>
        <a:bodyPr/>
        <a:lstStyle/>
        <a:p>
          <a:endParaRPr lang="en-NZ"/>
        </a:p>
      </dgm:t>
    </dgm:pt>
    <dgm:pt modelId="{5E9C043F-59C3-4BFB-BA0F-AADD6F03AF6C}" type="sibTrans" cxnId="{94C88501-8EA8-40D8-85ED-41A2E42FF117}">
      <dgm:prSet/>
      <dgm:spPr/>
      <dgm:t>
        <a:bodyPr/>
        <a:lstStyle/>
        <a:p>
          <a:endParaRPr lang="en-NZ"/>
        </a:p>
      </dgm:t>
    </dgm:pt>
    <dgm:pt modelId="{D332785F-F978-4422-A2BF-B71099A46BED}">
      <dgm:prSet phldrT="[Text]" custT="1"/>
      <dgm:spPr>
        <a:solidFill>
          <a:srgbClr val="28CEAE"/>
        </a:solidFill>
      </dgm:spPr>
      <dgm:t>
        <a:bodyPr/>
        <a:lstStyle/>
        <a:p>
          <a:r>
            <a:rPr lang="en-NZ" sz="2000" b="1" dirty="0"/>
            <a:t>As fathers</a:t>
          </a:r>
        </a:p>
      </dgm:t>
    </dgm:pt>
    <dgm:pt modelId="{5EF4FF7E-40D2-41D9-A63A-9C8DF8F7272E}" type="parTrans" cxnId="{134061F8-DBE5-475F-90BA-4C2B5AA4F33C}">
      <dgm:prSet/>
      <dgm:spPr>
        <a:ln>
          <a:solidFill>
            <a:schemeClr val="tx1"/>
          </a:solidFill>
        </a:ln>
      </dgm:spPr>
      <dgm:t>
        <a:bodyPr/>
        <a:lstStyle/>
        <a:p>
          <a:endParaRPr lang="en-NZ"/>
        </a:p>
      </dgm:t>
    </dgm:pt>
    <dgm:pt modelId="{49F7725C-C4B8-4124-86D7-FF75371787FB}" type="sibTrans" cxnId="{134061F8-DBE5-475F-90BA-4C2B5AA4F33C}">
      <dgm:prSet/>
      <dgm:spPr/>
      <dgm:t>
        <a:bodyPr/>
        <a:lstStyle/>
        <a:p>
          <a:endParaRPr lang="en-NZ"/>
        </a:p>
      </dgm:t>
    </dgm:pt>
    <dgm:pt modelId="{73C7499F-B80C-453A-A674-7710A69D8B1A}">
      <dgm:prSet phldrT="[Text]" custT="1"/>
      <dgm:spPr>
        <a:solidFill>
          <a:srgbClr val="28CEAE"/>
        </a:solidFill>
      </dgm:spPr>
      <dgm:t>
        <a:bodyPr/>
        <a:lstStyle/>
        <a:p>
          <a:r>
            <a:rPr lang="en-NZ" sz="2000" b="1" dirty="0"/>
            <a:t>With </a:t>
          </a:r>
          <a:br>
            <a:rPr lang="en-NZ" sz="2000" b="1" dirty="0"/>
          </a:br>
          <a:r>
            <a:rPr lang="en-NZ" sz="2000" b="1" dirty="0"/>
            <a:t>or as mates</a:t>
          </a:r>
        </a:p>
      </dgm:t>
    </dgm:pt>
    <dgm:pt modelId="{EC34F3EB-FBDF-473F-83D3-88606FCE21CB}" type="parTrans" cxnId="{CE24CA27-4C5C-4DD9-9595-672F28D45710}">
      <dgm:prSet/>
      <dgm:spPr>
        <a:ln>
          <a:solidFill>
            <a:schemeClr val="tx1"/>
          </a:solidFill>
        </a:ln>
      </dgm:spPr>
      <dgm:t>
        <a:bodyPr/>
        <a:lstStyle/>
        <a:p>
          <a:endParaRPr lang="en-NZ"/>
        </a:p>
      </dgm:t>
    </dgm:pt>
    <dgm:pt modelId="{AE2C182E-E5B7-4171-B77B-741AECA0398A}" type="sibTrans" cxnId="{CE24CA27-4C5C-4DD9-9595-672F28D45710}">
      <dgm:prSet/>
      <dgm:spPr/>
      <dgm:t>
        <a:bodyPr/>
        <a:lstStyle/>
        <a:p>
          <a:endParaRPr lang="en-NZ"/>
        </a:p>
      </dgm:t>
    </dgm:pt>
    <dgm:pt modelId="{DB8D5E35-19CF-44B9-BD6B-98E5C70D6F23}" type="pres">
      <dgm:prSet presAssocID="{2FDCCA4C-12D2-4802-A254-A49B131BCBE2}" presName="composite" presStyleCnt="0">
        <dgm:presLayoutVars>
          <dgm:chMax val="5"/>
          <dgm:dir/>
          <dgm:animLvl val="ctr"/>
          <dgm:resizeHandles val="exact"/>
        </dgm:presLayoutVars>
      </dgm:prSet>
      <dgm:spPr/>
    </dgm:pt>
    <dgm:pt modelId="{FF6274AC-B3E8-4F65-A296-AC0AC61D5501}" type="pres">
      <dgm:prSet presAssocID="{2FDCCA4C-12D2-4802-A254-A49B131BCBE2}" presName="cycle" presStyleCnt="0"/>
      <dgm:spPr/>
    </dgm:pt>
    <dgm:pt modelId="{6AB7FD45-0965-4A22-91DC-AD168D7B29AD}" type="pres">
      <dgm:prSet presAssocID="{2FDCCA4C-12D2-4802-A254-A49B131BCBE2}" presName="centerShape" presStyleCnt="0"/>
      <dgm:spPr/>
    </dgm:pt>
    <dgm:pt modelId="{0191B2C9-F7DB-41D9-A474-E873492E9AE5}" type="pres">
      <dgm:prSet presAssocID="{2FDCCA4C-12D2-4802-A254-A49B131BCBE2}" presName="connSite" presStyleLbl="node1" presStyleIdx="0" presStyleCnt="4"/>
      <dgm:spPr/>
    </dgm:pt>
    <dgm:pt modelId="{9BF8F15B-B8DE-4C6F-B3F3-67AE190522FB}" type="pres">
      <dgm:prSet presAssocID="{2FDCCA4C-12D2-4802-A254-A49B131BCBE2}" presName="visible" presStyleLbl="node1" presStyleIdx="0" presStyleCnt="4"/>
      <dgm:spPr>
        <a:prstGeom prst="ellipse">
          <a:avLst/>
        </a:prstGeom>
        <a:solidFill>
          <a:srgbClr val="28CEAE"/>
        </a:solidFill>
      </dgm:spPr>
    </dgm:pt>
    <dgm:pt modelId="{D034CC02-63FF-4B65-AD3C-4F78ED85F636}" type="pres">
      <dgm:prSet presAssocID="{3A3013E6-194C-419F-9ADD-0DCAF033E68F}" presName="Name25" presStyleLbl="parChTrans1D1" presStyleIdx="0" presStyleCnt="3"/>
      <dgm:spPr/>
    </dgm:pt>
    <dgm:pt modelId="{6B984C0C-02FA-4036-89EA-C15F079379CA}" type="pres">
      <dgm:prSet presAssocID="{3D777D60-82B5-4014-8130-2FDAD269327D}" presName="node" presStyleCnt="0"/>
      <dgm:spPr/>
    </dgm:pt>
    <dgm:pt modelId="{94325C70-6A7F-4E9C-9461-F5C323D15391}" type="pres">
      <dgm:prSet presAssocID="{3D777D60-82B5-4014-8130-2FDAD269327D}" presName="parentNode" presStyleLbl="node1" presStyleIdx="1" presStyleCnt="4" custScaleX="101982" custLinFactNeighborX="1428">
        <dgm:presLayoutVars>
          <dgm:chMax val="1"/>
          <dgm:bulletEnabled val="1"/>
        </dgm:presLayoutVars>
      </dgm:prSet>
      <dgm:spPr/>
    </dgm:pt>
    <dgm:pt modelId="{9E9E2783-537D-4ACE-94E2-8B9724395BA8}" type="pres">
      <dgm:prSet presAssocID="{3D777D60-82B5-4014-8130-2FDAD269327D}" presName="childNode" presStyleLbl="revTx" presStyleIdx="0" presStyleCnt="0">
        <dgm:presLayoutVars>
          <dgm:bulletEnabled val="1"/>
        </dgm:presLayoutVars>
      </dgm:prSet>
      <dgm:spPr/>
    </dgm:pt>
    <dgm:pt modelId="{3F016BA2-1199-49DE-9F00-5669C3218BE9}" type="pres">
      <dgm:prSet presAssocID="{EC34F3EB-FBDF-473F-83D3-88606FCE21CB}" presName="Name25" presStyleLbl="parChTrans1D1" presStyleIdx="1" presStyleCnt="3"/>
      <dgm:spPr/>
    </dgm:pt>
    <dgm:pt modelId="{F19CF224-64D0-4F95-AB27-B02428942D0B}" type="pres">
      <dgm:prSet presAssocID="{73C7499F-B80C-453A-A674-7710A69D8B1A}" presName="node" presStyleCnt="0"/>
      <dgm:spPr/>
    </dgm:pt>
    <dgm:pt modelId="{7D068036-6EB9-4B04-A620-4160C8F008C0}" type="pres">
      <dgm:prSet presAssocID="{73C7499F-B80C-453A-A674-7710A69D8B1A}" presName="parentNode" presStyleLbl="node1" presStyleIdx="2" presStyleCnt="4">
        <dgm:presLayoutVars>
          <dgm:chMax val="1"/>
          <dgm:bulletEnabled val="1"/>
        </dgm:presLayoutVars>
      </dgm:prSet>
      <dgm:spPr/>
    </dgm:pt>
    <dgm:pt modelId="{D2BA859A-49FC-4631-ADA7-1DC19AC1D7A9}" type="pres">
      <dgm:prSet presAssocID="{73C7499F-B80C-453A-A674-7710A69D8B1A}" presName="childNode" presStyleLbl="revTx" presStyleIdx="0" presStyleCnt="0">
        <dgm:presLayoutVars>
          <dgm:bulletEnabled val="1"/>
        </dgm:presLayoutVars>
      </dgm:prSet>
      <dgm:spPr/>
    </dgm:pt>
    <dgm:pt modelId="{76632F72-C02F-4428-B1F4-B1482558E664}" type="pres">
      <dgm:prSet presAssocID="{5EF4FF7E-40D2-41D9-A63A-9C8DF8F7272E}" presName="Name25" presStyleLbl="parChTrans1D1" presStyleIdx="2" presStyleCnt="3"/>
      <dgm:spPr/>
    </dgm:pt>
    <dgm:pt modelId="{4C8E979F-073D-4CDF-BE1A-B6743999607A}" type="pres">
      <dgm:prSet presAssocID="{D332785F-F978-4422-A2BF-B71099A46BED}" presName="node" presStyleCnt="0"/>
      <dgm:spPr/>
    </dgm:pt>
    <dgm:pt modelId="{63966B01-4156-4986-BCCF-148B591B5C56}" type="pres">
      <dgm:prSet presAssocID="{D332785F-F978-4422-A2BF-B71099A46BED}" presName="parentNode" presStyleLbl="node1" presStyleIdx="3" presStyleCnt="4">
        <dgm:presLayoutVars>
          <dgm:chMax val="1"/>
          <dgm:bulletEnabled val="1"/>
        </dgm:presLayoutVars>
      </dgm:prSet>
      <dgm:spPr/>
    </dgm:pt>
    <dgm:pt modelId="{1840A75A-96D0-4218-B364-C3A296F070CC}" type="pres">
      <dgm:prSet presAssocID="{D332785F-F978-4422-A2BF-B71099A46BED}" presName="childNode" presStyleLbl="revTx" presStyleIdx="0" presStyleCnt="0">
        <dgm:presLayoutVars>
          <dgm:bulletEnabled val="1"/>
        </dgm:presLayoutVars>
      </dgm:prSet>
      <dgm:spPr/>
    </dgm:pt>
  </dgm:ptLst>
  <dgm:cxnLst>
    <dgm:cxn modelId="{94C88501-8EA8-40D8-85ED-41A2E42FF117}" srcId="{2FDCCA4C-12D2-4802-A254-A49B131BCBE2}" destId="{3D777D60-82B5-4014-8130-2FDAD269327D}" srcOrd="0" destOrd="0" parTransId="{3A3013E6-194C-419F-9ADD-0DCAF033E68F}" sibTransId="{5E9C043F-59C3-4BFB-BA0F-AADD6F03AF6C}"/>
    <dgm:cxn modelId="{FF54A71D-B920-4CC8-9F20-9EE528D55140}" type="presOf" srcId="{EC34F3EB-FBDF-473F-83D3-88606FCE21CB}" destId="{3F016BA2-1199-49DE-9F00-5669C3218BE9}" srcOrd="0" destOrd="0" presId="urn:microsoft.com/office/officeart/2005/8/layout/radial2"/>
    <dgm:cxn modelId="{D74DA122-DBF4-462C-96E4-AA11BA672463}" type="presOf" srcId="{5EF4FF7E-40D2-41D9-A63A-9C8DF8F7272E}" destId="{76632F72-C02F-4428-B1F4-B1482558E664}" srcOrd="0" destOrd="0" presId="urn:microsoft.com/office/officeart/2005/8/layout/radial2"/>
    <dgm:cxn modelId="{21867626-15CD-4270-A4E4-A84892EA9515}" type="presOf" srcId="{73C7499F-B80C-453A-A674-7710A69D8B1A}" destId="{7D068036-6EB9-4B04-A620-4160C8F008C0}" srcOrd="0" destOrd="0" presId="urn:microsoft.com/office/officeart/2005/8/layout/radial2"/>
    <dgm:cxn modelId="{CE24CA27-4C5C-4DD9-9595-672F28D45710}" srcId="{2FDCCA4C-12D2-4802-A254-A49B131BCBE2}" destId="{73C7499F-B80C-453A-A674-7710A69D8B1A}" srcOrd="1" destOrd="0" parTransId="{EC34F3EB-FBDF-473F-83D3-88606FCE21CB}" sibTransId="{AE2C182E-E5B7-4171-B77B-741AECA0398A}"/>
    <dgm:cxn modelId="{DE026A47-5B26-433E-9762-9287E39DC67E}" type="presOf" srcId="{2FDCCA4C-12D2-4802-A254-A49B131BCBE2}" destId="{DB8D5E35-19CF-44B9-BD6B-98E5C70D6F23}" srcOrd="0" destOrd="0" presId="urn:microsoft.com/office/officeart/2005/8/layout/radial2"/>
    <dgm:cxn modelId="{9CB05377-4308-4A7C-93D6-CAB14C01DF15}" type="presOf" srcId="{3D777D60-82B5-4014-8130-2FDAD269327D}" destId="{94325C70-6A7F-4E9C-9461-F5C323D15391}" srcOrd="0" destOrd="0" presId="urn:microsoft.com/office/officeart/2005/8/layout/radial2"/>
    <dgm:cxn modelId="{9A0FDE93-4E17-498F-AD77-BFB4207EF313}" type="presOf" srcId="{3A3013E6-194C-419F-9ADD-0DCAF033E68F}" destId="{D034CC02-63FF-4B65-AD3C-4F78ED85F636}" srcOrd="0" destOrd="0" presId="urn:microsoft.com/office/officeart/2005/8/layout/radial2"/>
    <dgm:cxn modelId="{749592CA-CA74-479E-8A45-A2A0CD9A9092}" type="presOf" srcId="{D332785F-F978-4422-A2BF-B71099A46BED}" destId="{63966B01-4156-4986-BCCF-148B591B5C56}" srcOrd="0" destOrd="0" presId="urn:microsoft.com/office/officeart/2005/8/layout/radial2"/>
    <dgm:cxn modelId="{134061F8-DBE5-475F-90BA-4C2B5AA4F33C}" srcId="{2FDCCA4C-12D2-4802-A254-A49B131BCBE2}" destId="{D332785F-F978-4422-A2BF-B71099A46BED}" srcOrd="2" destOrd="0" parTransId="{5EF4FF7E-40D2-41D9-A63A-9C8DF8F7272E}" sibTransId="{49F7725C-C4B8-4124-86D7-FF75371787FB}"/>
    <dgm:cxn modelId="{3524E3D2-1225-45A7-887E-889CF5F94C53}" type="presParOf" srcId="{DB8D5E35-19CF-44B9-BD6B-98E5C70D6F23}" destId="{FF6274AC-B3E8-4F65-A296-AC0AC61D5501}" srcOrd="0" destOrd="0" presId="urn:microsoft.com/office/officeart/2005/8/layout/radial2"/>
    <dgm:cxn modelId="{FDE406EE-4A33-45FC-BDC5-5907301B7827}" type="presParOf" srcId="{FF6274AC-B3E8-4F65-A296-AC0AC61D5501}" destId="{6AB7FD45-0965-4A22-91DC-AD168D7B29AD}" srcOrd="0" destOrd="0" presId="urn:microsoft.com/office/officeart/2005/8/layout/radial2"/>
    <dgm:cxn modelId="{2FF4C4C7-2E66-4301-80C6-828A66F2619B}" type="presParOf" srcId="{6AB7FD45-0965-4A22-91DC-AD168D7B29AD}" destId="{0191B2C9-F7DB-41D9-A474-E873492E9AE5}" srcOrd="0" destOrd="0" presId="urn:microsoft.com/office/officeart/2005/8/layout/radial2"/>
    <dgm:cxn modelId="{307DBD7D-45C0-4ABF-BD2B-86E0346A25C1}" type="presParOf" srcId="{6AB7FD45-0965-4A22-91DC-AD168D7B29AD}" destId="{9BF8F15B-B8DE-4C6F-B3F3-67AE190522FB}" srcOrd="1" destOrd="0" presId="urn:microsoft.com/office/officeart/2005/8/layout/radial2"/>
    <dgm:cxn modelId="{5A9DDD91-E588-458B-ABF6-8EA373722B78}" type="presParOf" srcId="{FF6274AC-B3E8-4F65-A296-AC0AC61D5501}" destId="{D034CC02-63FF-4B65-AD3C-4F78ED85F636}" srcOrd="1" destOrd="0" presId="urn:microsoft.com/office/officeart/2005/8/layout/radial2"/>
    <dgm:cxn modelId="{323356CE-C148-4FBD-8B43-9BB5392BC9C4}" type="presParOf" srcId="{FF6274AC-B3E8-4F65-A296-AC0AC61D5501}" destId="{6B984C0C-02FA-4036-89EA-C15F079379CA}" srcOrd="2" destOrd="0" presId="urn:microsoft.com/office/officeart/2005/8/layout/radial2"/>
    <dgm:cxn modelId="{753CCF14-F81A-4569-BFC7-6062797C5CA1}" type="presParOf" srcId="{6B984C0C-02FA-4036-89EA-C15F079379CA}" destId="{94325C70-6A7F-4E9C-9461-F5C323D15391}" srcOrd="0" destOrd="0" presId="urn:microsoft.com/office/officeart/2005/8/layout/radial2"/>
    <dgm:cxn modelId="{D996C483-BB17-4C48-A0D4-E61F9927C24C}" type="presParOf" srcId="{6B984C0C-02FA-4036-89EA-C15F079379CA}" destId="{9E9E2783-537D-4ACE-94E2-8B9724395BA8}" srcOrd="1" destOrd="0" presId="urn:microsoft.com/office/officeart/2005/8/layout/radial2"/>
    <dgm:cxn modelId="{DE90D24C-5FDB-4E9F-A36A-C220DFAA500D}" type="presParOf" srcId="{FF6274AC-B3E8-4F65-A296-AC0AC61D5501}" destId="{3F016BA2-1199-49DE-9F00-5669C3218BE9}" srcOrd="3" destOrd="0" presId="urn:microsoft.com/office/officeart/2005/8/layout/radial2"/>
    <dgm:cxn modelId="{5B387489-AE7F-4A70-9C29-82D96FECC531}" type="presParOf" srcId="{FF6274AC-B3E8-4F65-A296-AC0AC61D5501}" destId="{F19CF224-64D0-4F95-AB27-B02428942D0B}" srcOrd="4" destOrd="0" presId="urn:microsoft.com/office/officeart/2005/8/layout/radial2"/>
    <dgm:cxn modelId="{E11A6C53-D3F0-413C-B9D3-442FB7C9D613}" type="presParOf" srcId="{F19CF224-64D0-4F95-AB27-B02428942D0B}" destId="{7D068036-6EB9-4B04-A620-4160C8F008C0}" srcOrd="0" destOrd="0" presId="urn:microsoft.com/office/officeart/2005/8/layout/radial2"/>
    <dgm:cxn modelId="{5A99C64F-C1BA-46C2-9E98-5F6756B44741}" type="presParOf" srcId="{F19CF224-64D0-4F95-AB27-B02428942D0B}" destId="{D2BA859A-49FC-4631-ADA7-1DC19AC1D7A9}" srcOrd="1" destOrd="0" presId="urn:microsoft.com/office/officeart/2005/8/layout/radial2"/>
    <dgm:cxn modelId="{3243AE3A-1FAC-4DCB-8930-F6D39288336D}" type="presParOf" srcId="{FF6274AC-B3E8-4F65-A296-AC0AC61D5501}" destId="{76632F72-C02F-4428-B1F4-B1482558E664}" srcOrd="5" destOrd="0" presId="urn:microsoft.com/office/officeart/2005/8/layout/radial2"/>
    <dgm:cxn modelId="{75BCF63E-A478-4D80-90D4-0162B1FBFBF7}" type="presParOf" srcId="{FF6274AC-B3E8-4F65-A296-AC0AC61D5501}" destId="{4C8E979F-073D-4CDF-BE1A-B6743999607A}" srcOrd="6" destOrd="0" presId="urn:microsoft.com/office/officeart/2005/8/layout/radial2"/>
    <dgm:cxn modelId="{1E1FC660-B147-44E0-BC5E-A94F20825446}" type="presParOf" srcId="{4C8E979F-073D-4CDF-BE1A-B6743999607A}" destId="{63966B01-4156-4986-BCCF-148B591B5C56}" srcOrd="0" destOrd="0" presId="urn:microsoft.com/office/officeart/2005/8/layout/radial2"/>
    <dgm:cxn modelId="{FFF3B9F5-C11D-4294-9D76-BE8A41DED95E}" type="presParOf" srcId="{4C8E979F-073D-4CDF-BE1A-B6743999607A}" destId="{1840A75A-96D0-4218-B364-C3A296F070CC}" srcOrd="1" destOrd="0" presId="urn:microsoft.com/office/officeart/2005/8/layout/radial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32F72-C02F-4428-B1F4-B1482558E664}">
      <dsp:nvSpPr>
        <dsp:cNvPr id="0" name=""/>
        <dsp:cNvSpPr/>
      </dsp:nvSpPr>
      <dsp:spPr>
        <a:xfrm rot="2561600">
          <a:off x="2573511" y="3800128"/>
          <a:ext cx="822815" cy="57656"/>
        </a:xfrm>
        <a:custGeom>
          <a:avLst/>
          <a:gdLst/>
          <a:ahLst/>
          <a:cxnLst/>
          <a:rect l="0" t="0" r="0" b="0"/>
          <a:pathLst>
            <a:path>
              <a:moveTo>
                <a:pt x="0" y="28828"/>
              </a:moveTo>
              <a:lnTo>
                <a:pt x="822815" y="28828"/>
              </a:lnTo>
            </a:path>
          </a:pathLst>
        </a:custGeom>
        <a:noFill/>
        <a:ln w="1079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F016BA2-1199-49DE-9F00-5669C3218BE9}">
      <dsp:nvSpPr>
        <dsp:cNvPr id="0" name=""/>
        <dsp:cNvSpPr/>
      </dsp:nvSpPr>
      <dsp:spPr>
        <a:xfrm>
          <a:off x="2682537" y="2680505"/>
          <a:ext cx="914439" cy="57656"/>
        </a:xfrm>
        <a:custGeom>
          <a:avLst/>
          <a:gdLst/>
          <a:ahLst/>
          <a:cxnLst/>
          <a:rect l="0" t="0" r="0" b="0"/>
          <a:pathLst>
            <a:path>
              <a:moveTo>
                <a:pt x="0" y="28828"/>
              </a:moveTo>
              <a:lnTo>
                <a:pt x="914439" y="28828"/>
              </a:lnTo>
            </a:path>
          </a:pathLst>
        </a:custGeom>
        <a:noFill/>
        <a:ln w="1079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034CC02-63FF-4B65-AD3C-4F78ED85F636}">
      <dsp:nvSpPr>
        <dsp:cNvPr id="0" name=""/>
        <dsp:cNvSpPr/>
      </dsp:nvSpPr>
      <dsp:spPr>
        <a:xfrm rot="19053442">
          <a:off x="2573388" y="1566105"/>
          <a:ext cx="833049" cy="57656"/>
        </a:xfrm>
        <a:custGeom>
          <a:avLst/>
          <a:gdLst/>
          <a:ahLst/>
          <a:cxnLst/>
          <a:rect l="0" t="0" r="0" b="0"/>
          <a:pathLst>
            <a:path>
              <a:moveTo>
                <a:pt x="0" y="28828"/>
              </a:moveTo>
              <a:lnTo>
                <a:pt x="833049" y="28828"/>
              </a:lnTo>
            </a:path>
          </a:pathLst>
        </a:custGeom>
        <a:noFill/>
        <a:ln w="1079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BF8F15B-B8DE-4C6F-B3F3-67AE190522FB}">
      <dsp:nvSpPr>
        <dsp:cNvPr id="0" name=""/>
        <dsp:cNvSpPr/>
      </dsp:nvSpPr>
      <dsp:spPr>
        <a:xfrm>
          <a:off x="469562" y="1407583"/>
          <a:ext cx="2603499" cy="2603499"/>
        </a:xfrm>
        <a:prstGeom prst="ellipse">
          <a:avLst/>
        </a:prstGeom>
        <a:solidFill>
          <a:srgbClr val="28CEAE"/>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25C70-6A7F-4E9C-9461-F5C323D15391}">
      <dsp:nvSpPr>
        <dsp:cNvPr id="0" name=""/>
        <dsp:cNvSpPr/>
      </dsp:nvSpPr>
      <dsp:spPr>
        <a:xfrm>
          <a:off x="3083274" y="86"/>
          <a:ext cx="1593060" cy="1562100"/>
        </a:xfrm>
        <a:prstGeom prst="ellipse">
          <a:avLst/>
        </a:prstGeom>
        <a:solidFill>
          <a:srgbClr val="28CEAE"/>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b="1" kern="1200" dirty="0"/>
            <a:t>With partners</a:t>
          </a:r>
        </a:p>
      </dsp:txBody>
      <dsp:txXfrm>
        <a:off x="3316572" y="228850"/>
        <a:ext cx="1126464" cy="1104572"/>
      </dsp:txXfrm>
    </dsp:sp>
    <dsp:sp modelId="{7D068036-6EB9-4B04-A620-4160C8F008C0}">
      <dsp:nvSpPr>
        <dsp:cNvPr id="0" name=""/>
        <dsp:cNvSpPr/>
      </dsp:nvSpPr>
      <dsp:spPr>
        <a:xfrm>
          <a:off x="3596977" y="1928283"/>
          <a:ext cx="1562100" cy="1562100"/>
        </a:xfrm>
        <a:prstGeom prst="ellipse">
          <a:avLst/>
        </a:prstGeom>
        <a:solidFill>
          <a:srgbClr val="28CEAE"/>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b="1" kern="1200" dirty="0"/>
            <a:t>With </a:t>
          </a:r>
          <a:br>
            <a:rPr lang="en-NZ" sz="2000" b="1" kern="1200" dirty="0"/>
          </a:br>
          <a:r>
            <a:rPr lang="en-NZ" sz="2000" b="1" kern="1200" dirty="0"/>
            <a:t>or as mates</a:t>
          </a:r>
        </a:p>
      </dsp:txBody>
      <dsp:txXfrm>
        <a:off x="3825741" y="2157047"/>
        <a:ext cx="1104572" cy="1104572"/>
      </dsp:txXfrm>
    </dsp:sp>
    <dsp:sp modelId="{63966B01-4156-4986-BCCF-148B591B5C56}">
      <dsp:nvSpPr>
        <dsp:cNvPr id="0" name=""/>
        <dsp:cNvSpPr/>
      </dsp:nvSpPr>
      <dsp:spPr>
        <a:xfrm>
          <a:off x="3080318" y="3856480"/>
          <a:ext cx="1562100" cy="1562100"/>
        </a:xfrm>
        <a:prstGeom prst="ellipse">
          <a:avLst/>
        </a:prstGeom>
        <a:solidFill>
          <a:srgbClr val="28CEAE"/>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NZ" sz="2000" b="1" kern="1200" dirty="0"/>
            <a:t>As fathers</a:t>
          </a:r>
        </a:p>
      </dsp:txBody>
      <dsp:txXfrm>
        <a:off x="3309082" y="4085244"/>
        <a:ext cx="1104572" cy="110457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26651-85C2-402E-AE0A-6663B3EC6AED}" type="datetimeFigureOut">
              <a:rPr lang="en-NZ" smtClean="0"/>
              <a:t>22/05/2023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FF125-8BE8-41B9-B442-46B305D55873}" type="slidenum">
              <a:rPr lang="en-NZ" smtClean="0"/>
              <a:t>‹#›</a:t>
            </a:fld>
            <a:endParaRPr lang="en-NZ"/>
          </a:p>
        </p:txBody>
      </p:sp>
    </p:spTree>
    <p:extLst>
      <p:ext uri="{BB962C8B-B14F-4D97-AF65-F5344CB8AC3E}">
        <p14:creationId xmlns:p14="http://schemas.microsoft.com/office/powerpoint/2010/main" val="21834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7FF125-8BE8-41B9-B442-46B305D55873}"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14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17FF125-8BE8-41B9-B442-46B305D55873}" type="slidenum">
              <a:rPr lang="en-NZ" smtClean="0"/>
              <a:t>74</a:t>
            </a:fld>
            <a:endParaRPr lang="en-NZ"/>
          </a:p>
        </p:txBody>
      </p:sp>
    </p:spTree>
    <p:extLst>
      <p:ext uri="{BB962C8B-B14F-4D97-AF65-F5344CB8AC3E}">
        <p14:creationId xmlns:p14="http://schemas.microsoft.com/office/powerpoint/2010/main" val="372015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83581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396333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582411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9FD3DF7-0D21-4C85-BBE6-7B3A44FF11DD}"/>
              </a:ext>
            </a:extLst>
          </p:cNvPr>
          <p:cNvCxnSpPr>
            <a:cxnSpLocks/>
          </p:cNvCxnSpPr>
          <p:nvPr userDrawn="1"/>
        </p:nvCxnSpPr>
        <p:spPr>
          <a:xfrm>
            <a:off x="313899" y="6237030"/>
            <a:ext cx="11614244" cy="0"/>
          </a:xfrm>
          <a:prstGeom prst="line">
            <a:avLst/>
          </a:prstGeom>
          <a:ln w="38100">
            <a:solidFill>
              <a:srgbClr val="39466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245489-C6C7-4F56-A040-BFC9C77D652A}"/>
              </a:ext>
            </a:extLst>
          </p:cNvPr>
          <p:cNvSpPr txBox="1"/>
          <p:nvPr userDrawn="1"/>
        </p:nvSpPr>
        <p:spPr>
          <a:xfrm>
            <a:off x="11495832" y="6384630"/>
            <a:ext cx="432311" cy="307777"/>
          </a:xfrm>
          <a:prstGeom prst="rect">
            <a:avLst/>
          </a:prstGeom>
          <a:noFill/>
        </p:spPr>
        <p:txBody>
          <a:bodyPr wrap="square" rtlCol="0">
            <a:spAutoFit/>
          </a:bodyPr>
          <a:lstStyle/>
          <a:p>
            <a:pPr algn="r"/>
            <a:fld id="{5DCF7B40-D8A6-41D8-A10B-4F13A417E026}" type="slidenum">
              <a:rPr lang="en-NZ" sz="1400" smtClean="0">
                <a:solidFill>
                  <a:srgbClr val="39466F"/>
                </a:solidFill>
                <a:latin typeface="Arial" panose="020B0604020202020204" pitchFamily="34" charset="0"/>
                <a:cs typeface="Arial" panose="020B0604020202020204" pitchFamily="34" charset="0"/>
              </a:rPr>
              <a:pPr algn="r"/>
              <a:t>‹#›</a:t>
            </a:fld>
            <a:endParaRPr lang="en-NZ" sz="1400" dirty="0">
              <a:solidFill>
                <a:srgbClr val="39466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A17DCB9-C00A-4B25-BE2A-8FD81B5A5DAA}"/>
              </a:ext>
            </a:extLst>
          </p:cNvPr>
          <p:cNvSpPr txBox="1"/>
          <p:nvPr userDrawn="1"/>
        </p:nvSpPr>
        <p:spPr>
          <a:xfrm>
            <a:off x="8124836" y="6425166"/>
            <a:ext cx="3370996" cy="261610"/>
          </a:xfrm>
          <a:prstGeom prst="rect">
            <a:avLst/>
          </a:prstGeom>
          <a:noFill/>
        </p:spPr>
        <p:txBody>
          <a:bodyPr wrap="square" rtlCol="0">
            <a:spAutoFit/>
          </a:bodyPr>
          <a:lstStyle/>
          <a:p>
            <a:pPr algn="r"/>
            <a:r>
              <a:rPr lang="en-NZ" sz="1050" spc="300" dirty="0">
                <a:solidFill>
                  <a:srgbClr val="39466F"/>
                </a:solidFill>
                <a:latin typeface="Arial" panose="020B0604020202020204" pitchFamily="34" charset="0"/>
                <a:cs typeface="Arial" panose="020B0604020202020204" pitchFamily="34" charset="0"/>
              </a:rPr>
              <a:t>COLMAR BRUNTON 2020</a:t>
            </a:r>
          </a:p>
        </p:txBody>
      </p:sp>
    </p:spTree>
    <p:extLst>
      <p:ext uri="{BB962C8B-B14F-4D97-AF65-F5344CB8AC3E}">
        <p14:creationId xmlns:p14="http://schemas.microsoft.com/office/powerpoint/2010/main" val="281555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202771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3394359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19133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15356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11" name="Footer Placeholder 10"/>
          <p:cNvSpPr>
            <a:spLocks noGrp="1"/>
          </p:cNvSpPr>
          <p:nvPr>
            <p:ph type="ftr" sz="quarter" idx="11"/>
          </p:nvPr>
        </p:nvSpPr>
        <p:spPr/>
        <p:txBody>
          <a:bodyPr/>
          <a:lstStyle/>
          <a:p>
            <a:endParaRPr lang="en-NZ" dirty="0"/>
          </a:p>
        </p:txBody>
      </p:sp>
      <p:sp>
        <p:nvSpPr>
          <p:cNvPr id="12" name="Slide Number Placeholder 11"/>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2717325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7" name="Footer Placeholder 6"/>
          <p:cNvSpPr>
            <a:spLocks noGrp="1"/>
          </p:cNvSpPr>
          <p:nvPr>
            <p:ph type="ftr" sz="quarter" idx="11"/>
          </p:nvPr>
        </p:nvSpPr>
        <p:spPr/>
        <p:txBody>
          <a:bodyPr/>
          <a:lstStyle/>
          <a:p>
            <a:endParaRPr lang="en-NZ" dirty="0"/>
          </a:p>
        </p:txBody>
      </p:sp>
      <p:sp>
        <p:nvSpPr>
          <p:cNvPr id="8" name="Slide Number Placeholder 7"/>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2977758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268630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2010375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9" name="Footer Placeholder 8"/>
          <p:cNvSpPr>
            <a:spLocks noGrp="1"/>
          </p:cNvSpPr>
          <p:nvPr>
            <p:ph type="ftr" sz="quarter" idx="11"/>
          </p:nvPr>
        </p:nvSpPr>
        <p:spPr>
          <a:xfrm>
            <a:off x="3499101" y="6356350"/>
            <a:ext cx="5911517" cy="365125"/>
          </a:xfrm>
        </p:spPr>
        <p:txBody>
          <a:bodyPr/>
          <a:lstStyle/>
          <a:p>
            <a:endParaRPr lang="en-NZ" dirty="0"/>
          </a:p>
        </p:txBody>
      </p:sp>
      <p:sp>
        <p:nvSpPr>
          <p:cNvPr id="10" name="Slide Number Placeholder 9"/>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548511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019568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240349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39709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41452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11" name="Footer Placeholder 10"/>
          <p:cNvSpPr>
            <a:spLocks noGrp="1"/>
          </p:cNvSpPr>
          <p:nvPr>
            <p:ph type="ftr" sz="quarter" idx="11"/>
          </p:nvPr>
        </p:nvSpPr>
        <p:spPr/>
        <p:txBody>
          <a:bodyPr/>
          <a:lstStyle/>
          <a:p>
            <a:endParaRPr lang="en-NZ" dirty="0"/>
          </a:p>
        </p:txBody>
      </p:sp>
      <p:sp>
        <p:nvSpPr>
          <p:cNvPr id="12" name="Slide Number Placeholder 11"/>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380345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7" name="Footer Placeholder 6"/>
          <p:cNvSpPr>
            <a:spLocks noGrp="1"/>
          </p:cNvSpPr>
          <p:nvPr>
            <p:ph type="ftr" sz="quarter" idx="11"/>
          </p:nvPr>
        </p:nvSpPr>
        <p:spPr/>
        <p:txBody>
          <a:bodyPr/>
          <a:lstStyle/>
          <a:p>
            <a:endParaRPr lang="en-NZ" dirty="0"/>
          </a:p>
        </p:txBody>
      </p:sp>
      <p:sp>
        <p:nvSpPr>
          <p:cNvPr id="8" name="Slide Number Placeholder 7"/>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10912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343461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9" name="Footer Placeholder 8"/>
          <p:cNvSpPr>
            <a:spLocks noGrp="1"/>
          </p:cNvSpPr>
          <p:nvPr>
            <p:ph type="ftr" sz="quarter" idx="11"/>
          </p:nvPr>
        </p:nvSpPr>
        <p:spPr/>
        <p:txBody>
          <a:bodyPr/>
          <a:lstStyle/>
          <a:p>
            <a:endParaRPr lang="en-NZ" dirty="0"/>
          </a:p>
        </p:txBody>
      </p:sp>
      <p:sp>
        <p:nvSpPr>
          <p:cNvPr id="10" name="Slide Number Placeholder 9"/>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304166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80C1CF-A3DD-4A5F-9AEF-B133E812646B}" type="datetimeFigureOut">
              <a:rPr lang="en-NZ" smtClean="0"/>
              <a:t>22/05/2023</a:t>
            </a:fld>
            <a:endParaRPr lang="en-NZ" dirty="0"/>
          </a:p>
        </p:txBody>
      </p:sp>
      <p:sp>
        <p:nvSpPr>
          <p:cNvPr id="9" name="Footer Placeholder 8"/>
          <p:cNvSpPr>
            <a:spLocks noGrp="1"/>
          </p:cNvSpPr>
          <p:nvPr>
            <p:ph type="ftr" sz="quarter" idx="11"/>
          </p:nvPr>
        </p:nvSpPr>
        <p:spPr>
          <a:xfrm>
            <a:off x="3499101" y="6356350"/>
            <a:ext cx="5911517" cy="365125"/>
          </a:xfrm>
        </p:spPr>
        <p:txBody>
          <a:bodyPr/>
          <a:lstStyle/>
          <a:p>
            <a:endParaRPr lang="en-NZ" dirty="0"/>
          </a:p>
        </p:txBody>
      </p:sp>
      <p:sp>
        <p:nvSpPr>
          <p:cNvPr id="10" name="Slide Number Placeholder 9"/>
          <p:cNvSpPr>
            <a:spLocks noGrp="1"/>
          </p:cNvSpPr>
          <p:nvPr>
            <p:ph type="sldNum" sz="quarter" idx="12"/>
          </p:nvPr>
        </p:nvSpPr>
        <p:spPr/>
        <p:txBody>
          <a:bodyPr/>
          <a:lstStyle/>
          <a:p>
            <a:fld id="{ED4687AE-F7D7-4E0E-86AF-F178D2FF58C3}" type="slidenum">
              <a:rPr lang="en-NZ" smtClean="0"/>
              <a:t>‹#›</a:t>
            </a:fld>
            <a:endParaRPr lang="en-NZ" dirty="0"/>
          </a:p>
        </p:txBody>
      </p:sp>
    </p:spTree>
    <p:extLst>
      <p:ext uri="{BB962C8B-B14F-4D97-AF65-F5344CB8AC3E}">
        <p14:creationId xmlns:p14="http://schemas.microsoft.com/office/powerpoint/2010/main" val="191315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C80C1CF-A3DD-4A5F-9AEF-B133E812646B}" type="datetimeFigureOut">
              <a:rPr lang="en-NZ" smtClean="0"/>
              <a:t>22/05/2023</a:t>
            </a:fld>
            <a:endParaRPr lang="en-NZ"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NZ"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D4687AE-F7D7-4E0E-86AF-F178D2FF58C3}" type="slidenum">
              <a:rPr lang="en-NZ" smtClean="0"/>
              <a:t>‹#›</a:t>
            </a:fld>
            <a:endParaRPr lang="en-NZ" dirty="0"/>
          </a:p>
        </p:txBody>
      </p:sp>
    </p:spTree>
    <p:extLst>
      <p:ext uri="{BB962C8B-B14F-4D97-AF65-F5344CB8AC3E}">
        <p14:creationId xmlns:p14="http://schemas.microsoft.com/office/powerpoint/2010/main" val="3237466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C80C1CF-A3DD-4A5F-9AEF-B133E812646B}" type="datetimeFigureOut">
              <a:rPr lang="en-NZ" smtClean="0"/>
              <a:t>22/05/2023</a:t>
            </a:fld>
            <a:endParaRPr lang="en-NZ"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NZ"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D4687AE-F7D7-4E0E-86AF-F178D2FF58C3}" type="slidenum">
              <a:rPr lang="en-NZ" smtClean="0"/>
              <a:t>‹#›</a:t>
            </a:fld>
            <a:endParaRPr lang="en-NZ" dirty="0"/>
          </a:p>
        </p:txBody>
      </p:sp>
    </p:spTree>
    <p:extLst>
      <p:ext uri="{BB962C8B-B14F-4D97-AF65-F5344CB8AC3E}">
        <p14:creationId xmlns:p14="http://schemas.microsoft.com/office/powerpoint/2010/main" val="4266587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0C84AD7-27EF-45AF-92C2-FF5B7BD6C73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4" name="Rectangle 123">
            <a:extLst>
              <a:ext uri="{FF2B5EF4-FFF2-40B4-BE49-F238E27FC236}">
                <a16:creationId xmlns:a16="http://schemas.microsoft.com/office/drawing/2014/main" id="{56D08205-8489-4A17-AAC9-2DCC623A562E}"/>
              </a:ext>
            </a:extLst>
          </p:cNvPr>
          <p:cNvSpPr/>
          <p:nvPr/>
        </p:nvSpPr>
        <p:spPr>
          <a:xfrm>
            <a:off x="-558" y="-10633"/>
            <a:ext cx="12192558" cy="68686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BEBDA6BE-C604-455E-B778-71FFAABC7EAB}"/>
              </a:ext>
            </a:extLst>
          </p:cNvPr>
          <p:cNvSpPr/>
          <p:nvPr/>
        </p:nvSpPr>
        <p:spPr>
          <a:xfrm>
            <a:off x="-558" y="0"/>
            <a:ext cx="12192558" cy="6868633"/>
          </a:xfrm>
          <a:prstGeom prst="rect">
            <a:avLst/>
          </a:prstGeom>
          <a:solidFill>
            <a:srgbClr val="39466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45678E87-946B-4349-A28E-C8280D9C1682}"/>
              </a:ext>
            </a:extLst>
          </p:cNvPr>
          <p:cNvSpPr/>
          <p:nvPr/>
        </p:nvSpPr>
        <p:spPr>
          <a:xfrm>
            <a:off x="7240037" y="6865204"/>
            <a:ext cx="2305006" cy="6698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6" name="Straight Connector 65">
            <a:extLst>
              <a:ext uri="{FF2B5EF4-FFF2-40B4-BE49-F238E27FC236}">
                <a16:creationId xmlns:a16="http://schemas.microsoft.com/office/drawing/2014/main" id="{C01D8E49-FB8C-4FE6-90D6-0EFD4DA23DA8}"/>
              </a:ext>
            </a:extLst>
          </p:cNvPr>
          <p:cNvCxnSpPr>
            <a:cxnSpLocks/>
          </p:cNvCxnSpPr>
          <p:nvPr/>
        </p:nvCxnSpPr>
        <p:spPr>
          <a:xfrm>
            <a:off x="11754177" y="326162"/>
            <a:ext cx="0" cy="58513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33AA88F-A4E3-4544-B1D5-4630A737BB57}"/>
              </a:ext>
            </a:extLst>
          </p:cNvPr>
          <p:cNvCxnSpPr>
            <a:cxnSpLocks/>
          </p:cNvCxnSpPr>
          <p:nvPr/>
        </p:nvCxnSpPr>
        <p:spPr>
          <a:xfrm>
            <a:off x="419312" y="326162"/>
            <a:ext cx="0" cy="60922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E0E1E63-B3D2-4653-A9A3-83F787EF4AED}"/>
              </a:ext>
            </a:extLst>
          </p:cNvPr>
          <p:cNvCxnSpPr>
            <a:cxnSpLocks/>
          </p:cNvCxnSpPr>
          <p:nvPr/>
        </p:nvCxnSpPr>
        <p:spPr>
          <a:xfrm flipH="1">
            <a:off x="414112" y="326162"/>
            <a:ext cx="113506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37188D0-BA7C-4442-B46C-CF681FEB194A}"/>
              </a:ext>
            </a:extLst>
          </p:cNvPr>
          <p:cNvCxnSpPr>
            <a:cxnSpLocks/>
          </p:cNvCxnSpPr>
          <p:nvPr/>
        </p:nvCxnSpPr>
        <p:spPr>
          <a:xfrm flipH="1">
            <a:off x="414112" y="6418396"/>
            <a:ext cx="9282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 name="Group 8">
            <a:extLst>
              <a:ext uri="{FF2B5EF4-FFF2-40B4-BE49-F238E27FC236}">
                <a16:creationId xmlns:a16="http://schemas.microsoft.com/office/drawing/2014/main" id="{E0D1F6F0-2DEE-42E7-8343-B6759CFCEC2C}"/>
              </a:ext>
            </a:extLst>
          </p:cNvPr>
          <p:cNvGrpSpPr>
            <a:grpSpLocks noChangeAspect="1"/>
          </p:cNvGrpSpPr>
          <p:nvPr/>
        </p:nvGrpSpPr>
        <p:grpSpPr bwMode="auto">
          <a:xfrm>
            <a:off x="9836681" y="6151547"/>
            <a:ext cx="1866628" cy="490797"/>
            <a:chOff x="-1367" y="1958"/>
            <a:chExt cx="3035" cy="798"/>
          </a:xfrm>
        </p:grpSpPr>
        <p:sp>
          <p:nvSpPr>
            <p:cNvPr id="81" name="Freeform 9">
              <a:extLst>
                <a:ext uri="{FF2B5EF4-FFF2-40B4-BE49-F238E27FC236}">
                  <a16:creationId xmlns:a16="http://schemas.microsoft.com/office/drawing/2014/main" id="{710DD09B-93F3-4A9B-89BC-B0C1ECA17C51}"/>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0">
              <a:extLst>
                <a:ext uri="{FF2B5EF4-FFF2-40B4-BE49-F238E27FC236}">
                  <a16:creationId xmlns:a16="http://schemas.microsoft.com/office/drawing/2014/main" id="{34D1E599-FD64-45D4-8195-858A1FC9EFDE}"/>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1">
              <a:extLst>
                <a:ext uri="{FF2B5EF4-FFF2-40B4-BE49-F238E27FC236}">
                  <a16:creationId xmlns:a16="http://schemas.microsoft.com/office/drawing/2014/main" id="{AE0C5B19-8BFC-4244-ACCD-0F528F869504}"/>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2">
              <a:extLst>
                <a:ext uri="{FF2B5EF4-FFF2-40B4-BE49-F238E27FC236}">
                  <a16:creationId xmlns:a16="http://schemas.microsoft.com/office/drawing/2014/main" id="{70A90AFF-1D71-4C8C-B748-BAD4F38DCE3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3">
              <a:extLst>
                <a:ext uri="{FF2B5EF4-FFF2-40B4-BE49-F238E27FC236}">
                  <a16:creationId xmlns:a16="http://schemas.microsoft.com/office/drawing/2014/main" id="{129B4DB6-8990-4E82-A7CA-5F80EECB7A30}"/>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4">
              <a:extLst>
                <a:ext uri="{FF2B5EF4-FFF2-40B4-BE49-F238E27FC236}">
                  <a16:creationId xmlns:a16="http://schemas.microsoft.com/office/drawing/2014/main" id="{12DA1AB3-ED15-4E64-82FB-EEDA12B92FD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5">
              <a:extLst>
                <a:ext uri="{FF2B5EF4-FFF2-40B4-BE49-F238E27FC236}">
                  <a16:creationId xmlns:a16="http://schemas.microsoft.com/office/drawing/2014/main" id="{5E709387-F54E-4075-86AE-963F67867E5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6">
              <a:extLst>
                <a:ext uri="{FF2B5EF4-FFF2-40B4-BE49-F238E27FC236}">
                  <a16:creationId xmlns:a16="http://schemas.microsoft.com/office/drawing/2014/main" id="{9CD3BE17-E433-4C19-8A98-35680C96EE5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7">
              <a:extLst>
                <a:ext uri="{FF2B5EF4-FFF2-40B4-BE49-F238E27FC236}">
                  <a16:creationId xmlns:a16="http://schemas.microsoft.com/office/drawing/2014/main" id="{D2AEFA9B-94F6-4665-B4D3-0F4CDC966DAB}"/>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18">
              <a:extLst>
                <a:ext uri="{FF2B5EF4-FFF2-40B4-BE49-F238E27FC236}">
                  <a16:creationId xmlns:a16="http://schemas.microsoft.com/office/drawing/2014/main" id="{66119897-D120-411B-8688-3CA353EE47A4}"/>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19">
              <a:extLst>
                <a:ext uri="{FF2B5EF4-FFF2-40B4-BE49-F238E27FC236}">
                  <a16:creationId xmlns:a16="http://schemas.microsoft.com/office/drawing/2014/main" id="{4A8921D1-2706-4C54-A971-389D02452057}"/>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0">
              <a:extLst>
                <a:ext uri="{FF2B5EF4-FFF2-40B4-BE49-F238E27FC236}">
                  <a16:creationId xmlns:a16="http://schemas.microsoft.com/office/drawing/2014/main" id="{35D600B0-DF64-43F9-8F41-FD917F7879DA}"/>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21">
              <a:extLst>
                <a:ext uri="{FF2B5EF4-FFF2-40B4-BE49-F238E27FC236}">
                  <a16:creationId xmlns:a16="http://schemas.microsoft.com/office/drawing/2014/main" id="{029D937B-7CA1-4A65-9420-B9CF6DE87E02}"/>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22">
              <a:extLst>
                <a:ext uri="{FF2B5EF4-FFF2-40B4-BE49-F238E27FC236}">
                  <a16:creationId xmlns:a16="http://schemas.microsoft.com/office/drawing/2014/main" id="{36566426-F920-4AAD-B4CE-020A0F73029B}"/>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23">
              <a:extLst>
                <a:ext uri="{FF2B5EF4-FFF2-40B4-BE49-F238E27FC236}">
                  <a16:creationId xmlns:a16="http://schemas.microsoft.com/office/drawing/2014/main" id="{148BC25D-61AE-4BEC-AF51-6F6DAFD93AD6}"/>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24">
              <a:extLst>
                <a:ext uri="{FF2B5EF4-FFF2-40B4-BE49-F238E27FC236}">
                  <a16:creationId xmlns:a16="http://schemas.microsoft.com/office/drawing/2014/main" id="{07CBBA88-E110-46DF-8973-D8931ED2D4F1}"/>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25">
              <a:extLst>
                <a:ext uri="{FF2B5EF4-FFF2-40B4-BE49-F238E27FC236}">
                  <a16:creationId xmlns:a16="http://schemas.microsoft.com/office/drawing/2014/main" id="{0A46D104-4166-4F40-93EE-9E06A5C936A3}"/>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26">
              <a:extLst>
                <a:ext uri="{FF2B5EF4-FFF2-40B4-BE49-F238E27FC236}">
                  <a16:creationId xmlns:a16="http://schemas.microsoft.com/office/drawing/2014/main" id="{525F7682-9D16-4933-B505-AB9DFB6C9AA0}"/>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27">
              <a:extLst>
                <a:ext uri="{FF2B5EF4-FFF2-40B4-BE49-F238E27FC236}">
                  <a16:creationId xmlns:a16="http://schemas.microsoft.com/office/drawing/2014/main" id="{BD44238B-FEC2-4E1A-B21E-A335C875A920}"/>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28">
              <a:extLst>
                <a:ext uri="{FF2B5EF4-FFF2-40B4-BE49-F238E27FC236}">
                  <a16:creationId xmlns:a16="http://schemas.microsoft.com/office/drawing/2014/main" id="{DABFE346-26A4-4B80-8EA5-FCF5DD341601}"/>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29">
              <a:extLst>
                <a:ext uri="{FF2B5EF4-FFF2-40B4-BE49-F238E27FC236}">
                  <a16:creationId xmlns:a16="http://schemas.microsoft.com/office/drawing/2014/main" id="{16DEDEEE-4B0B-4F35-A6E4-2866C9AA5E15}"/>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30">
              <a:extLst>
                <a:ext uri="{FF2B5EF4-FFF2-40B4-BE49-F238E27FC236}">
                  <a16:creationId xmlns:a16="http://schemas.microsoft.com/office/drawing/2014/main" id="{9D35A154-C595-4E4E-BA38-D57659A009DC}"/>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31">
              <a:extLst>
                <a:ext uri="{FF2B5EF4-FFF2-40B4-BE49-F238E27FC236}">
                  <a16:creationId xmlns:a16="http://schemas.microsoft.com/office/drawing/2014/main" id="{6C09F285-4D5D-4D32-BF45-167D66A019E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32">
              <a:extLst>
                <a:ext uri="{FF2B5EF4-FFF2-40B4-BE49-F238E27FC236}">
                  <a16:creationId xmlns:a16="http://schemas.microsoft.com/office/drawing/2014/main" id="{6677BAA3-416D-440D-91D1-96F4B5A3088D}"/>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33">
              <a:extLst>
                <a:ext uri="{FF2B5EF4-FFF2-40B4-BE49-F238E27FC236}">
                  <a16:creationId xmlns:a16="http://schemas.microsoft.com/office/drawing/2014/main" id="{3A073018-D7DE-4385-A50C-F56E22C0EC6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34">
              <a:extLst>
                <a:ext uri="{FF2B5EF4-FFF2-40B4-BE49-F238E27FC236}">
                  <a16:creationId xmlns:a16="http://schemas.microsoft.com/office/drawing/2014/main" id="{8820CA94-EEF5-4B52-A19D-436F0100D0B0}"/>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35">
              <a:extLst>
                <a:ext uri="{FF2B5EF4-FFF2-40B4-BE49-F238E27FC236}">
                  <a16:creationId xmlns:a16="http://schemas.microsoft.com/office/drawing/2014/main" id="{0324ABAF-BCEC-4CB7-92F4-984BD00CBEA8}"/>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36">
              <a:extLst>
                <a:ext uri="{FF2B5EF4-FFF2-40B4-BE49-F238E27FC236}">
                  <a16:creationId xmlns:a16="http://schemas.microsoft.com/office/drawing/2014/main" id="{5CB38395-C4D4-49D8-83B9-EE3BCEC87FE3}"/>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Line 37">
              <a:extLst>
                <a:ext uri="{FF2B5EF4-FFF2-40B4-BE49-F238E27FC236}">
                  <a16:creationId xmlns:a16="http://schemas.microsoft.com/office/drawing/2014/main" id="{B0574526-3133-4198-A033-FA8C4C774383}"/>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Rectangle 38">
              <a:extLst>
                <a:ext uri="{FF2B5EF4-FFF2-40B4-BE49-F238E27FC236}">
                  <a16:creationId xmlns:a16="http://schemas.microsoft.com/office/drawing/2014/main" id="{829BD5E5-C250-4A11-813C-8AF674E19A6D}"/>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39">
              <a:extLst>
                <a:ext uri="{FF2B5EF4-FFF2-40B4-BE49-F238E27FC236}">
                  <a16:creationId xmlns:a16="http://schemas.microsoft.com/office/drawing/2014/main" id="{5359759E-8C48-44E5-977D-16A4BBC67A15}"/>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Line 40">
              <a:extLst>
                <a:ext uri="{FF2B5EF4-FFF2-40B4-BE49-F238E27FC236}">
                  <a16:creationId xmlns:a16="http://schemas.microsoft.com/office/drawing/2014/main" id="{31BB2E5D-E357-4F5B-AA97-327089394914}"/>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Rectangle 41">
              <a:extLst>
                <a:ext uri="{FF2B5EF4-FFF2-40B4-BE49-F238E27FC236}">
                  <a16:creationId xmlns:a16="http://schemas.microsoft.com/office/drawing/2014/main" id="{F6B725E1-B288-446E-AC50-E7A62B051838}"/>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Line 42">
              <a:extLst>
                <a:ext uri="{FF2B5EF4-FFF2-40B4-BE49-F238E27FC236}">
                  <a16:creationId xmlns:a16="http://schemas.microsoft.com/office/drawing/2014/main" id="{65E6091F-4065-45E0-B2CE-3C5EFD608D9F}"/>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Line 43">
              <a:extLst>
                <a:ext uri="{FF2B5EF4-FFF2-40B4-BE49-F238E27FC236}">
                  <a16:creationId xmlns:a16="http://schemas.microsoft.com/office/drawing/2014/main" id="{48C9A148-0BA2-489E-BD49-76621CD2BB27}"/>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Line 44">
              <a:extLst>
                <a:ext uri="{FF2B5EF4-FFF2-40B4-BE49-F238E27FC236}">
                  <a16:creationId xmlns:a16="http://schemas.microsoft.com/office/drawing/2014/main" id="{4654664F-9CFB-4739-A5DA-1A9165F44660}"/>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Line 45">
              <a:extLst>
                <a:ext uri="{FF2B5EF4-FFF2-40B4-BE49-F238E27FC236}">
                  <a16:creationId xmlns:a16="http://schemas.microsoft.com/office/drawing/2014/main" id="{69BD1401-54DE-4B8F-AD45-CE10580B67A9}"/>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Freeform 46">
              <a:extLst>
                <a:ext uri="{FF2B5EF4-FFF2-40B4-BE49-F238E27FC236}">
                  <a16:creationId xmlns:a16="http://schemas.microsoft.com/office/drawing/2014/main" id="{691290A7-98F3-4CB7-B606-650F4F9E3DA8}"/>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9" name="Freeform 47">
              <a:extLst>
                <a:ext uri="{FF2B5EF4-FFF2-40B4-BE49-F238E27FC236}">
                  <a16:creationId xmlns:a16="http://schemas.microsoft.com/office/drawing/2014/main" id="{B97CE0C9-8FD7-442B-86BC-B63924A1254C}"/>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0" name="Freeform 48">
              <a:extLst>
                <a:ext uri="{FF2B5EF4-FFF2-40B4-BE49-F238E27FC236}">
                  <a16:creationId xmlns:a16="http://schemas.microsoft.com/office/drawing/2014/main" id="{605B2B4C-89C0-4A49-8DBA-34E0460EE1ED}"/>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1" name="Freeform 49">
              <a:extLst>
                <a:ext uri="{FF2B5EF4-FFF2-40B4-BE49-F238E27FC236}">
                  <a16:creationId xmlns:a16="http://schemas.microsoft.com/office/drawing/2014/main" id="{D6CB72B4-4663-49D0-8352-6CA537D37915}"/>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2" name="Freeform 50">
              <a:extLst>
                <a:ext uri="{FF2B5EF4-FFF2-40B4-BE49-F238E27FC236}">
                  <a16:creationId xmlns:a16="http://schemas.microsoft.com/office/drawing/2014/main" id="{B4332AE9-E0CF-42C3-A3C9-E7DD0DC1B196}"/>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3" name="Freeform 51">
              <a:extLst>
                <a:ext uri="{FF2B5EF4-FFF2-40B4-BE49-F238E27FC236}">
                  <a16:creationId xmlns:a16="http://schemas.microsoft.com/office/drawing/2014/main" id="{A7653E25-B3E4-41FA-8D95-C68624263319}"/>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67" name="Group 66">
            <a:extLst>
              <a:ext uri="{FF2B5EF4-FFF2-40B4-BE49-F238E27FC236}">
                <a16:creationId xmlns:a16="http://schemas.microsoft.com/office/drawing/2014/main" id="{6DB5DC6A-C29D-43E9-B2E7-C38BF3279AB6}"/>
              </a:ext>
            </a:extLst>
          </p:cNvPr>
          <p:cNvGrpSpPr/>
          <p:nvPr/>
        </p:nvGrpSpPr>
        <p:grpSpPr>
          <a:xfrm>
            <a:off x="516529" y="306024"/>
            <a:ext cx="6742760" cy="4499090"/>
            <a:chOff x="7459811" y="1844963"/>
            <a:chExt cx="6742760" cy="4499090"/>
          </a:xfrm>
        </p:grpSpPr>
        <p:pic>
          <p:nvPicPr>
            <p:cNvPr id="69" name="Picture 68">
              <a:extLst>
                <a:ext uri="{FF2B5EF4-FFF2-40B4-BE49-F238E27FC236}">
                  <a16:creationId xmlns:a16="http://schemas.microsoft.com/office/drawing/2014/main" id="{6D073968-AC4C-4D7A-A8D4-CA3A3C6B4B17}"/>
                </a:ext>
              </a:extLst>
            </p:cNvPr>
            <p:cNvPicPr>
              <a:picLocks noChangeAspect="1"/>
            </p:cNvPicPr>
            <p:nvPr/>
          </p:nvPicPr>
          <p:blipFill>
            <a:blip r:embed="rId3"/>
            <a:stretch>
              <a:fillRect/>
            </a:stretch>
          </p:blipFill>
          <p:spPr>
            <a:xfrm>
              <a:off x="7459811" y="1844963"/>
              <a:ext cx="6742760" cy="2353260"/>
            </a:xfrm>
            <a:prstGeom prst="rect">
              <a:avLst/>
            </a:prstGeom>
          </p:spPr>
        </p:pic>
        <p:pic>
          <p:nvPicPr>
            <p:cNvPr id="71" name="Picture 70">
              <a:extLst>
                <a:ext uri="{FF2B5EF4-FFF2-40B4-BE49-F238E27FC236}">
                  <a16:creationId xmlns:a16="http://schemas.microsoft.com/office/drawing/2014/main" id="{3827AD62-BC62-4CA3-872D-7CCCEAF748A6}"/>
                </a:ext>
              </a:extLst>
            </p:cNvPr>
            <p:cNvPicPr>
              <a:picLocks noChangeAspect="1"/>
            </p:cNvPicPr>
            <p:nvPr/>
          </p:nvPicPr>
          <p:blipFill>
            <a:blip r:embed="rId4"/>
            <a:stretch>
              <a:fillRect/>
            </a:stretch>
          </p:blipFill>
          <p:spPr>
            <a:xfrm>
              <a:off x="7459811" y="2930900"/>
              <a:ext cx="6316003" cy="2353260"/>
            </a:xfrm>
            <a:prstGeom prst="rect">
              <a:avLst/>
            </a:prstGeom>
          </p:spPr>
        </p:pic>
        <p:pic>
          <p:nvPicPr>
            <p:cNvPr id="72" name="Picture 71">
              <a:extLst>
                <a:ext uri="{FF2B5EF4-FFF2-40B4-BE49-F238E27FC236}">
                  <a16:creationId xmlns:a16="http://schemas.microsoft.com/office/drawing/2014/main" id="{DF104B13-5F8F-4BBA-9201-72FF9963C863}"/>
                </a:ext>
              </a:extLst>
            </p:cNvPr>
            <p:cNvPicPr>
              <a:picLocks noChangeAspect="1"/>
            </p:cNvPicPr>
            <p:nvPr/>
          </p:nvPicPr>
          <p:blipFill>
            <a:blip r:embed="rId5"/>
            <a:stretch>
              <a:fillRect/>
            </a:stretch>
          </p:blipFill>
          <p:spPr>
            <a:xfrm>
              <a:off x="7459811" y="3990793"/>
              <a:ext cx="6316003" cy="2353260"/>
            </a:xfrm>
            <a:prstGeom prst="rect">
              <a:avLst/>
            </a:prstGeom>
          </p:spPr>
        </p:pic>
      </p:grpSp>
      <p:sp>
        <p:nvSpPr>
          <p:cNvPr id="74" name="Rectangle 73">
            <a:extLst>
              <a:ext uri="{FF2B5EF4-FFF2-40B4-BE49-F238E27FC236}">
                <a16:creationId xmlns:a16="http://schemas.microsoft.com/office/drawing/2014/main" id="{403456A6-C774-4B1D-B7CF-ADDC498F9A9F}"/>
              </a:ext>
            </a:extLst>
          </p:cNvPr>
          <p:cNvSpPr/>
          <p:nvPr/>
        </p:nvSpPr>
        <p:spPr>
          <a:xfrm>
            <a:off x="1129977" y="4455942"/>
            <a:ext cx="4669237" cy="95410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Arial" panose="020B0604020202020204" pitchFamily="34" charset="0"/>
                <a:cs typeface="Arial" panose="020B0604020202020204" pitchFamily="34" charset="0"/>
              </a:rPr>
              <a:t>Scoping</a:t>
            </a: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the norms of New Zealand masculinity</a:t>
            </a:r>
          </a:p>
        </p:txBody>
      </p:sp>
      <p:cxnSp>
        <p:nvCxnSpPr>
          <p:cNvPr id="75" name="Straight Connector 74">
            <a:extLst>
              <a:ext uri="{FF2B5EF4-FFF2-40B4-BE49-F238E27FC236}">
                <a16:creationId xmlns:a16="http://schemas.microsoft.com/office/drawing/2014/main" id="{C3358105-7A21-42C3-9D66-2BF3D4C7636D}"/>
              </a:ext>
            </a:extLst>
          </p:cNvPr>
          <p:cNvCxnSpPr>
            <a:cxnSpLocks/>
          </p:cNvCxnSpPr>
          <p:nvPr/>
        </p:nvCxnSpPr>
        <p:spPr>
          <a:xfrm>
            <a:off x="1242884" y="4251112"/>
            <a:ext cx="43471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61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game, riding, standing&#10;&#10;Description automatically generated">
            <a:extLst>
              <a:ext uri="{FF2B5EF4-FFF2-40B4-BE49-F238E27FC236}">
                <a16:creationId xmlns:a16="http://schemas.microsoft.com/office/drawing/2014/main" id="{33657B87-7BD0-4DFA-8EF9-A06A4CE0A3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2" y="0"/>
            <a:ext cx="12204985" cy="6858000"/>
          </a:xfrm>
          <a:prstGeom prst="rect">
            <a:avLst/>
          </a:prstGeom>
          <a:ln>
            <a:noFill/>
          </a:ln>
        </p:spPr>
      </p:pic>
      <p:sp>
        <p:nvSpPr>
          <p:cNvPr id="70" name="Rectangle 69">
            <a:extLst>
              <a:ext uri="{FF2B5EF4-FFF2-40B4-BE49-F238E27FC236}">
                <a16:creationId xmlns:a16="http://schemas.microsoft.com/office/drawing/2014/main" id="{5DEE205F-A0F0-4200-AEF3-915F260D3F3C}"/>
              </a:ext>
            </a:extLst>
          </p:cNvPr>
          <p:cNvSpPr/>
          <p:nvPr/>
        </p:nvSpPr>
        <p:spPr>
          <a:xfrm>
            <a:off x="-279" y="0"/>
            <a:ext cx="12192558" cy="6858000"/>
          </a:xfrm>
          <a:prstGeom prst="rect">
            <a:avLst/>
          </a:prstGeom>
          <a:solidFill>
            <a:srgbClr val="3946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5F623AE1-C5BA-464C-B47E-1AF32C93C266}"/>
              </a:ext>
            </a:extLst>
          </p:cNvPr>
          <p:cNvCxnSpPr>
            <a:cxnSpLocks/>
          </p:cNvCxnSpPr>
          <p:nvPr/>
        </p:nvCxnSpPr>
        <p:spPr>
          <a:xfrm>
            <a:off x="11754177" y="326162"/>
            <a:ext cx="0" cy="58513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965EF2-5558-4230-BDFE-2A1F91281ECA}"/>
              </a:ext>
            </a:extLst>
          </p:cNvPr>
          <p:cNvCxnSpPr>
            <a:cxnSpLocks/>
          </p:cNvCxnSpPr>
          <p:nvPr/>
        </p:nvCxnSpPr>
        <p:spPr>
          <a:xfrm flipH="1">
            <a:off x="414112" y="326162"/>
            <a:ext cx="11350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A313FA-5334-4476-A482-1C8B6FAD75F9}"/>
              </a:ext>
            </a:extLst>
          </p:cNvPr>
          <p:cNvCxnSpPr>
            <a:cxnSpLocks/>
          </p:cNvCxnSpPr>
          <p:nvPr/>
        </p:nvCxnSpPr>
        <p:spPr>
          <a:xfrm flipH="1">
            <a:off x="414112" y="6418396"/>
            <a:ext cx="9282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8">
            <a:extLst>
              <a:ext uri="{FF2B5EF4-FFF2-40B4-BE49-F238E27FC236}">
                <a16:creationId xmlns:a16="http://schemas.microsoft.com/office/drawing/2014/main" id="{395956AE-9778-4DEE-BBA3-BD3880F87F45}"/>
              </a:ext>
            </a:extLst>
          </p:cNvPr>
          <p:cNvGrpSpPr>
            <a:grpSpLocks noChangeAspect="1"/>
          </p:cNvGrpSpPr>
          <p:nvPr/>
        </p:nvGrpSpPr>
        <p:grpSpPr bwMode="auto">
          <a:xfrm>
            <a:off x="9836681" y="6151547"/>
            <a:ext cx="1866628" cy="490797"/>
            <a:chOff x="-1367" y="1958"/>
            <a:chExt cx="3035" cy="798"/>
          </a:xfrm>
        </p:grpSpPr>
        <p:sp>
          <p:nvSpPr>
            <p:cNvPr id="22" name="Freeform 9">
              <a:extLst>
                <a:ext uri="{FF2B5EF4-FFF2-40B4-BE49-F238E27FC236}">
                  <a16:creationId xmlns:a16="http://schemas.microsoft.com/office/drawing/2014/main" id="{B46CA789-15D0-4E35-89DA-A3E604693BC8}"/>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10">
              <a:extLst>
                <a:ext uri="{FF2B5EF4-FFF2-40B4-BE49-F238E27FC236}">
                  <a16:creationId xmlns:a16="http://schemas.microsoft.com/office/drawing/2014/main" id="{BBCE47BF-3AF1-4274-BB81-7555F408E995}"/>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1">
              <a:extLst>
                <a:ext uri="{FF2B5EF4-FFF2-40B4-BE49-F238E27FC236}">
                  <a16:creationId xmlns:a16="http://schemas.microsoft.com/office/drawing/2014/main" id="{A85A8929-8022-495C-B4EF-3B74E8DD565B}"/>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2">
              <a:extLst>
                <a:ext uri="{FF2B5EF4-FFF2-40B4-BE49-F238E27FC236}">
                  <a16:creationId xmlns:a16="http://schemas.microsoft.com/office/drawing/2014/main" id="{D4D4FB0C-0ED8-4119-822A-166D0E01FE22}"/>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3">
              <a:extLst>
                <a:ext uri="{FF2B5EF4-FFF2-40B4-BE49-F238E27FC236}">
                  <a16:creationId xmlns:a16="http://schemas.microsoft.com/office/drawing/2014/main" id="{01D6244B-4CA3-4795-9B54-4107A45026F5}"/>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4">
              <a:extLst>
                <a:ext uri="{FF2B5EF4-FFF2-40B4-BE49-F238E27FC236}">
                  <a16:creationId xmlns:a16="http://schemas.microsoft.com/office/drawing/2014/main" id="{66F1BCEF-0E23-4462-BF32-01C971532126}"/>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5">
              <a:extLst>
                <a:ext uri="{FF2B5EF4-FFF2-40B4-BE49-F238E27FC236}">
                  <a16:creationId xmlns:a16="http://schemas.microsoft.com/office/drawing/2014/main" id="{AC14832B-3FD2-4449-A242-6B001949F6C6}"/>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6">
              <a:extLst>
                <a:ext uri="{FF2B5EF4-FFF2-40B4-BE49-F238E27FC236}">
                  <a16:creationId xmlns:a16="http://schemas.microsoft.com/office/drawing/2014/main" id="{446500B4-4021-4DCB-B620-43753BFD4AB4}"/>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17">
              <a:extLst>
                <a:ext uri="{FF2B5EF4-FFF2-40B4-BE49-F238E27FC236}">
                  <a16:creationId xmlns:a16="http://schemas.microsoft.com/office/drawing/2014/main" id="{BD8CAC78-39C5-42E4-9703-AA902700B4C3}"/>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18">
              <a:extLst>
                <a:ext uri="{FF2B5EF4-FFF2-40B4-BE49-F238E27FC236}">
                  <a16:creationId xmlns:a16="http://schemas.microsoft.com/office/drawing/2014/main" id="{94035206-CFCA-4A73-A419-C329B8F22E4E}"/>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19">
              <a:extLst>
                <a:ext uri="{FF2B5EF4-FFF2-40B4-BE49-F238E27FC236}">
                  <a16:creationId xmlns:a16="http://schemas.microsoft.com/office/drawing/2014/main" id="{4C3022F9-611E-4E1B-B9A3-CBEE91346AC7}"/>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20">
              <a:extLst>
                <a:ext uri="{FF2B5EF4-FFF2-40B4-BE49-F238E27FC236}">
                  <a16:creationId xmlns:a16="http://schemas.microsoft.com/office/drawing/2014/main" id="{A049FFF0-3C2B-47CB-A07B-2119520F5A8B}"/>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21">
              <a:extLst>
                <a:ext uri="{FF2B5EF4-FFF2-40B4-BE49-F238E27FC236}">
                  <a16:creationId xmlns:a16="http://schemas.microsoft.com/office/drawing/2014/main" id="{0E3288B8-E2C7-4EFF-8CDA-CCA7C50D3714}"/>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22">
              <a:extLst>
                <a:ext uri="{FF2B5EF4-FFF2-40B4-BE49-F238E27FC236}">
                  <a16:creationId xmlns:a16="http://schemas.microsoft.com/office/drawing/2014/main" id="{CD62B9D1-22ED-4B0C-9C0E-6151D4AE82C6}"/>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23">
              <a:extLst>
                <a:ext uri="{FF2B5EF4-FFF2-40B4-BE49-F238E27FC236}">
                  <a16:creationId xmlns:a16="http://schemas.microsoft.com/office/drawing/2014/main" id="{0071AAAE-8B2C-41C4-9A24-A1CEE916A122}"/>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24">
              <a:extLst>
                <a:ext uri="{FF2B5EF4-FFF2-40B4-BE49-F238E27FC236}">
                  <a16:creationId xmlns:a16="http://schemas.microsoft.com/office/drawing/2014/main" id="{9C4CFC57-BB71-480A-8FDD-7164C021684B}"/>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25">
              <a:extLst>
                <a:ext uri="{FF2B5EF4-FFF2-40B4-BE49-F238E27FC236}">
                  <a16:creationId xmlns:a16="http://schemas.microsoft.com/office/drawing/2014/main" id="{AAEBAA5C-5A6B-4F93-BFD3-2B1166A92EC8}"/>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26">
              <a:extLst>
                <a:ext uri="{FF2B5EF4-FFF2-40B4-BE49-F238E27FC236}">
                  <a16:creationId xmlns:a16="http://schemas.microsoft.com/office/drawing/2014/main" id="{599DD7B5-E1F5-4265-B03D-BB6A5903A317}"/>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27">
              <a:extLst>
                <a:ext uri="{FF2B5EF4-FFF2-40B4-BE49-F238E27FC236}">
                  <a16:creationId xmlns:a16="http://schemas.microsoft.com/office/drawing/2014/main" id="{CD7D4AF3-2DFB-4DCA-A25F-F2BCD8EF4EE2}"/>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28">
              <a:extLst>
                <a:ext uri="{FF2B5EF4-FFF2-40B4-BE49-F238E27FC236}">
                  <a16:creationId xmlns:a16="http://schemas.microsoft.com/office/drawing/2014/main" id="{2B408CF7-675A-4494-A9DF-272ECCEA37F6}"/>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29">
              <a:extLst>
                <a:ext uri="{FF2B5EF4-FFF2-40B4-BE49-F238E27FC236}">
                  <a16:creationId xmlns:a16="http://schemas.microsoft.com/office/drawing/2014/main" id="{796F476C-BDD2-48F6-B037-D156F62831C6}"/>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0">
              <a:extLst>
                <a:ext uri="{FF2B5EF4-FFF2-40B4-BE49-F238E27FC236}">
                  <a16:creationId xmlns:a16="http://schemas.microsoft.com/office/drawing/2014/main" id="{414F06BA-4D4D-4984-B3B0-25E7760E2924}"/>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1">
              <a:extLst>
                <a:ext uri="{FF2B5EF4-FFF2-40B4-BE49-F238E27FC236}">
                  <a16:creationId xmlns:a16="http://schemas.microsoft.com/office/drawing/2014/main" id="{6BBC4B0E-4A11-47CF-B6E2-46C2E68BF028}"/>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2">
              <a:extLst>
                <a:ext uri="{FF2B5EF4-FFF2-40B4-BE49-F238E27FC236}">
                  <a16:creationId xmlns:a16="http://schemas.microsoft.com/office/drawing/2014/main" id="{AFAA0B80-9701-433F-B89E-BA4CA6903723}"/>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33">
              <a:extLst>
                <a:ext uri="{FF2B5EF4-FFF2-40B4-BE49-F238E27FC236}">
                  <a16:creationId xmlns:a16="http://schemas.microsoft.com/office/drawing/2014/main" id="{AF4295C0-7F5B-4603-BC5D-A49A118C1FC6}"/>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34">
              <a:extLst>
                <a:ext uri="{FF2B5EF4-FFF2-40B4-BE49-F238E27FC236}">
                  <a16:creationId xmlns:a16="http://schemas.microsoft.com/office/drawing/2014/main" id="{DB184839-14BC-4BF9-9561-04997D7D1D3F}"/>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35">
              <a:extLst>
                <a:ext uri="{FF2B5EF4-FFF2-40B4-BE49-F238E27FC236}">
                  <a16:creationId xmlns:a16="http://schemas.microsoft.com/office/drawing/2014/main" id="{80802FFF-F621-4760-A428-8450C3046523}"/>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36">
              <a:extLst>
                <a:ext uri="{FF2B5EF4-FFF2-40B4-BE49-F238E27FC236}">
                  <a16:creationId xmlns:a16="http://schemas.microsoft.com/office/drawing/2014/main" id="{6B398872-9DB8-4F32-BA22-F64C3AC9A1F6}"/>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Line 37">
              <a:extLst>
                <a:ext uri="{FF2B5EF4-FFF2-40B4-BE49-F238E27FC236}">
                  <a16:creationId xmlns:a16="http://schemas.microsoft.com/office/drawing/2014/main" id="{A2D8655B-F6B3-416F-AD69-FD5ACAD9425D}"/>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38">
              <a:extLst>
                <a:ext uri="{FF2B5EF4-FFF2-40B4-BE49-F238E27FC236}">
                  <a16:creationId xmlns:a16="http://schemas.microsoft.com/office/drawing/2014/main" id="{9C64E650-DA52-4DB7-9F2D-FBA745872C8E}"/>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39">
              <a:extLst>
                <a:ext uri="{FF2B5EF4-FFF2-40B4-BE49-F238E27FC236}">
                  <a16:creationId xmlns:a16="http://schemas.microsoft.com/office/drawing/2014/main" id="{DA2A07AF-DA51-4B40-A693-978C4F5DD354}"/>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Line 40">
              <a:extLst>
                <a:ext uri="{FF2B5EF4-FFF2-40B4-BE49-F238E27FC236}">
                  <a16:creationId xmlns:a16="http://schemas.microsoft.com/office/drawing/2014/main" id="{097ECE4E-1AB7-4222-9D99-81F0691407A9}"/>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Rectangle 41">
              <a:extLst>
                <a:ext uri="{FF2B5EF4-FFF2-40B4-BE49-F238E27FC236}">
                  <a16:creationId xmlns:a16="http://schemas.microsoft.com/office/drawing/2014/main" id="{6735558A-442B-4CB9-96C2-E744C9ADB4F2}"/>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Line 42">
              <a:extLst>
                <a:ext uri="{FF2B5EF4-FFF2-40B4-BE49-F238E27FC236}">
                  <a16:creationId xmlns:a16="http://schemas.microsoft.com/office/drawing/2014/main" id="{EE0A5E1D-9C7A-437C-9B0F-05216910FE0B}"/>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Line 43">
              <a:extLst>
                <a:ext uri="{FF2B5EF4-FFF2-40B4-BE49-F238E27FC236}">
                  <a16:creationId xmlns:a16="http://schemas.microsoft.com/office/drawing/2014/main" id="{BB543691-2921-45CE-8897-17E87150A0B4}"/>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Line 44">
              <a:extLst>
                <a:ext uri="{FF2B5EF4-FFF2-40B4-BE49-F238E27FC236}">
                  <a16:creationId xmlns:a16="http://schemas.microsoft.com/office/drawing/2014/main" id="{B5F71A2F-A190-4728-832B-B1A43BC450A6}"/>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Line 45">
              <a:extLst>
                <a:ext uri="{FF2B5EF4-FFF2-40B4-BE49-F238E27FC236}">
                  <a16:creationId xmlns:a16="http://schemas.microsoft.com/office/drawing/2014/main" id="{F26A7854-9E5B-499B-A78D-629113D37D32}"/>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46">
              <a:extLst>
                <a:ext uri="{FF2B5EF4-FFF2-40B4-BE49-F238E27FC236}">
                  <a16:creationId xmlns:a16="http://schemas.microsoft.com/office/drawing/2014/main" id="{DDC6CA2A-1D42-47B9-B7AA-B89C33E59418}"/>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47">
              <a:extLst>
                <a:ext uri="{FF2B5EF4-FFF2-40B4-BE49-F238E27FC236}">
                  <a16:creationId xmlns:a16="http://schemas.microsoft.com/office/drawing/2014/main" id="{55D051F9-FE6F-4C9F-A6F6-5060B1DFABED}"/>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48">
              <a:extLst>
                <a:ext uri="{FF2B5EF4-FFF2-40B4-BE49-F238E27FC236}">
                  <a16:creationId xmlns:a16="http://schemas.microsoft.com/office/drawing/2014/main" id="{BFA93B5C-9390-4FBB-B0C3-46BAA1B51C83}"/>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49">
              <a:extLst>
                <a:ext uri="{FF2B5EF4-FFF2-40B4-BE49-F238E27FC236}">
                  <a16:creationId xmlns:a16="http://schemas.microsoft.com/office/drawing/2014/main" id="{37B30B52-0886-4EA0-84BF-C077FCCCAD41}"/>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50">
              <a:extLst>
                <a:ext uri="{FF2B5EF4-FFF2-40B4-BE49-F238E27FC236}">
                  <a16:creationId xmlns:a16="http://schemas.microsoft.com/office/drawing/2014/main" id="{FD76BCFD-7BD5-42DB-ADB0-4F593785D95B}"/>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51">
              <a:extLst>
                <a:ext uri="{FF2B5EF4-FFF2-40B4-BE49-F238E27FC236}">
                  <a16:creationId xmlns:a16="http://schemas.microsoft.com/office/drawing/2014/main" id="{1F653C3C-B8AB-4782-BEA8-9347B59A6B07}"/>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8" name="Straight Connector 17">
            <a:extLst>
              <a:ext uri="{FF2B5EF4-FFF2-40B4-BE49-F238E27FC236}">
                <a16:creationId xmlns:a16="http://schemas.microsoft.com/office/drawing/2014/main" id="{FCD8C43A-C5BE-4501-91EA-0FCADB0B4691}"/>
              </a:ext>
            </a:extLst>
          </p:cNvPr>
          <p:cNvCxnSpPr>
            <a:cxnSpLocks/>
          </p:cNvCxnSpPr>
          <p:nvPr/>
        </p:nvCxnSpPr>
        <p:spPr>
          <a:xfrm>
            <a:off x="419312" y="326162"/>
            <a:ext cx="0" cy="60922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0F857F5-1BE8-4FED-A18B-35C831021ECA}"/>
              </a:ext>
            </a:extLst>
          </p:cNvPr>
          <p:cNvPicPr>
            <a:picLocks noChangeAspect="1"/>
          </p:cNvPicPr>
          <p:nvPr/>
        </p:nvPicPr>
        <p:blipFill rotWithShape="1">
          <a:blip r:embed="rId3"/>
          <a:srcRect t="10155" b="66835"/>
          <a:stretch/>
        </p:blipFill>
        <p:spPr>
          <a:xfrm>
            <a:off x="319450" y="1129572"/>
            <a:ext cx="6311241" cy="942132"/>
          </a:xfrm>
          <a:prstGeom prst="rect">
            <a:avLst/>
          </a:prstGeom>
        </p:spPr>
      </p:pic>
      <p:sp>
        <p:nvSpPr>
          <p:cNvPr id="79" name="Rectangle 78">
            <a:extLst>
              <a:ext uri="{FF2B5EF4-FFF2-40B4-BE49-F238E27FC236}">
                <a16:creationId xmlns:a16="http://schemas.microsoft.com/office/drawing/2014/main" id="{93944B2B-65DC-49C2-A019-51A4A1DC7CB1}"/>
              </a:ext>
            </a:extLst>
          </p:cNvPr>
          <p:cNvSpPr/>
          <p:nvPr/>
        </p:nvSpPr>
        <p:spPr>
          <a:xfrm>
            <a:off x="941517" y="218635"/>
            <a:ext cx="1849582" cy="5847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9466F"/>
                </a:solidFill>
                <a:effectLst/>
                <a:uLnTx/>
                <a:uFillTx/>
                <a:latin typeface="Arial"/>
                <a:ea typeface="+mn-ea"/>
                <a:cs typeface="+mn-cs"/>
              </a:rPr>
              <a:t>Part 1:</a:t>
            </a:r>
            <a:endParaRPr kumimoji="0" lang="en-NZ" sz="3200" b="0" i="0" u="none" strike="noStrike" kern="1200" cap="none" spc="0" normalizeH="0" baseline="0" noProof="0" dirty="0">
              <a:ln>
                <a:noFill/>
              </a:ln>
              <a:solidFill>
                <a:srgbClr val="39466F"/>
              </a:solidFill>
              <a:effectLst/>
              <a:uLnTx/>
              <a:uFillTx/>
              <a:latin typeface="Arial"/>
              <a:ea typeface="+mn-ea"/>
              <a:cs typeface="+mn-cs"/>
            </a:endParaRPr>
          </a:p>
        </p:txBody>
      </p:sp>
      <p:pic>
        <p:nvPicPr>
          <p:cNvPr id="80" name="Picture 79">
            <a:extLst>
              <a:ext uri="{FF2B5EF4-FFF2-40B4-BE49-F238E27FC236}">
                <a16:creationId xmlns:a16="http://schemas.microsoft.com/office/drawing/2014/main" id="{A609FBA5-9939-4668-9BDD-85CD06BCF2A4}"/>
              </a:ext>
            </a:extLst>
          </p:cNvPr>
          <p:cNvPicPr>
            <a:picLocks noChangeAspect="1"/>
          </p:cNvPicPr>
          <p:nvPr/>
        </p:nvPicPr>
        <p:blipFill rotWithShape="1">
          <a:blip r:embed="rId3"/>
          <a:srcRect t="34155" b="44232"/>
          <a:stretch/>
        </p:blipFill>
        <p:spPr>
          <a:xfrm>
            <a:off x="319450" y="2233538"/>
            <a:ext cx="6311241" cy="884963"/>
          </a:xfrm>
          <a:prstGeom prst="rect">
            <a:avLst/>
          </a:prstGeom>
        </p:spPr>
      </p:pic>
      <p:pic>
        <p:nvPicPr>
          <p:cNvPr id="81" name="Picture 80">
            <a:extLst>
              <a:ext uri="{FF2B5EF4-FFF2-40B4-BE49-F238E27FC236}">
                <a16:creationId xmlns:a16="http://schemas.microsoft.com/office/drawing/2014/main" id="{D8B51837-DC6E-42B5-8060-0341FF380227}"/>
              </a:ext>
            </a:extLst>
          </p:cNvPr>
          <p:cNvPicPr>
            <a:picLocks noChangeAspect="1"/>
          </p:cNvPicPr>
          <p:nvPr/>
        </p:nvPicPr>
        <p:blipFill rotWithShape="1">
          <a:blip r:embed="rId3"/>
          <a:srcRect t="55768" b="20039"/>
          <a:stretch/>
        </p:blipFill>
        <p:spPr>
          <a:xfrm>
            <a:off x="291457" y="3215835"/>
            <a:ext cx="6311241" cy="990600"/>
          </a:xfrm>
          <a:prstGeom prst="rect">
            <a:avLst/>
          </a:prstGeom>
        </p:spPr>
      </p:pic>
    </p:spTree>
    <p:extLst>
      <p:ext uri="{BB962C8B-B14F-4D97-AF65-F5344CB8AC3E}">
        <p14:creationId xmlns:p14="http://schemas.microsoft.com/office/powerpoint/2010/main" val="398048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106345"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2073797"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2423887" y="1202597"/>
            <a:ext cx="97681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0" y="5121757"/>
            <a:ext cx="9620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1317273"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9798453" y="467523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2637866" y="1630288"/>
            <a:ext cx="7220507"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60" normalizeH="0" baseline="0" noProof="0" dirty="0">
                <a:ln>
                  <a:noFill/>
                </a:ln>
                <a:solidFill>
                  <a:srgbClr val="2F395B"/>
                </a:solidFill>
                <a:effectLst/>
                <a:uLnTx/>
                <a:uFillTx/>
                <a:latin typeface="Arial" panose="020B0604020202020204" pitchFamily="34" charset="0"/>
                <a:ea typeface="+mn-ea"/>
                <a:cs typeface="Arial" panose="020B0604020202020204" pitchFamily="34" charset="0"/>
              </a:rPr>
              <a:t>Being a man in today's world feels like a mixture of responsibility, pressure and shame. </a:t>
            </a:r>
            <a:endParaRPr kumimoji="0" lang="en-NZ"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2752166" y="4976813"/>
            <a:ext cx="1671027"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842164" y="4955257"/>
            <a:ext cx="938077"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6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Max </a:t>
            </a:r>
            <a:endParaRPr kumimoji="0" lang="en-NZ" sz="1600" b="0" i="0" u="none" strike="noStrike" kern="1200" cap="none" spc="600" normalizeH="0" baseline="0" noProof="0" dirty="0">
              <a:ln>
                <a:noFill/>
              </a:ln>
              <a:solidFill>
                <a:srgbClr val="FFFFFF"/>
              </a:solidFill>
              <a:effectLst/>
              <a:uLnTx/>
              <a:uFillTx/>
              <a:latin typeface="Arial"/>
              <a:ea typeface="+mn-ea"/>
              <a:cs typeface="+mn-cs"/>
            </a:endParaRP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95322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E79FB3-6FD3-451F-B826-E9ABB238E6E2}"/>
              </a:ext>
            </a:extLst>
          </p:cNvPr>
          <p:cNvSpPr/>
          <p:nvPr/>
        </p:nvSpPr>
        <p:spPr>
          <a:xfrm>
            <a:off x="8924929" y="313899"/>
            <a:ext cx="2975212"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20376149-12AD-4C2B-83D9-D427D8A842E1}"/>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Freeform 84">
            <a:extLst>
              <a:ext uri="{FF2B5EF4-FFF2-40B4-BE49-F238E27FC236}">
                <a16:creationId xmlns:a16="http://schemas.microsoft.com/office/drawing/2014/main" id="{620C5BE9-A2CA-433F-B777-12776902E948}"/>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151F49A0-17D9-4E28-BBE3-A78E671B0913}"/>
              </a:ext>
            </a:extLst>
          </p:cNvPr>
          <p:cNvSpPr/>
          <p:nvPr/>
        </p:nvSpPr>
        <p:spPr>
          <a:xfrm>
            <a:off x="0" y="0"/>
            <a:ext cx="4029075"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BC476B96-B114-4306-85F1-23A52BD8A22C}"/>
              </a:ext>
            </a:extLst>
          </p:cNvPr>
          <p:cNvCxnSpPr>
            <a:cxnSpLocks/>
          </p:cNvCxnSpPr>
          <p:nvPr/>
        </p:nvCxnSpPr>
        <p:spPr>
          <a:xfrm>
            <a:off x="313899" y="6237030"/>
            <a:ext cx="37151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9064419" y="775687"/>
            <a:ext cx="2542565" cy="5121275"/>
          </a:xfrm>
        </p:spPr>
        <p:txBody>
          <a:bodyPr>
            <a:noAutofit/>
          </a:bodyPr>
          <a:lstStyle/>
          <a:p>
            <a:pPr marL="0" indent="0">
              <a:lnSpc>
                <a:spcPct val="100000"/>
              </a:lnSpc>
              <a:spcBef>
                <a:spcPts val="0"/>
              </a:spcBef>
              <a:spcAft>
                <a:spcPts val="1800"/>
              </a:spcAft>
              <a:buNone/>
            </a:pPr>
            <a:r>
              <a:rPr lang="en-NZ" sz="1200" i="1" dirty="0">
                <a:solidFill>
                  <a:schemeClr val="tx1"/>
                </a:solidFill>
                <a:cs typeface="Calibri" panose="020F0502020204030204" pitchFamily="34" charset="0"/>
              </a:rPr>
              <a:t>You can’t get anything right it seems… Everyone says “man up”, and then also say “ew yuck toxic masculinity” and “rugby is just an outlet for white male rage”. It is bloody tough balancing the two issues.</a:t>
            </a:r>
            <a:r>
              <a:rPr lang="en-NZ" sz="1200" b="1" i="1" dirty="0">
                <a:solidFill>
                  <a:schemeClr val="tx1"/>
                </a:solidFill>
                <a:cs typeface="Calibri" panose="020F0502020204030204" pitchFamily="34" charset="0"/>
              </a:rPr>
              <a:t> Victor</a:t>
            </a:r>
          </a:p>
          <a:p>
            <a:pPr marL="0" indent="0">
              <a:lnSpc>
                <a:spcPct val="100000"/>
              </a:lnSpc>
              <a:spcBef>
                <a:spcPts val="0"/>
              </a:spcBef>
              <a:spcAft>
                <a:spcPts val="1800"/>
              </a:spcAft>
              <a:buNone/>
            </a:pPr>
            <a:r>
              <a:rPr lang="en-NZ" sz="1200" i="1" dirty="0">
                <a:solidFill>
                  <a:schemeClr val="tx1"/>
                </a:solidFill>
                <a:cs typeface="Calibri" panose="020F0502020204030204" pitchFamily="34" charset="0"/>
              </a:rPr>
              <a:t>Sometimes it feels like I'm stuck between two worlds of being a macho type kinda man and the new softer, 'more open and in tune with his feelings' man. And anything I do, will get criticized by the other side. </a:t>
            </a:r>
            <a:r>
              <a:rPr lang="en-NZ" sz="1200" b="1" i="1" dirty="0">
                <a:solidFill>
                  <a:schemeClr val="tx1"/>
                </a:solidFill>
                <a:cs typeface="Calibri" panose="020F0502020204030204" pitchFamily="34" charset="0"/>
              </a:rPr>
              <a:t>Tane</a:t>
            </a:r>
          </a:p>
        </p:txBody>
      </p:sp>
      <p:sp>
        <p:nvSpPr>
          <p:cNvPr id="9" name="Content Placeholder 8">
            <a:extLst>
              <a:ext uri="{FF2B5EF4-FFF2-40B4-BE49-F238E27FC236}">
                <a16:creationId xmlns:a16="http://schemas.microsoft.com/office/drawing/2014/main" id="{DA803159-FD26-449F-AC78-74A0978D13B3}"/>
              </a:ext>
            </a:extLst>
          </p:cNvPr>
          <p:cNvSpPr>
            <a:spLocks noGrp="1"/>
          </p:cNvSpPr>
          <p:nvPr>
            <p:ph sz="half" idx="4294967295"/>
          </p:nvPr>
        </p:nvSpPr>
        <p:spPr>
          <a:xfrm>
            <a:off x="4208278" y="1115755"/>
            <a:ext cx="4423494" cy="5121275"/>
          </a:xfrm>
        </p:spPr>
        <p:txBody>
          <a:bodyPr>
            <a:noAutofit/>
          </a:bodyPr>
          <a:lstStyle/>
          <a:p>
            <a:pPr marL="0" indent="0">
              <a:buNone/>
            </a:pPr>
            <a:r>
              <a:rPr lang="en-US" sz="1400" dirty="0">
                <a:solidFill>
                  <a:srgbClr val="2F395B"/>
                </a:solidFill>
              </a:rPr>
              <a:t>Right from the start of our discussions, it was clear that there is a lot of </a:t>
            </a:r>
            <a:r>
              <a:rPr lang="en-US" sz="1400" dirty="0">
                <a:solidFill>
                  <a:srgbClr val="39466F"/>
                </a:solidFill>
              </a:rPr>
              <a:t>confusion among many of the men about the socially acceptable way of expressing masculinity.</a:t>
            </a:r>
            <a:r>
              <a:rPr lang="en-US" sz="1400" strike="sngStrike" dirty="0">
                <a:solidFill>
                  <a:srgbClr val="39466F"/>
                </a:solidFill>
              </a:rPr>
              <a:t> </a:t>
            </a:r>
          </a:p>
          <a:p>
            <a:pPr marL="0" indent="0">
              <a:buNone/>
            </a:pPr>
            <a:r>
              <a:rPr lang="en-US" sz="1400" dirty="0">
                <a:solidFill>
                  <a:srgbClr val="2F395B"/>
                </a:solidFill>
              </a:rPr>
              <a:t>Many expressed feeling stuck between conflicting messages</a:t>
            </a:r>
            <a:r>
              <a:rPr lang="en-US" sz="1400" dirty="0">
                <a:solidFill>
                  <a:srgbClr val="39466F"/>
                </a:solidFill>
              </a:rPr>
              <a:t>: </a:t>
            </a:r>
            <a:r>
              <a:rPr lang="en-US" sz="1400" b="1" dirty="0">
                <a:solidFill>
                  <a:srgbClr val="39466F"/>
                </a:solidFill>
              </a:rPr>
              <a:t>experiencing an ongoing tension between the seemingly contradictory messages of ‘man the hell up’ and ‘soften the hell up’.</a:t>
            </a:r>
          </a:p>
          <a:p>
            <a:pPr marL="0" indent="0">
              <a:buNone/>
            </a:pPr>
            <a:r>
              <a:rPr lang="en-US" sz="1400" dirty="0">
                <a:solidFill>
                  <a:srgbClr val="39466F"/>
                </a:solidFill>
              </a:rPr>
              <a:t>While some men had been able to formulate a masculine identity that encompasses both, the majority of men in this study expressed an ongoing struggle to navigate the need to be more open and willing to ‘talk’ with the need to be perceived as ‘strong’ before others, which we will explore in more detail later.  </a:t>
            </a:r>
          </a:p>
          <a:p>
            <a:pPr marL="0" indent="0">
              <a:buNone/>
            </a:pPr>
            <a:r>
              <a:rPr lang="en-US" sz="1400" dirty="0">
                <a:solidFill>
                  <a:srgbClr val="39466F"/>
                </a:solidFill>
              </a:rPr>
              <a:t>The issue for many men is that neither ‘the hard man’ or ‘the sensitive guy’ feel wholly authentic.  Men in the study articulated feeling stuck because they feel there is pressure to choose and identify as one or the other. </a:t>
            </a:r>
          </a:p>
        </p:txBody>
      </p:sp>
      <p:sp>
        <p:nvSpPr>
          <p:cNvPr id="8" name="Content Placeholder 9">
            <a:extLst>
              <a:ext uri="{FF2B5EF4-FFF2-40B4-BE49-F238E27FC236}">
                <a16:creationId xmlns:a16="http://schemas.microsoft.com/office/drawing/2014/main" id="{70884370-C51E-4E19-A7F1-64A5193C103D}"/>
              </a:ext>
            </a:extLst>
          </p:cNvPr>
          <p:cNvSpPr txBox="1">
            <a:spLocks/>
          </p:cNvSpPr>
          <p:nvPr/>
        </p:nvSpPr>
        <p:spPr>
          <a:xfrm>
            <a:off x="6057745" y="864108"/>
            <a:ext cx="3474720"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endParaRPr kumimoji="0" lang="en-NZ" sz="20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16" name="Title 1">
            <a:extLst>
              <a:ext uri="{FF2B5EF4-FFF2-40B4-BE49-F238E27FC236}">
                <a16:creationId xmlns:a16="http://schemas.microsoft.com/office/drawing/2014/main" id="{DC7C481E-70C0-45EF-9999-75AD54271A32}"/>
              </a:ext>
            </a:extLst>
          </p:cNvPr>
          <p:cNvSpPr txBox="1">
            <a:spLocks/>
          </p:cNvSpPr>
          <p:nvPr/>
        </p:nvSpPr>
        <p:spPr>
          <a:xfrm>
            <a:off x="397877" y="775687"/>
            <a:ext cx="3461853" cy="4600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lvl="0">
              <a:defRPr/>
            </a:pPr>
            <a:r>
              <a:rPr lang="en-NZ" b="1" dirty="0">
                <a:latin typeface="Arial" panose="020B0604020202020204" pitchFamily="34" charset="0"/>
                <a:cs typeface="Arial" panose="020B0604020202020204" pitchFamily="34" charset="0"/>
              </a:rPr>
              <a:t>A changing world has meant that many </a:t>
            </a:r>
            <a:r>
              <a:rPr lang="en-NZ" b="1" dirty="0">
                <a:solidFill>
                  <a:srgbClr val="28CEAE"/>
                </a:solidFill>
                <a:latin typeface="Arial" panose="020B0604020202020204" pitchFamily="34" charset="0"/>
                <a:cs typeface="Arial" panose="020B0604020202020204" pitchFamily="34" charset="0"/>
              </a:rPr>
              <a:t>men are feeling unsure of what is expected of them.</a:t>
            </a:r>
            <a:endParaRPr kumimoji="0" lang="en-NZ" sz="3600" b="1" i="0" u="none" strike="noStrike" kern="1200" cap="none" spc="-60" normalizeH="0" baseline="0" noProof="0" dirty="0">
              <a:ln>
                <a:noFill/>
              </a:ln>
              <a:solidFill>
                <a:srgbClr val="28CEAE"/>
              </a:solidFill>
              <a:effectLst/>
              <a:uLnTx/>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0F0FC15B-B87D-424A-98AB-80CEE4C8AF8F}"/>
              </a:ext>
            </a:extLst>
          </p:cNvPr>
          <p:cNvCxnSpPr>
            <a:cxnSpLocks/>
          </p:cNvCxnSpPr>
          <p:nvPr/>
        </p:nvCxnSpPr>
        <p:spPr>
          <a:xfrm>
            <a:off x="9174044" y="3336827"/>
            <a:ext cx="248114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12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425104" y="313899"/>
            <a:ext cx="3475037"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313899" y="655255"/>
            <a:ext cx="3028597" cy="4600575"/>
          </a:xfrm>
        </p:spPr>
        <p:txBody>
          <a:bodyPr>
            <a:normAutofit/>
          </a:bodyPr>
          <a:lstStyle/>
          <a:p>
            <a:r>
              <a:rPr lang="en-NZ" b="1" dirty="0">
                <a:solidFill>
                  <a:schemeClr val="bg1"/>
                </a:solidFill>
                <a:latin typeface="Arial" panose="020B0604020202020204" pitchFamily="34" charset="0"/>
                <a:cs typeface="Arial" panose="020B0604020202020204" pitchFamily="34" charset="0"/>
              </a:rPr>
              <a:t>They felt that “maleness” has now become </a:t>
            </a:r>
            <a:r>
              <a:rPr lang="en-NZ" b="1" dirty="0">
                <a:solidFill>
                  <a:srgbClr val="45DBBE"/>
                </a:solidFill>
                <a:latin typeface="Arial" panose="020B0604020202020204" pitchFamily="34" charset="0"/>
                <a:cs typeface="Arial" panose="020B0604020202020204" pitchFamily="34" charset="0"/>
              </a:rPr>
              <a:t>confusing </a:t>
            </a:r>
            <a:r>
              <a:rPr lang="en-NZ" b="1" dirty="0">
                <a:solidFill>
                  <a:schemeClr val="bg1"/>
                </a:solidFill>
                <a:latin typeface="Arial" panose="020B0604020202020204" pitchFamily="34" charset="0"/>
                <a:cs typeface="Arial" panose="020B0604020202020204" pitchFamily="34" charset="0"/>
              </a:rPr>
              <a:t>and very </a:t>
            </a:r>
            <a:r>
              <a:rPr lang="en-NZ" b="1" dirty="0">
                <a:solidFill>
                  <a:srgbClr val="45DBBE"/>
                </a:solidFill>
                <a:latin typeface="Arial" panose="020B0604020202020204" pitchFamily="34" charset="0"/>
                <a:cs typeface="Arial" panose="020B0604020202020204" pitchFamily="34" charset="0"/>
              </a:rPr>
              <a:t>highly charged</a:t>
            </a: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48266" y="812824"/>
            <a:ext cx="4699619" cy="4916767"/>
          </a:xfrm>
        </p:spPr>
        <p:txBody>
          <a:bodyPr>
            <a:noAutofit/>
          </a:bodyPr>
          <a:lstStyle/>
          <a:p>
            <a:pPr marL="0" indent="0">
              <a:lnSpc>
                <a:spcPct val="100000"/>
              </a:lnSpc>
              <a:spcBef>
                <a:spcPts val="0"/>
              </a:spcBef>
              <a:spcAft>
                <a:spcPts val="1200"/>
              </a:spcAft>
              <a:buNone/>
            </a:pPr>
            <a:r>
              <a:rPr lang="en-US" sz="1400" dirty="0">
                <a:solidFill>
                  <a:srgbClr val="39466F"/>
                </a:solidFill>
                <a:latin typeface="Arial" panose="020B0604020202020204" pitchFamily="34" charset="0"/>
                <a:cs typeface="Arial" panose="020B0604020202020204" pitchFamily="34" charset="0"/>
              </a:rPr>
              <a:t>Most men are not naïve.  They understand and, in many cases, celebrate the changing role of women in our society. </a:t>
            </a:r>
          </a:p>
          <a:p>
            <a:pPr marL="0" indent="0">
              <a:lnSpc>
                <a:spcPct val="100000"/>
              </a:lnSpc>
              <a:spcBef>
                <a:spcPts val="0"/>
              </a:spcBef>
              <a:spcAft>
                <a:spcPts val="1200"/>
              </a:spcAft>
              <a:buNone/>
            </a:pPr>
            <a:r>
              <a:rPr lang="en-US" sz="1400" dirty="0">
                <a:solidFill>
                  <a:srgbClr val="39466F"/>
                </a:solidFill>
                <a:latin typeface="Arial" panose="020B0604020202020204" pitchFamily="34" charset="0"/>
                <a:cs typeface="Arial" panose="020B0604020202020204" pitchFamily="34" charset="0"/>
              </a:rPr>
              <a:t>However, </a:t>
            </a:r>
            <a:r>
              <a:rPr lang="en-US" sz="1400" b="1" dirty="0">
                <a:solidFill>
                  <a:srgbClr val="39466F"/>
                </a:solidFill>
                <a:latin typeface="Arial" panose="020B0604020202020204" pitchFamily="34" charset="0"/>
                <a:cs typeface="Arial" panose="020B0604020202020204" pitchFamily="34" charset="0"/>
              </a:rPr>
              <a:t>there is a vocal cohort of men who have the prevailing feeling that change has happened to them, not with them. While some men have developed strategies to navigate this change, others feel left behind, undervalued and misunderstood. </a:t>
            </a:r>
            <a:r>
              <a:rPr lang="en-US" sz="1400" dirty="0">
                <a:solidFill>
                  <a:srgbClr val="39466F"/>
                </a:solidFill>
                <a:latin typeface="Arial" panose="020B0604020202020204" pitchFamily="34" charset="0"/>
                <a:cs typeface="Arial" panose="020B0604020202020204" pitchFamily="34" charset="0"/>
              </a:rPr>
              <a:t>Many of the men we spoke with felt that they are excluded from the conversation.  </a:t>
            </a:r>
          </a:p>
          <a:p>
            <a:pPr marL="0" indent="0">
              <a:lnSpc>
                <a:spcPct val="100000"/>
              </a:lnSpc>
              <a:spcBef>
                <a:spcPts val="0"/>
              </a:spcBef>
              <a:spcAft>
                <a:spcPts val="1200"/>
              </a:spcAft>
              <a:buNone/>
            </a:pPr>
            <a:r>
              <a:rPr lang="en-US" sz="1400" dirty="0">
                <a:solidFill>
                  <a:srgbClr val="39466F"/>
                </a:solidFill>
                <a:latin typeface="Arial" panose="020B0604020202020204" pitchFamily="34" charset="0"/>
                <a:cs typeface="Arial" panose="020B0604020202020204" pitchFamily="34" charset="0"/>
              </a:rPr>
              <a:t>These societal changes, seemingly imposed from outside, have brought more than a tinge of resentment to many of the men in our study. The prevailing feeling among these men is that masculinity is ‘under attack,’ and uncertainty around how to behave in a way that doesn’t appear ‘toxic’.  </a:t>
            </a:r>
          </a:p>
          <a:p>
            <a:pPr marL="0" indent="0">
              <a:lnSpc>
                <a:spcPct val="100000"/>
              </a:lnSpc>
              <a:spcBef>
                <a:spcPts val="0"/>
              </a:spcBef>
              <a:spcAft>
                <a:spcPts val="1200"/>
              </a:spcAft>
              <a:buNone/>
            </a:pPr>
            <a:r>
              <a:rPr lang="en-US" sz="1400" dirty="0">
                <a:solidFill>
                  <a:srgbClr val="39466F"/>
                </a:solidFill>
                <a:latin typeface="Arial" panose="020B0604020202020204" pitchFamily="34" charset="0"/>
                <a:cs typeface="Arial" panose="020B0604020202020204" pitchFamily="34" charset="0"/>
              </a:rPr>
              <a:t>Most men are both aware of the privilege they have as men (and most particularly as white men), and the stresses inherent in living up to and ‘defending’ notions of masculinity. </a:t>
            </a:r>
            <a:r>
              <a:rPr lang="en-US" sz="1400" b="1" dirty="0">
                <a:solidFill>
                  <a:srgbClr val="39466F"/>
                </a:solidFill>
                <a:latin typeface="Arial" panose="020B0604020202020204" pitchFamily="34" charset="0"/>
                <a:cs typeface="Arial" panose="020B0604020202020204" pitchFamily="34" charset="0"/>
              </a:rPr>
              <a:t>They may recognize that they are privileged by the system, but they quite often feel individually betrayed by it. </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579542" y="1211291"/>
            <a:ext cx="3183769" cy="5121275"/>
          </a:xfrm>
        </p:spPr>
        <p:txBody>
          <a:bodyPr>
            <a:noAutofit/>
          </a:bodyPr>
          <a:lstStyle/>
          <a:p>
            <a:pPr marL="0" indent="0">
              <a:lnSpc>
                <a:spcPct val="100000"/>
              </a:lnSpc>
              <a:spcBef>
                <a:spcPts val="0"/>
              </a:spcBef>
              <a:spcAft>
                <a:spcPts val="1800"/>
              </a:spcAft>
              <a:buNone/>
            </a:pPr>
            <a:r>
              <a:rPr lang="en-NZ" sz="1200" i="1" dirty="0">
                <a:solidFill>
                  <a:schemeClr val="tx1"/>
                </a:solidFill>
                <a:latin typeface="Arial" panose="020B0604020202020204" pitchFamily="34" charset="0"/>
                <a:cs typeface="Arial" panose="020B0604020202020204" pitchFamily="34" charset="0"/>
              </a:rPr>
              <a:t>I feel that the role of today's man has become a difficult and confusing one. To be a masculine figure in today's society seems to imply that one is oppressive or toxic. </a:t>
            </a:r>
            <a:r>
              <a:rPr lang="en-NZ" sz="1200" b="1" i="1" dirty="0">
                <a:solidFill>
                  <a:schemeClr val="tx1"/>
                </a:solidFill>
                <a:latin typeface="Arial" panose="020B0604020202020204" pitchFamily="34" charset="0"/>
                <a:cs typeface="Arial" panose="020B0604020202020204" pitchFamily="34" charset="0"/>
              </a:rPr>
              <a:t>Ryan </a:t>
            </a:r>
          </a:p>
          <a:p>
            <a:pPr marL="0" indent="0">
              <a:lnSpc>
                <a:spcPct val="100000"/>
              </a:lnSpc>
              <a:spcBef>
                <a:spcPts val="0"/>
              </a:spcBef>
              <a:spcAft>
                <a:spcPts val="1800"/>
              </a:spcAft>
              <a:buNone/>
            </a:pPr>
            <a:r>
              <a:rPr lang="en-NZ" sz="1200" i="1" dirty="0">
                <a:solidFill>
                  <a:schemeClr val="tx1"/>
                </a:solidFill>
                <a:latin typeface="Arial" panose="020B0604020202020204" pitchFamily="34" charset="0"/>
                <a:cs typeface="Arial" panose="020B0604020202020204" pitchFamily="34" charset="0"/>
              </a:rPr>
              <a:t>There is definitely a feminism swing these days and all about women and what they want.  I'm all for equality but this is definitely taking away from men and what men should be. </a:t>
            </a:r>
            <a:r>
              <a:rPr lang="en-NZ" sz="1200" b="1" i="1" dirty="0">
                <a:solidFill>
                  <a:schemeClr val="tx1"/>
                </a:solidFill>
                <a:latin typeface="Arial" panose="020B0604020202020204" pitchFamily="34" charset="0"/>
                <a:cs typeface="Arial" panose="020B0604020202020204" pitchFamily="34" charset="0"/>
              </a:rPr>
              <a:t>Dylan </a:t>
            </a:r>
          </a:p>
          <a:p>
            <a:pPr marL="0" indent="0">
              <a:lnSpc>
                <a:spcPct val="100000"/>
              </a:lnSpc>
              <a:spcBef>
                <a:spcPts val="0"/>
              </a:spcBef>
              <a:spcAft>
                <a:spcPts val="1800"/>
              </a:spcAft>
              <a:buNone/>
            </a:pPr>
            <a:r>
              <a:rPr lang="en-NZ" sz="1200" i="1" dirty="0">
                <a:solidFill>
                  <a:schemeClr val="tx1"/>
                </a:solidFill>
                <a:latin typeface="Arial" panose="020B0604020202020204" pitchFamily="34" charset="0"/>
                <a:cs typeface="Arial" panose="020B0604020202020204" pitchFamily="34" charset="0"/>
              </a:rPr>
              <a:t>I feel that we are enemy number one, the amount of shit going on in the world I honestly feel like I’m looked down upon where ever I go. </a:t>
            </a:r>
            <a:r>
              <a:rPr lang="en-NZ" sz="1200" b="1" i="1" dirty="0">
                <a:solidFill>
                  <a:schemeClr val="tx1"/>
                </a:solidFill>
                <a:latin typeface="Arial" panose="020B0604020202020204" pitchFamily="34" charset="0"/>
                <a:cs typeface="Arial" panose="020B0604020202020204" pitchFamily="34" charset="0"/>
              </a:rPr>
              <a:t>Noah </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A0AEA4B5-4310-4E81-9FDA-AB5620AA624D}"/>
              </a:ext>
            </a:extLst>
          </p:cNvPr>
          <p:cNvCxnSpPr/>
          <p:nvPr/>
        </p:nvCxnSpPr>
        <p:spPr>
          <a:xfrm>
            <a:off x="8679976" y="2868206"/>
            <a:ext cx="2975212"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D48084-4396-4498-B56F-D067177D2B40}"/>
              </a:ext>
            </a:extLst>
          </p:cNvPr>
          <p:cNvCxnSpPr/>
          <p:nvPr/>
        </p:nvCxnSpPr>
        <p:spPr>
          <a:xfrm>
            <a:off x="8679976" y="4024344"/>
            <a:ext cx="2975212"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0583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788100" y="313899"/>
            <a:ext cx="3112041"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3158348" cy="4600575"/>
          </a:xfrm>
        </p:spPr>
        <p:txBody>
          <a:bodyPr anchor="t">
            <a:normAutofit/>
          </a:bodyPr>
          <a:lstStyle/>
          <a:p>
            <a:r>
              <a:rPr lang="en-US" b="1" dirty="0">
                <a:solidFill>
                  <a:schemeClr val="bg1"/>
                </a:solidFill>
              </a:rPr>
              <a:t>In some cases, this is creating a feeling of </a:t>
            </a:r>
            <a:r>
              <a:rPr lang="en-US" b="1" dirty="0">
                <a:solidFill>
                  <a:srgbClr val="45DBBE"/>
                </a:solidFill>
              </a:rPr>
              <a:t>double standards</a:t>
            </a:r>
            <a:endParaRPr lang="en-NZ" b="1" dirty="0">
              <a:solidFill>
                <a:srgbClr val="45DBBE"/>
              </a:solidFill>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7" y="506716"/>
            <a:ext cx="4882282" cy="5242293"/>
          </a:xfrm>
        </p:spPr>
        <p:txBody>
          <a:bodyPr>
            <a:noAutofit/>
          </a:bodyPr>
          <a:lstStyle/>
          <a:p>
            <a:pPr marL="0" indent="0">
              <a:buNone/>
            </a:pPr>
            <a:r>
              <a:rPr lang="en-US" sz="1300" dirty="0">
                <a:solidFill>
                  <a:schemeClr val="tx1"/>
                </a:solidFill>
              </a:rPr>
              <a:t>Sometimes this creates the impression amongst men that they are being held to account by two different, and conflicting sets of rules.</a:t>
            </a:r>
          </a:p>
          <a:p>
            <a:pPr marL="0" indent="0">
              <a:buNone/>
            </a:pPr>
            <a:r>
              <a:rPr lang="en-US" sz="1300" dirty="0">
                <a:solidFill>
                  <a:schemeClr val="tx1"/>
                </a:solidFill>
              </a:rPr>
              <a:t>For example, </a:t>
            </a:r>
            <a:r>
              <a:rPr lang="en-US" sz="1300" b="1" dirty="0">
                <a:solidFill>
                  <a:schemeClr val="tx1"/>
                </a:solidFill>
              </a:rPr>
              <a:t>men are quick to point out the modern requirement to treat women as equals, but also the legacy requirement to be their provider and/or protector</a:t>
            </a:r>
            <a:r>
              <a:rPr lang="en-US" sz="1300" dirty="0">
                <a:solidFill>
                  <a:schemeClr val="tx1"/>
                </a:solidFill>
              </a:rPr>
              <a:t>. Or how the same </a:t>
            </a:r>
            <a:r>
              <a:rPr lang="en-US" sz="1300" dirty="0" err="1">
                <a:solidFill>
                  <a:schemeClr val="tx1"/>
                </a:solidFill>
              </a:rPr>
              <a:t>behaviour</a:t>
            </a:r>
            <a:r>
              <a:rPr lang="en-US" sz="1300" dirty="0">
                <a:solidFill>
                  <a:schemeClr val="tx1"/>
                </a:solidFill>
              </a:rPr>
              <a:t> can be celebrated amongst women but deemed disgusting when men do it. It leaves many men with a sense that they can’t ‘win’. </a:t>
            </a:r>
          </a:p>
          <a:p>
            <a:pPr marL="0" indent="0">
              <a:buNone/>
            </a:pPr>
            <a:r>
              <a:rPr lang="en-US" sz="1300" dirty="0">
                <a:solidFill>
                  <a:schemeClr val="tx1"/>
                </a:solidFill>
              </a:rPr>
              <a:t>Society in general, and women in particular, are often felt to lend a hand in reinforcing this double standard. Many men talk about experiences of following the ‘new rules’ but not being rewarded for it.  </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958762" y="1337379"/>
            <a:ext cx="2770716" cy="5121275"/>
          </a:xfrm>
        </p:spPr>
        <p:txBody>
          <a:bodyPr>
            <a:noAutofit/>
          </a:bodyPr>
          <a:lstStyle/>
          <a:p>
            <a:pPr marL="0" indent="0">
              <a:spcAft>
                <a:spcPts val="1200"/>
              </a:spcAft>
              <a:buNone/>
            </a:pPr>
            <a:r>
              <a:rPr lang="en-US" sz="1200" i="1" dirty="0">
                <a:solidFill>
                  <a:schemeClr val="tx1"/>
                </a:solidFill>
              </a:rPr>
              <a:t>Women are as much enforcers of this as men sometimes. There's also a lot of women out there that just want a strong, stereotypical manly man that never shows any vulnerability whatsoever </a:t>
            </a:r>
            <a:r>
              <a:rPr lang="en-US" sz="1200" b="1" i="1" dirty="0">
                <a:solidFill>
                  <a:schemeClr val="tx1"/>
                </a:solidFill>
              </a:rPr>
              <a:t>Immanuel</a:t>
            </a:r>
          </a:p>
          <a:p>
            <a:pPr marL="0" indent="0">
              <a:spcAft>
                <a:spcPts val="1200"/>
              </a:spcAft>
              <a:buNone/>
            </a:pPr>
            <a:r>
              <a:rPr lang="en-US" sz="1200" i="1" dirty="0">
                <a:solidFill>
                  <a:schemeClr val="tx1"/>
                </a:solidFill>
              </a:rPr>
              <a:t>Men still have the same gender expectations. They still lowkey are expected to be the breadwinners if the women can't or doesn't have a good job. They are expected to be strong in the tough times for everyone in the family. They have to keep their woman happy or else she will leave him for another man who can. </a:t>
            </a:r>
            <a:r>
              <a:rPr lang="en-US" sz="1200" b="1" i="1" dirty="0">
                <a:solidFill>
                  <a:schemeClr val="tx1"/>
                </a:solidFill>
              </a:rPr>
              <a:t>Jake</a:t>
            </a:r>
          </a:p>
          <a:p>
            <a:pPr marL="0" indent="0">
              <a:spcAft>
                <a:spcPts val="1200"/>
              </a:spcAft>
              <a:buNone/>
            </a:pPr>
            <a:r>
              <a:rPr lang="en-US" sz="1200" i="1" dirty="0">
                <a:solidFill>
                  <a:schemeClr val="tx1"/>
                </a:solidFill>
              </a:rPr>
              <a:t>The risk of having sex with any woman is just way too high. If she didn't enjoy the sex or just doesn't like you in the near future all she has to do is contact the police and your entire career and personal life falls apart.  </a:t>
            </a:r>
            <a:r>
              <a:rPr lang="en-US" sz="1200" b="1" i="1" dirty="0">
                <a:solidFill>
                  <a:schemeClr val="tx1"/>
                </a:solidFill>
              </a:rPr>
              <a:t>Josh </a:t>
            </a:r>
          </a:p>
          <a:p>
            <a:pPr marL="0" indent="0">
              <a:spcAft>
                <a:spcPts val="1200"/>
              </a:spcAft>
              <a:buNone/>
            </a:pPr>
            <a:endParaRPr lang="en-NZ" sz="1200" i="1" dirty="0">
              <a:solidFill>
                <a:schemeClr val="tx1"/>
              </a:solidFill>
            </a:endParaRPr>
          </a:p>
          <a:p>
            <a:pPr marL="0" indent="0">
              <a:spcAft>
                <a:spcPts val="1200"/>
              </a:spcAft>
              <a:buNone/>
            </a:pPr>
            <a:endParaRPr lang="en-NZ" sz="1200" i="1" dirty="0">
              <a:solidFill>
                <a:schemeClr val="tx1"/>
              </a:solidFill>
            </a:endParaRPr>
          </a:p>
          <a:p>
            <a:pPr marL="0" indent="0">
              <a:spcAft>
                <a:spcPts val="1200"/>
              </a:spcAft>
              <a:buNone/>
            </a:pPr>
            <a:endParaRPr lang="en-NZ" sz="1200" i="1" dirty="0">
              <a:solidFill>
                <a:schemeClr val="tx1"/>
              </a:solidFill>
            </a:endParaRPr>
          </a:p>
        </p:txBody>
      </p:sp>
      <p:cxnSp>
        <p:nvCxnSpPr>
          <p:cNvPr id="12" name="Straight Connector 11">
            <a:extLst>
              <a:ext uri="{FF2B5EF4-FFF2-40B4-BE49-F238E27FC236}">
                <a16:creationId xmlns:a16="http://schemas.microsoft.com/office/drawing/2014/main" id="{EFE22638-C433-41B1-9723-6119F20153D8}"/>
              </a:ext>
            </a:extLst>
          </p:cNvPr>
          <p:cNvCxnSpPr>
            <a:cxnSpLocks/>
          </p:cNvCxnSpPr>
          <p:nvPr/>
        </p:nvCxnSpPr>
        <p:spPr>
          <a:xfrm>
            <a:off x="9050990" y="2190949"/>
            <a:ext cx="260229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945F244-4CC8-40FF-A467-836D02568C21}"/>
              </a:ext>
            </a:extLst>
          </p:cNvPr>
          <p:cNvCxnSpPr>
            <a:cxnSpLocks/>
          </p:cNvCxnSpPr>
          <p:nvPr/>
        </p:nvCxnSpPr>
        <p:spPr>
          <a:xfrm>
            <a:off x="9050990" y="4009116"/>
            <a:ext cx="260229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32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425104" y="313899"/>
            <a:ext cx="3475037"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2841183" cy="4600575"/>
          </a:xfrm>
        </p:spPr>
        <p:txBody>
          <a:bodyPr anchor="t">
            <a:normAutofit/>
          </a:bodyPr>
          <a:lstStyle/>
          <a:p>
            <a:r>
              <a:rPr lang="en-NZ" b="1" dirty="0">
                <a:solidFill>
                  <a:schemeClr val="bg1"/>
                </a:solidFill>
              </a:rPr>
              <a:t>Many men feel that the world </a:t>
            </a:r>
            <a:br>
              <a:rPr lang="en-NZ" b="1" dirty="0">
                <a:solidFill>
                  <a:schemeClr val="bg1"/>
                </a:solidFill>
              </a:rPr>
            </a:br>
            <a:r>
              <a:rPr lang="en-NZ" b="1" dirty="0">
                <a:solidFill>
                  <a:schemeClr val="bg1"/>
                </a:solidFill>
              </a:rPr>
              <a:t>is not </a:t>
            </a:r>
            <a:br>
              <a:rPr lang="en-NZ" b="1" dirty="0">
                <a:solidFill>
                  <a:schemeClr val="bg1"/>
                </a:solidFill>
              </a:rPr>
            </a:br>
            <a:r>
              <a:rPr lang="en-NZ" b="1" dirty="0">
                <a:solidFill>
                  <a:schemeClr val="bg1"/>
                </a:solidFill>
              </a:rPr>
              <a:t>giving men </a:t>
            </a:r>
            <a:r>
              <a:rPr lang="en-NZ" b="1" dirty="0">
                <a:solidFill>
                  <a:srgbClr val="45DBBE"/>
                </a:solidFill>
              </a:rPr>
              <a:t>empathy</a:t>
            </a:r>
            <a:r>
              <a:rPr lang="en-NZ" b="1" dirty="0">
                <a:solidFill>
                  <a:schemeClr val="bg1"/>
                </a:solidFill>
              </a:rPr>
              <a:t>; and yet they crave it</a:t>
            </a: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766895" y="832531"/>
            <a:ext cx="4341043" cy="4990910"/>
          </a:xfrm>
        </p:spPr>
        <p:txBody>
          <a:bodyPr>
            <a:noAutofit/>
          </a:bodyPr>
          <a:lstStyle/>
          <a:p>
            <a:pPr marL="0" indent="0">
              <a:buNone/>
            </a:pPr>
            <a:r>
              <a:rPr lang="en-US" sz="1400" dirty="0">
                <a:solidFill>
                  <a:srgbClr val="39466F"/>
                </a:solidFill>
              </a:rPr>
              <a:t>Many men articulated what they perceived as a lack of sympathy for their problems.  Many had an abiding </a:t>
            </a:r>
            <a:r>
              <a:rPr lang="en-US" sz="1400" b="1" dirty="0">
                <a:solidFill>
                  <a:srgbClr val="39466F"/>
                </a:solidFill>
              </a:rPr>
              <a:t>feeling that society does not care how men feel.</a:t>
            </a:r>
          </a:p>
          <a:p>
            <a:pPr marL="0" indent="0">
              <a:buNone/>
            </a:pPr>
            <a:r>
              <a:rPr lang="en-US" sz="1400" dirty="0">
                <a:solidFill>
                  <a:srgbClr val="39466F"/>
                </a:solidFill>
              </a:rPr>
              <a:t>The struggles we heard about in the forum were not insubstantial – mental health, relationship issues, porn addiction, loneliness… – but these same men had </a:t>
            </a:r>
            <a:r>
              <a:rPr lang="en-US" sz="1400" b="1" dirty="0">
                <a:solidFill>
                  <a:srgbClr val="39466F"/>
                </a:solidFill>
              </a:rPr>
              <a:t>the abiding sense that if they speak up about their struggles as men they get shouted down or ridiculed.  </a:t>
            </a:r>
          </a:p>
          <a:p>
            <a:pPr marL="0" indent="0">
              <a:buNone/>
            </a:pPr>
            <a:r>
              <a:rPr lang="en-US" sz="1400" dirty="0">
                <a:solidFill>
                  <a:srgbClr val="39466F"/>
                </a:solidFill>
              </a:rPr>
              <a:t>For some, their current outlet to find the empathy they seek is in chat rooms and other groups of men who agree with them and reinforce their resentments. Echoes of men’s rights activists such as MGTOW* were present in our forum.</a:t>
            </a:r>
          </a:p>
          <a:p>
            <a:pPr marL="0" indent="0">
              <a:buNone/>
            </a:pPr>
            <a:r>
              <a:rPr lang="en-US" sz="1400" dirty="0">
                <a:solidFill>
                  <a:srgbClr val="39466F"/>
                </a:solidFill>
              </a:rPr>
              <a:t>But more hopefully and substantively, </a:t>
            </a:r>
            <a:r>
              <a:rPr lang="en-US" sz="1400" b="1" dirty="0">
                <a:solidFill>
                  <a:srgbClr val="39466F"/>
                </a:solidFill>
              </a:rPr>
              <a:t>the extensive and constructive response that we got to our forum indicates that the vast majority of men are more than willing to talk about issues around masculinity – in fact, given the right context, they are craving it.</a:t>
            </a:r>
          </a:p>
          <a:p>
            <a:pPr marL="0" indent="0">
              <a:buNone/>
            </a:pPr>
            <a:endParaRPr lang="en-US" sz="1400" b="1" dirty="0">
              <a:solidFill>
                <a:srgbClr val="39466F"/>
              </a:solidFill>
            </a:endParaRPr>
          </a:p>
          <a:p>
            <a:pPr marL="0" indent="0">
              <a:buNone/>
            </a:pPr>
            <a:r>
              <a:rPr lang="en-US" sz="1000" dirty="0">
                <a:solidFill>
                  <a:srgbClr val="39466F"/>
                </a:solidFill>
              </a:rPr>
              <a:t>*Men That Go Their Own Way</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583603" y="1150056"/>
            <a:ext cx="3179709" cy="5121275"/>
          </a:xfrm>
        </p:spPr>
        <p:txBody>
          <a:bodyPr>
            <a:noAutofit/>
          </a:bodyPr>
          <a:lstStyle/>
          <a:p>
            <a:pPr marL="0" indent="0">
              <a:spcAft>
                <a:spcPts val="1200"/>
              </a:spcAft>
              <a:buNone/>
            </a:pPr>
            <a:endParaRPr lang="en-NZ" sz="1200" i="1" dirty="0">
              <a:solidFill>
                <a:schemeClr val="tx1"/>
              </a:solidFill>
            </a:endParaRPr>
          </a:p>
          <a:p>
            <a:pPr marL="0" indent="0">
              <a:spcAft>
                <a:spcPts val="1200"/>
              </a:spcAft>
              <a:buNone/>
            </a:pPr>
            <a:r>
              <a:rPr lang="en-NZ" sz="1200" i="1" dirty="0">
                <a:solidFill>
                  <a:schemeClr val="tx1"/>
                </a:solidFill>
              </a:rPr>
              <a:t>It feels more and more, that to have an opinion that males don't have everything easy and that we have our own unique set of struggles is somehow devaluing the struggles of minorities or of females. </a:t>
            </a:r>
            <a:r>
              <a:rPr lang="en-NZ" sz="1200" b="1" i="1" dirty="0">
                <a:solidFill>
                  <a:schemeClr val="tx1"/>
                </a:solidFill>
              </a:rPr>
              <a:t>Ryan</a:t>
            </a:r>
          </a:p>
          <a:p>
            <a:pPr marL="0" indent="0">
              <a:spcAft>
                <a:spcPts val="1200"/>
              </a:spcAft>
              <a:buNone/>
            </a:pPr>
            <a:r>
              <a:rPr lang="en-NZ" sz="1200" i="1" dirty="0">
                <a:solidFill>
                  <a:schemeClr val="tx1"/>
                </a:solidFill>
              </a:rPr>
              <a:t>Sometimes can’t say what you want to say because it will be perceived as complaining – it’s hard to say that I need a break or I need a bubble bath. </a:t>
            </a:r>
            <a:r>
              <a:rPr lang="en-NZ" sz="1200" b="1" i="1" dirty="0">
                <a:solidFill>
                  <a:schemeClr val="tx1"/>
                </a:solidFill>
              </a:rPr>
              <a:t>Anonymous group attendee</a:t>
            </a:r>
          </a:p>
          <a:p>
            <a:pPr marL="0" indent="0">
              <a:spcAft>
                <a:spcPts val="1200"/>
              </a:spcAft>
              <a:buNone/>
            </a:pPr>
            <a:r>
              <a:rPr lang="en-NZ" sz="1200" i="1" dirty="0">
                <a:solidFill>
                  <a:schemeClr val="tx1"/>
                </a:solidFill>
              </a:rPr>
              <a:t>How dare we complain about our struggles as men, when we are at the top of the power hierarchy?  </a:t>
            </a:r>
            <a:r>
              <a:rPr lang="en-NZ" sz="1200" b="1" i="1" dirty="0">
                <a:solidFill>
                  <a:schemeClr val="tx1"/>
                </a:solidFill>
              </a:rPr>
              <a:t>Andrew</a:t>
            </a:r>
          </a:p>
          <a:p>
            <a:pPr marL="0" indent="0">
              <a:spcAft>
                <a:spcPts val="1200"/>
              </a:spcAft>
              <a:buNone/>
            </a:pPr>
            <a:endParaRPr lang="en-NZ" sz="1200" i="1" dirty="0">
              <a:solidFill>
                <a:schemeClr val="tx1"/>
              </a:solidFill>
            </a:endParaRPr>
          </a:p>
          <a:p>
            <a:pPr marL="0" indent="0">
              <a:spcAft>
                <a:spcPts val="1200"/>
              </a:spcAft>
              <a:buNone/>
            </a:pPr>
            <a:endParaRPr lang="en-NZ" sz="1200" i="1" dirty="0">
              <a:solidFill>
                <a:schemeClr val="tx1"/>
              </a:solidFill>
            </a:endParaRPr>
          </a:p>
          <a:p>
            <a:pPr marL="0" indent="0">
              <a:spcAft>
                <a:spcPts val="1200"/>
              </a:spcAft>
              <a:buNone/>
            </a:pPr>
            <a:endParaRPr lang="en-NZ" sz="1200" i="1" dirty="0">
              <a:solidFill>
                <a:schemeClr val="tx1"/>
              </a:solidFill>
            </a:endParaRPr>
          </a:p>
        </p:txBody>
      </p:sp>
      <p:cxnSp>
        <p:nvCxnSpPr>
          <p:cNvPr id="12" name="Straight Connector 11">
            <a:extLst>
              <a:ext uri="{FF2B5EF4-FFF2-40B4-BE49-F238E27FC236}">
                <a16:creationId xmlns:a16="http://schemas.microsoft.com/office/drawing/2014/main" id="{EFE22638-C433-41B1-9723-6119F20153D8}"/>
              </a:ext>
            </a:extLst>
          </p:cNvPr>
          <p:cNvCxnSpPr/>
          <p:nvPr/>
        </p:nvCxnSpPr>
        <p:spPr>
          <a:xfrm>
            <a:off x="8679976" y="2895642"/>
            <a:ext cx="2975212"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0BCDD4-7E0E-4130-9B49-D869010245EB}"/>
              </a:ext>
            </a:extLst>
          </p:cNvPr>
          <p:cNvCxnSpPr/>
          <p:nvPr/>
        </p:nvCxnSpPr>
        <p:spPr>
          <a:xfrm>
            <a:off x="8679976" y="3980732"/>
            <a:ext cx="2975212"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87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981151-B17A-404C-97FF-030F134930E3}"/>
              </a:ext>
            </a:extLst>
          </p:cNvPr>
          <p:cNvSpPr/>
          <p:nvPr/>
        </p:nvSpPr>
        <p:spPr>
          <a:xfrm>
            <a:off x="4465674" y="244549"/>
            <a:ext cx="7396717" cy="5826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C8C48B88-FD32-444E-A6B4-A4228AAE8E13}"/>
              </a:ext>
            </a:extLst>
          </p:cNvPr>
          <p:cNvSpPr/>
          <p:nvPr/>
        </p:nvSpPr>
        <p:spPr>
          <a:xfrm>
            <a:off x="329609" y="244549"/>
            <a:ext cx="4002640" cy="5826642"/>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624133" y="449280"/>
            <a:ext cx="2947988" cy="4600575"/>
          </a:xfrm>
        </p:spPr>
        <p:txBody>
          <a:bodyPr>
            <a:noAutofit/>
          </a:bodyPr>
          <a:lstStyle/>
          <a:p>
            <a:r>
              <a:rPr lang="en-NZ" b="1" dirty="0">
                <a:solidFill>
                  <a:schemeClr val="bg1"/>
                </a:solidFill>
              </a:rPr>
              <a:t>Changing gender norms have impacted  </a:t>
            </a:r>
            <a:r>
              <a:rPr lang="en-NZ" b="1" dirty="0">
                <a:solidFill>
                  <a:srgbClr val="28CEAE"/>
                </a:solidFill>
              </a:rPr>
              <a:t>three key relationships </a:t>
            </a:r>
            <a:r>
              <a:rPr lang="en-NZ" b="1" dirty="0">
                <a:solidFill>
                  <a:schemeClr val="bg1"/>
                </a:solidFill>
              </a:rPr>
              <a:t>differently</a:t>
            </a:r>
          </a:p>
        </p:txBody>
      </p:sp>
      <p:graphicFrame>
        <p:nvGraphicFramePr>
          <p:cNvPr id="6" name="Diagram 5">
            <a:extLst>
              <a:ext uri="{FF2B5EF4-FFF2-40B4-BE49-F238E27FC236}">
                <a16:creationId xmlns:a16="http://schemas.microsoft.com/office/drawing/2014/main" id="{0CF5C628-4972-45A5-8556-90D8489F445F}"/>
              </a:ext>
            </a:extLst>
          </p:cNvPr>
          <p:cNvGraphicFramePr/>
          <p:nvPr/>
        </p:nvGraphicFramePr>
        <p:xfrm>
          <a:off x="4626773" y="44928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FA1D4609-172C-4E3C-A290-C3F837DD0CD8}"/>
              </a:ext>
            </a:extLst>
          </p:cNvPr>
          <p:cNvSpPr/>
          <p:nvPr/>
        </p:nvSpPr>
        <p:spPr>
          <a:xfrm>
            <a:off x="5137998" y="2680816"/>
            <a:ext cx="2482647" cy="954107"/>
          </a:xfrm>
          <a:prstGeom prst="rect">
            <a:avLst/>
          </a:prstGeom>
          <a:noFill/>
        </p:spPr>
        <p:txBody>
          <a:bodyPr wrap="square">
            <a:spAutoFit/>
          </a:bodyPr>
          <a:lstStyle/>
          <a:p>
            <a:pPr lvl="0" algn="ctr"/>
            <a:r>
              <a:rPr lang="en-NZ" sz="2800" b="1" dirty="0">
                <a:solidFill>
                  <a:schemeClr val="bg1"/>
                </a:solidFill>
              </a:rPr>
              <a:t>Men’s relationships</a:t>
            </a:r>
          </a:p>
        </p:txBody>
      </p:sp>
      <p:cxnSp>
        <p:nvCxnSpPr>
          <p:cNvPr id="7" name="Straight Connector 6">
            <a:extLst>
              <a:ext uri="{FF2B5EF4-FFF2-40B4-BE49-F238E27FC236}">
                <a16:creationId xmlns:a16="http://schemas.microsoft.com/office/drawing/2014/main" id="{A015B00A-2066-4521-A73D-FD294E655177}"/>
              </a:ext>
            </a:extLst>
          </p:cNvPr>
          <p:cNvCxnSpPr/>
          <p:nvPr/>
        </p:nvCxnSpPr>
        <p:spPr>
          <a:xfrm>
            <a:off x="744279" y="4805917"/>
            <a:ext cx="956930" cy="0"/>
          </a:xfrm>
          <a:prstGeom prst="line">
            <a:avLst/>
          </a:prstGeom>
          <a:ln w="57150">
            <a:solidFill>
              <a:srgbClr val="28CEAE"/>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CF851A-9304-46B3-BD6F-143A2250853D}"/>
              </a:ext>
            </a:extLst>
          </p:cNvPr>
          <p:cNvSpPr/>
          <p:nvPr/>
        </p:nvSpPr>
        <p:spPr>
          <a:xfrm>
            <a:off x="9525229" y="759421"/>
            <a:ext cx="1962083" cy="369332"/>
          </a:xfrm>
          <a:prstGeom prst="rect">
            <a:avLst/>
          </a:prstGeom>
        </p:spPr>
        <p:txBody>
          <a:bodyPr wrap="square">
            <a:spAutoFit/>
          </a:bodyPr>
          <a:lstStyle/>
          <a:p>
            <a:pPr>
              <a:buFont typeface="Arial" panose="020B0604020202020204" pitchFamily="34" charset="0"/>
              <a:buNone/>
            </a:pPr>
            <a:r>
              <a:rPr lang="en-NZ" b="1" dirty="0">
                <a:solidFill>
                  <a:srgbClr val="39466F"/>
                </a:solidFill>
              </a:rPr>
              <a:t>SOME CHANGE</a:t>
            </a:r>
          </a:p>
        </p:txBody>
      </p:sp>
      <p:sp>
        <p:nvSpPr>
          <p:cNvPr id="13" name="Rectangle 12">
            <a:extLst>
              <a:ext uri="{FF2B5EF4-FFF2-40B4-BE49-F238E27FC236}">
                <a16:creationId xmlns:a16="http://schemas.microsoft.com/office/drawing/2014/main" id="{5B35C728-6D49-4095-9004-9B6C01FC83AE}"/>
              </a:ext>
            </a:extLst>
          </p:cNvPr>
          <p:cNvSpPr/>
          <p:nvPr/>
        </p:nvSpPr>
        <p:spPr>
          <a:xfrm>
            <a:off x="9928381" y="2881614"/>
            <a:ext cx="1481215" cy="646331"/>
          </a:xfrm>
          <a:prstGeom prst="rect">
            <a:avLst/>
          </a:prstGeom>
        </p:spPr>
        <p:txBody>
          <a:bodyPr wrap="square">
            <a:spAutoFit/>
          </a:bodyPr>
          <a:lstStyle/>
          <a:p>
            <a:r>
              <a:rPr lang="en-NZ" b="1" dirty="0">
                <a:solidFill>
                  <a:srgbClr val="39466F"/>
                </a:solidFill>
              </a:rPr>
              <a:t>LESS CHANGE</a:t>
            </a:r>
          </a:p>
        </p:txBody>
      </p:sp>
      <p:sp>
        <p:nvSpPr>
          <p:cNvPr id="14" name="Rectangle 13">
            <a:extLst>
              <a:ext uri="{FF2B5EF4-FFF2-40B4-BE49-F238E27FC236}">
                <a16:creationId xmlns:a16="http://schemas.microsoft.com/office/drawing/2014/main" id="{A7ABD8CB-FE24-4397-843C-502CF34F071C}"/>
              </a:ext>
            </a:extLst>
          </p:cNvPr>
          <p:cNvSpPr/>
          <p:nvPr/>
        </p:nvSpPr>
        <p:spPr>
          <a:xfrm>
            <a:off x="9525229" y="4805917"/>
            <a:ext cx="2415639" cy="646331"/>
          </a:xfrm>
          <a:prstGeom prst="rect">
            <a:avLst/>
          </a:prstGeom>
        </p:spPr>
        <p:txBody>
          <a:bodyPr wrap="square">
            <a:spAutoFit/>
          </a:bodyPr>
          <a:lstStyle/>
          <a:p>
            <a:r>
              <a:rPr lang="en-NZ" b="1" dirty="0">
                <a:solidFill>
                  <a:srgbClr val="39466F"/>
                </a:solidFill>
              </a:rPr>
              <a:t>SUBSTANTIAL CHANGE</a:t>
            </a:r>
          </a:p>
        </p:txBody>
      </p:sp>
    </p:spTree>
    <p:extLst>
      <p:ext uri="{BB962C8B-B14F-4D97-AF65-F5344CB8AC3E}">
        <p14:creationId xmlns:p14="http://schemas.microsoft.com/office/powerpoint/2010/main" val="302792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425104" y="313899"/>
            <a:ext cx="3475037"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2841183" cy="4600575"/>
          </a:xfrm>
        </p:spPr>
        <p:txBody>
          <a:bodyPr anchor="t">
            <a:normAutofit/>
          </a:bodyPr>
          <a:lstStyle/>
          <a:p>
            <a:r>
              <a:rPr lang="en-US" b="1" dirty="0">
                <a:solidFill>
                  <a:srgbClr val="28CEAE"/>
                </a:solidFill>
              </a:rPr>
              <a:t>The mates relationship: </a:t>
            </a:r>
            <a:r>
              <a:rPr lang="en-US" b="1" dirty="0">
                <a:solidFill>
                  <a:schemeClr val="bg1"/>
                </a:solidFill>
              </a:rPr>
              <a:t>still mostly centred on distraction and having a good time</a:t>
            </a:r>
            <a:endParaRPr lang="en-NZ" b="1" dirty="0">
              <a:solidFill>
                <a:schemeClr val="bg1"/>
              </a:solidFill>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766896" y="832531"/>
            <a:ext cx="3612100" cy="4990910"/>
          </a:xfrm>
        </p:spPr>
        <p:txBody>
          <a:bodyPr>
            <a:noAutofit/>
          </a:bodyPr>
          <a:lstStyle/>
          <a:p>
            <a:pPr marL="0" indent="0">
              <a:buNone/>
            </a:pPr>
            <a:r>
              <a:rPr lang="en-US" sz="1400" dirty="0">
                <a:solidFill>
                  <a:schemeClr val="tx1"/>
                </a:solidFill>
              </a:rPr>
              <a:t>In spite of efforts to get men to open up to each other, </a:t>
            </a:r>
            <a:r>
              <a:rPr lang="en-US" sz="1400" b="1" dirty="0">
                <a:solidFill>
                  <a:schemeClr val="tx1"/>
                </a:solidFill>
              </a:rPr>
              <a:t>many men still do not have a close emotional relationship with friends to be able to talk with them in times of need.</a:t>
            </a:r>
          </a:p>
          <a:p>
            <a:pPr marL="0" indent="0">
              <a:buNone/>
            </a:pPr>
            <a:r>
              <a:rPr lang="en-US" sz="1400" dirty="0">
                <a:solidFill>
                  <a:schemeClr val="tx1"/>
                </a:solidFill>
              </a:rPr>
              <a:t>Mates are often more about distraction and having a good time. Mates serve as a source of entertainment and physical help – talking with mates can actually make some men feel worse because the conversation rarely goes beyond the superficial and can leave men feeling exposed to their mates without having the core issue dealt with.</a:t>
            </a:r>
          </a:p>
          <a:p>
            <a:pPr marL="0" indent="0">
              <a:buNone/>
            </a:pPr>
            <a:r>
              <a:rPr lang="en-US" sz="1400" b="1" dirty="0">
                <a:solidFill>
                  <a:schemeClr val="tx1"/>
                </a:solidFill>
              </a:rPr>
              <a:t>Amongst younger men we did find a much greater degree of closeness and willingness to support their friends. </a:t>
            </a:r>
            <a:r>
              <a:rPr lang="en-US" sz="1400" dirty="0">
                <a:solidFill>
                  <a:schemeClr val="tx1"/>
                </a:solidFill>
              </a:rPr>
              <a:t>Not everyone had this, but those that did talked about their relationships with their friends more akin to how those in close relationships talked about their partners.</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675015" y="1579960"/>
            <a:ext cx="2975213" cy="5121275"/>
          </a:xfrm>
        </p:spPr>
        <p:txBody>
          <a:bodyPr>
            <a:noAutofit/>
          </a:bodyPr>
          <a:lstStyle/>
          <a:p>
            <a:pPr marL="0" indent="0">
              <a:spcAft>
                <a:spcPts val="2400"/>
              </a:spcAft>
              <a:buNone/>
            </a:pPr>
            <a:r>
              <a:rPr lang="en-US" sz="1200" i="1" dirty="0">
                <a:solidFill>
                  <a:schemeClr val="tx1"/>
                </a:solidFill>
              </a:rPr>
              <a:t>The mate relationship [is] surface level only with guys and conversations centred around movies, games, sports </a:t>
            </a:r>
            <a:r>
              <a:rPr lang="en-US" sz="1200" i="1" dirty="0" err="1">
                <a:solidFill>
                  <a:schemeClr val="tx1"/>
                </a:solidFill>
              </a:rPr>
              <a:t>etc</a:t>
            </a:r>
            <a:r>
              <a:rPr lang="en-US" sz="1200" i="1" dirty="0">
                <a:solidFill>
                  <a:schemeClr val="tx1"/>
                </a:solidFill>
              </a:rPr>
              <a:t> without too much depth. </a:t>
            </a:r>
            <a:r>
              <a:rPr lang="en-US" sz="1200" b="1" i="1" dirty="0">
                <a:solidFill>
                  <a:schemeClr val="tx1"/>
                </a:solidFill>
              </a:rPr>
              <a:t>Julian </a:t>
            </a:r>
          </a:p>
          <a:p>
            <a:pPr marL="0" indent="0">
              <a:spcAft>
                <a:spcPts val="2400"/>
              </a:spcAft>
              <a:buNone/>
            </a:pPr>
            <a:r>
              <a:rPr lang="en-US" sz="1200" i="1" dirty="0">
                <a:solidFill>
                  <a:schemeClr val="tx1"/>
                </a:solidFill>
              </a:rPr>
              <a:t>The relationship I have with my best mate is great and I can talk to him about girls and mutual interests and all the other stuff I don't usually talk to my girlfriend about. I can't open up with him like I can my partner but it's still great fun anytime we hang out.  </a:t>
            </a:r>
            <a:r>
              <a:rPr lang="en-US" sz="1200" b="1" i="1" dirty="0">
                <a:solidFill>
                  <a:schemeClr val="tx1"/>
                </a:solidFill>
              </a:rPr>
              <a:t>Immanuel </a:t>
            </a:r>
          </a:p>
          <a:p>
            <a:pPr marL="0" indent="0">
              <a:spcAft>
                <a:spcPts val="2400"/>
              </a:spcAft>
              <a:buNone/>
            </a:pPr>
            <a:r>
              <a:rPr lang="en-US" sz="1200" i="1" dirty="0">
                <a:solidFill>
                  <a:schemeClr val="tx1"/>
                </a:solidFill>
              </a:rPr>
              <a:t>I do not feel as much has changed here, although I would definitely be more open and breach topics with mates now than I would've 10 years ago for example. </a:t>
            </a:r>
            <a:r>
              <a:rPr lang="en-US" sz="1200" b="1" i="1" dirty="0">
                <a:solidFill>
                  <a:schemeClr val="tx1"/>
                </a:solidFill>
              </a:rPr>
              <a:t>Dylan</a:t>
            </a:r>
          </a:p>
          <a:p>
            <a:pPr marL="0" indent="0">
              <a:spcAft>
                <a:spcPts val="2400"/>
              </a:spcAft>
              <a:buNone/>
            </a:pPr>
            <a:endParaRPr lang="en-NZ" sz="1200" i="1" dirty="0">
              <a:solidFill>
                <a:schemeClr val="tx1"/>
              </a:solidFill>
            </a:endParaRPr>
          </a:p>
          <a:p>
            <a:pPr marL="0" indent="0">
              <a:spcAft>
                <a:spcPts val="2400"/>
              </a:spcAft>
              <a:buNone/>
            </a:pPr>
            <a:endParaRPr lang="en-NZ" sz="1200" i="1" dirty="0">
              <a:solidFill>
                <a:schemeClr val="tx1"/>
              </a:solidFill>
            </a:endParaRPr>
          </a:p>
          <a:p>
            <a:pPr marL="0" indent="0">
              <a:spcAft>
                <a:spcPts val="2400"/>
              </a:spcAft>
              <a:buNone/>
            </a:pPr>
            <a:endParaRPr lang="en-NZ" sz="1200" i="1" dirty="0">
              <a:solidFill>
                <a:schemeClr val="tx1"/>
              </a:solidFill>
            </a:endParaRPr>
          </a:p>
        </p:txBody>
      </p:sp>
      <p:cxnSp>
        <p:nvCxnSpPr>
          <p:cNvPr id="12" name="Straight Connector 11">
            <a:extLst>
              <a:ext uri="{FF2B5EF4-FFF2-40B4-BE49-F238E27FC236}">
                <a16:creationId xmlns:a16="http://schemas.microsoft.com/office/drawing/2014/main" id="{EFE22638-C433-41B1-9723-6119F20153D8}"/>
              </a:ext>
            </a:extLst>
          </p:cNvPr>
          <p:cNvCxnSpPr>
            <a:cxnSpLocks/>
          </p:cNvCxnSpPr>
          <p:nvPr/>
        </p:nvCxnSpPr>
        <p:spPr>
          <a:xfrm>
            <a:off x="8788100" y="2413556"/>
            <a:ext cx="27707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A2E6AB-062F-4636-8667-5676214861EA}"/>
              </a:ext>
            </a:extLst>
          </p:cNvPr>
          <p:cNvCxnSpPr>
            <a:cxnSpLocks/>
          </p:cNvCxnSpPr>
          <p:nvPr/>
        </p:nvCxnSpPr>
        <p:spPr>
          <a:xfrm>
            <a:off x="8788100" y="3864332"/>
            <a:ext cx="27707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3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425104" y="313899"/>
            <a:ext cx="3475037"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2841183" cy="4600575"/>
          </a:xfrm>
        </p:spPr>
        <p:txBody>
          <a:bodyPr anchor="t">
            <a:normAutofit/>
          </a:bodyPr>
          <a:lstStyle/>
          <a:p>
            <a:r>
              <a:rPr lang="en-US" b="1" dirty="0">
                <a:solidFill>
                  <a:srgbClr val="28CEAE"/>
                </a:solidFill>
              </a:rPr>
              <a:t>The partner relationship: </a:t>
            </a:r>
            <a:r>
              <a:rPr lang="en-US" b="1" dirty="0">
                <a:solidFill>
                  <a:schemeClr val="bg1"/>
                </a:solidFill>
              </a:rPr>
              <a:t>first port of call and source of comfort in times of need</a:t>
            </a:r>
            <a:endParaRPr lang="en-NZ" b="1" dirty="0">
              <a:solidFill>
                <a:schemeClr val="bg1"/>
              </a:solidFill>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766895" y="832531"/>
            <a:ext cx="4341043" cy="4990910"/>
          </a:xfrm>
        </p:spPr>
        <p:txBody>
          <a:bodyPr>
            <a:noAutofit/>
          </a:bodyPr>
          <a:lstStyle/>
          <a:p>
            <a:pPr marL="0" indent="0">
              <a:buNone/>
            </a:pPr>
            <a:r>
              <a:rPr lang="en-US" sz="1400" dirty="0">
                <a:solidFill>
                  <a:srgbClr val="39466F"/>
                </a:solidFill>
              </a:rPr>
              <a:t>Clearly, our men </a:t>
            </a:r>
            <a:r>
              <a:rPr lang="en-US" sz="1400" dirty="0" err="1">
                <a:solidFill>
                  <a:srgbClr val="39466F"/>
                </a:solidFill>
              </a:rPr>
              <a:t>recognised</a:t>
            </a:r>
            <a:r>
              <a:rPr lang="en-US" sz="1400" dirty="0">
                <a:solidFill>
                  <a:srgbClr val="39466F"/>
                </a:solidFill>
              </a:rPr>
              <a:t> changes in the practical roles of men and women – for example, with more women taking on ‘bread winning’ and men taking on a greater share of care giving.  But the emotional role of women as the safe harbour for men showed that men are still </a:t>
            </a:r>
            <a:r>
              <a:rPr lang="en-US" sz="1400" b="1" dirty="0">
                <a:solidFill>
                  <a:srgbClr val="39466F"/>
                </a:solidFill>
              </a:rPr>
              <a:t>often surprisingly reliant upon their partners as one, if not the only, person they could be their whole self with.</a:t>
            </a:r>
          </a:p>
          <a:p>
            <a:pPr marL="0" indent="0">
              <a:buNone/>
            </a:pPr>
            <a:r>
              <a:rPr lang="en-US" sz="1400" dirty="0">
                <a:solidFill>
                  <a:srgbClr val="39466F"/>
                </a:solidFill>
              </a:rPr>
              <a:t>Partners (in good relationships) are precious because they are the one place where they can open up. Partners often listen, interrogate and try to understand – something that mates often aren’t equipped to do. Mothers can also play this role.</a:t>
            </a:r>
          </a:p>
          <a:p>
            <a:pPr marL="0" indent="0">
              <a:buNone/>
            </a:pPr>
            <a:r>
              <a:rPr lang="en-US" sz="1400" dirty="0">
                <a:solidFill>
                  <a:srgbClr val="39466F"/>
                </a:solidFill>
              </a:rPr>
              <a:t>Problems may arise when the person you are having difficulties with in your relationship is the same person you rely upon as your confidante.  </a:t>
            </a:r>
          </a:p>
          <a:p>
            <a:pPr marL="0" indent="0">
              <a:buNone/>
            </a:pPr>
            <a:r>
              <a:rPr lang="en-US" sz="1400" b="1" dirty="0">
                <a:solidFill>
                  <a:srgbClr val="39466F"/>
                </a:solidFill>
              </a:rPr>
              <a:t>Many men fear the breakdown of relationships because of losing this connection and their only support person.  </a:t>
            </a:r>
            <a:r>
              <a:rPr lang="en-US" sz="1400" dirty="0">
                <a:solidFill>
                  <a:srgbClr val="39466F"/>
                </a:solidFill>
              </a:rPr>
              <a:t>Furthermore, they fear the risk of the vulnerability they have shown coming back to bite them. </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675015" y="1579960"/>
            <a:ext cx="2975213" cy="5121275"/>
          </a:xfrm>
        </p:spPr>
        <p:txBody>
          <a:bodyPr>
            <a:noAutofit/>
          </a:bodyPr>
          <a:lstStyle/>
          <a:p>
            <a:pPr marL="0" indent="0">
              <a:spcAft>
                <a:spcPts val="2400"/>
              </a:spcAft>
              <a:buNone/>
            </a:pPr>
            <a:r>
              <a:rPr lang="en-US" sz="1200" i="1" dirty="0">
                <a:solidFill>
                  <a:schemeClr val="tx1"/>
                </a:solidFill>
              </a:rPr>
              <a:t>Funny I remember drinks with the boys recently, and this topic came up and in drunken confession we all admitted that a kiss on the forehead from our loved one fixes everything and completely disarms us. </a:t>
            </a:r>
            <a:r>
              <a:rPr lang="en-US" sz="1200" b="1" i="1" dirty="0">
                <a:solidFill>
                  <a:schemeClr val="tx1"/>
                </a:solidFill>
              </a:rPr>
              <a:t>George</a:t>
            </a:r>
          </a:p>
          <a:p>
            <a:pPr marL="0" indent="0">
              <a:spcAft>
                <a:spcPts val="2400"/>
              </a:spcAft>
              <a:buNone/>
            </a:pPr>
            <a:r>
              <a:rPr lang="en-US" sz="1200" i="1" dirty="0">
                <a:solidFill>
                  <a:schemeClr val="tx1"/>
                </a:solidFill>
              </a:rPr>
              <a:t>With your partner, you want to tell her that you're totally equal in the relationship. But you don't want to actually be equal; if you let her take on a full half of the responsibility then she'll leave you because you don't provide for her and what are you worth then? </a:t>
            </a:r>
            <a:r>
              <a:rPr lang="en-US" sz="1200" b="1" i="1" dirty="0">
                <a:solidFill>
                  <a:schemeClr val="tx1"/>
                </a:solidFill>
              </a:rPr>
              <a:t>Jake</a:t>
            </a:r>
          </a:p>
          <a:p>
            <a:pPr marL="0" indent="0">
              <a:spcAft>
                <a:spcPts val="2400"/>
              </a:spcAft>
              <a:buNone/>
            </a:pPr>
            <a:endParaRPr lang="en-NZ" sz="1200" i="1" dirty="0">
              <a:solidFill>
                <a:schemeClr val="tx1"/>
              </a:solidFill>
            </a:endParaRPr>
          </a:p>
          <a:p>
            <a:pPr marL="0" indent="0">
              <a:spcAft>
                <a:spcPts val="2400"/>
              </a:spcAft>
              <a:buNone/>
            </a:pPr>
            <a:endParaRPr lang="en-NZ" sz="1200" i="1" dirty="0">
              <a:solidFill>
                <a:schemeClr val="tx1"/>
              </a:solidFill>
            </a:endParaRPr>
          </a:p>
          <a:p>
            <a:pPr marL="0" indent="0">
              <a:spcAft>
                <a:spcPts val="2400"/>
              </a:spcAft>
              <a:buNone/>
            </a:pPr>
            <a:endParaRPr lang="en-NZ" sz="1200" i="1" dirty="0">
              <a:solidFill>
                <a:schemeClr val="tx1"/>
              </a:solidFill>
            </a:endParaRPr>
          </a:p>
        </p:txBody>
      </p:sp>
      <p:cxnSp>
        <p:nvCxnSpPr>
          <p:cNvPr id="16" name="Straight Connector 15">
            <a:extLst>
              <a:ext uri="{FF2B5EF4-FFF2-40B4-BE49-F238E27FC236}">
                <a16:creationId xmlns:a16="http://schemas.microsoft.com/office/drawing/2014/main" id="{89A2E6AB-062F-4636-8667-5676214861EA}"/>
              </a:ext>
            </a:extLst>
          </p:cNvPr>
          <p:cNvCxnSpPr>
            <a:cxnSpLocks/>
          </p:cNvCxnSpPr>
          <p:nvPr/>
        </p:nvCxnSpPr>
        <p:spPr>
          <a:xfrm>
            <a:off x="8675015" y="3139510"/>
            <a:ext cx="27707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1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7921256" y="313899"/>
            <a:ext cx="3978885"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3158348" cy="4600575"/>
          </a:xfrm>
        </p:spPr>
        <p:txBody>
          <a:bodyPr anchor="t">
            <a:normAutofit/>
          </a:bodyPr>
          <a:lstStyle/>
          <a:p>
            <a:r>
              <a:rPr lang="en-US" b="1" dirty="0">
                <a:solidFill>
                  <a:srgbClr val="28CEAE"/>
                </a:solidFill>
              </a:rPr>
              <a:t>The </a:t>
            </a:r>
            <a:br>
              <a:rPr lang="en-US" b="1" dirty="0">
                <a:solidFill>
                  <a:srgbClr val="28CEAE"/>
                </a:solidFill>
              </a:rPr>
            </a:br>
            <a:r>
              <a:rPr lang="en-US" b="1" dirty="0">
                <a:solidFill>
                  <a:srgbClr val="28CEAE"/>
                </a:solidFill>
              </a:rPr>
              <a:t>father-son relationship: </a:t>
            </a:r>
            <a:r>
              <a:rPr lang="en-US" b="1" dirty="0">
                <a:solidFill>
                  <a:schemeClr val="bg1"/>
                </a:solidFill>
              </a:rPr>
              <a:t>desire to be better men for their sons (and for their sons to be better men)</a:t>
            </a:r>
            <a:endParaRPr lang="en-NZ" b="1" dirty="0">
              <a:solidFill>
                <a:schemeClr val="bg1"/>
              </a:solidFill>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6" y="560027"/>
            <a:ext cx="4170271" cy="5400935"/>
          </a:xfrm>
        </p:spPr>
        <p:txBody>
          <a:bodyPr>
            <a:noAutofit/>
          </a:bodyPr>
          <a:lstStyle/>
          <a:p>
            <a:pPr marL="0" indent="0">
              <a:buNone/>
            </a:pPr>
            <a:r>
              <a:rPr lang="en-US" sz="1400" dirty="0">
                <a:solidFill>
                  <a:srgbClr val="39466F"/>
                </a:solidFill>
              </a:rPr>
              <a:t>Fathers are the formative influence on shaping most men’s idea of what it is to be a man, but most men are acutely aware that their father does not provide all the answers.  </a:t>
            </a:r>
          </a:p>
          <a:p>
            <a:pPr marL="0" indent="0">
              <a:buNone/>
            </a:pPr>
            <a:r>
              <a:rPr lang="en-US" sz="1400" dirty="0">
                <a:solidFill>
                  <a:srgbClr val="39466F"/>
                </a:solidFill>
              </a:rPr>
              <a:t>The men in the study who are aware of their father’s shortcomings often have sympathy for him (he was a product of his time) but </a:t>
            </a:r>
            <a:r>
              <a:rPr lang="en-US" sz="1400" b="1" dirty="0">
                <a:solidFill>
                  <a:srgbClr val="39466F"/>
                </a:solidFill>
              </a:rPr>
              <a:t>often articulate not wanting to become who he was or replicate his mistakes.</a:t>
            </a:r>
            <a:r>
              <a:rPr lang="en-US" sz="1400" dirty="0">
                <a:solidFill>
                  <a:srgbClr val="39466F"/>
                </a:solidFill>
              </a:rPr>
              <a:t>  </a:t>
            </a:r>
          </a:p>
          <a:p>
            <a:pPr marL="0" indent="0">
              <a:buNone/>
            </a:pPr>
            <a:r>
              <a:rPr lang="en-US" sz="1400" dirty="0">
                <a:solidFill>
                  <a:srgbClr val="39466F"/>
                </a:solidFill>
              </a:rPr>
              <a:t>For these men, the legacy they have been passed from their fathers about masculinity is often about </a:t>
            </a:r>
            <a:r>
              <a:rPr lang="en-US" sz="1400" dirty="0" err="1">
                <a:solidFill>
                  <a:srgbClr val="39466F"/>
                </a:solidFill>
              </a:rPr>
              <a:t>minimising</a:t>
            </a:r>
            <a:r>
              <a:rPr lang="en-US" sz="1400" dirty="0">
                <a:solidFill>
                  <a:srgbClr val="39466F"/>
                </a:solidFill>
              </a:rPr>
              <a:t> their feelings and hiding who they are. </a:t>
            </a:r>
          </a:p>
          <a:p>
            <a:pPr marL="0" indent="0">
              <a:buNone/>
            </a:pPr>
            <a:r>
              <a:rPr lang="en-US" sz="1400" dirty="0">
                <a:solidFill>
                  <a:srgbClr val="39466F"/>
                </a:solidFill>
              </a:rPr>
              <a:t>However, there has been a fundamental shift in where men are with their fathers vs where they are with their sons. </a:t>
            </a:r>
            <a:r>
              <a:rPr lang="en-US" sz="1400" b="1" dirty="0">
                <a:solidFill>
                  <a:srgbClr val="39466F"/>
                </a:solidFill>
              </a:rPr>
              <a:t>There is now a general sense that there is more permission to be loving and involved with kids, and the men in the study find this liberating.  </a:t>
            </a:r>
            <a:r>
              <a:rPr lang="en-US" sz="1400" dirty="0">
                <a:solidFill>
                  <a:srgbClr val="39466F"/>
                </a:solidFill>
              </a:rPr>
              <a:t>This is not always easy - how can they pass on something they did not have? </a:t>
            </a:r>
          </a:p>
          <a:p>
            <a:pPr marL="0" indent="0">
              <a:buNone/>
            </a:pPr>
            <a:r>
              <a:rPr lang="en-US" sz="1400" b="1" dirty="0">
                <a:solidFill>
                  <a:srgbClr val="39466F"/>
                </a:solidFill>
              </a:rPr>
              <a:t>Fathers still want (for the most part) for their kids to have ‘masculine’ traits (respect, backbone, capability) </a:t>
            </a:r>
            <a:r>
              <a:rPr lang="en-US" sz="1400" dirty="0">
                <a:solidFill>
                  <a:srgbClr val="39466F"/>
                </a:solidFill>
              </a:rPr>
              <a:t>but to this has been added a desire for their kids to be more able to navigate the world with more openness.</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008998" y="1155578"/>
            <a:ext cx="3803400" cy="5121275"/>
          </a:xfrm>
        </p:spPr>
        <p:txBody>
          <a:bodyPr>
            <a:noAutofit/>
          </a:bodyPr>
          <a:lstStyle/>
          <a:p>
            <a:pPr marL="0" indent="0">
              <a:buNone/>
            </a:pPr>
            <a:r>
              <a:rPr lang="en-US" sz="1200" i="1" dirty="0">
                <a:solidFill>
                  <a:schemeClr val="tx1"/>
                </a:solidFill>
              </a:rPr>
              <a:t>We didn't hug our father and the word </a:t>
            </a:r>
            <a:br>
              <a:rPr lang="en-US" sz="1200" i="1" dirty="0">
                <a:solidFill>
                  <a:schemeClr val="tx1"/>
                </a:solidFill>
              </a:rPr>
            </a:br>
            <a:r>
              <a:rPr lang="en-US" sz="1200" i="1" dirty="0">
                <a:solidFill>
                  <a:schemeClr val="tx1"/>
                </a:solidFill>
              </a:rPr>
              <a:t>love was rarely used. This has definitely </a:t>
            </a:r>
            <a:br>
              <a:rPr lang="en-US" sz="1200" i="1" dirty="0">
                <a:solidFill>
                  <a:schemeClr val="tx1"/>
                </a:solidFill>
              </a:rPr>
            </a:br>
            <a:r>
              <a:rPr lang="en-US" sz="1200" i="1" dirty="0">
                <a:solidFill>
                  <a:schemeClr val="tx1"/>
                </a:solidFill>
              </a:rPr>
              <a:t>changed for the better over the years. </a:t>
            </a:r>
            <a:r>
              <a:rPr lang="en-US" sz="1200" b="1" i="1" dirty="0">
                <a:solidFill>
                  <a:schemeClr val="tx1"/>
                </a:solidFill>
              </a:rPr>
              <a:t>Miles</a:t>
            </a:r>
          </a:p>
          <a:p>
            <a:pPr marL="0" indent="0">
              <a:buNone/>
            </a:pPr>
            <a:r>
              <a:rPr lang="en-US" sz="1200" i="1" dirty="0">
                <a:solidFill>
                  <a:schemeClr val="tx1"/>
                </a:solidFill>
              </a:rPr>
              <a:t>I know I will never, ever lay a hand on my kids because I know how shitty it is to grow up in that environment and I would sooner die than lay a hand on my partner either. </a:t>
            </a:r>
            <a:r>
              <a:rPr lang="en-US" sz="1200" b="1" i="1" dirty="0">
                <a:solidFill>
                  <a:schemeClr val="tx1"/>
                </a:solidFill>
              </a:rPr>
              <a:t>Immanuel </a:t>
            </a:r>
          </a:p>
          <a:p>
            <a:pPr marL="0" indent="0">
              <a:buNone/>
            </a:pPr>
            <a:r>
              <a:rPr lang="en-US" sz="1200" i="1" dirty="0">
                <a:solidFill>
                  <a:schemeClr val="tx1"/>
                </a:solidFill>
              </a:rPr>
              <a:t>In the past, kids would always feel that the fathers would be the authority who should be always right and correct. But today’s relationship is more like friends. Fathers and sons would prefer to talk more about feelings, and try to understand “where they come from”. </a:t>
            </a:r>
            <a:r>
              <a:rPr lang="en-US" sz="1200" b="1" i="1" dirty="0">
                <a:solidFill>
                  <a:schemeClr val="tx1"/>
                </a:solidFill>
              </a:rPr>
              <a:t>Jack </a:t>
            </a:r>
          </a:p>
          <a:p>
            <a:pPr marL="0" indent="0">
              <a:buNone/>
            </a:pPr>
            <a:r>
              <a:rPr lang="en-US" sz="1200" i="1" dirty="0">
                <a:solidFill>
                  <a:schemeClr val="tx1"/>
                </a:solidFill>
              </a:rPr>
              <a:t>Growing up as a pacific islander we never ever spoke of our feelings and that in hindsight is tragic.  I know suicide within my community is high and that's because no one these kids love and respect lets them express themselves and ask for help. </a:t>
            </a:r>
            <a:r>
              <a:rPr lang="en-US" sz="1200" b="1" i="1" dirty="0">
                <a:solidFill>
                  <a:schemeClr val="tx1"/>
                </a:solidFill>
              </a:rPr>
              <a:t>George </a:t>
            </a:r>
          </a:p>
          <a:p>
            <a:pPr marL="0" indent="0">
              <a:buNone/>
            </a:pPr>
            <a:endParaRPr lang="en-NZ" sz="1200" i="1" dirty="0">
              <a:solidFill>
                <a:schemeClr val="tx1"/>
              </a:solidFill>
            </a:endParaRPr>
          </a:p>
          <a:p>
            <a:pPr marL="0" indent="0">
              <a:buNone/>
            </a:pPr>
            <a:endParaRPr lang="en-NZ" sz="1200" i="1" dirty="0">
              <a:solidFill>
                <a:schemeClr val="tx1"/>
              </a:solidFill>
            </a:endParaRPr>
          </a:p>
          <a:p>
            <a:pPr marL="0" indent="0">
              <a:buNone/>
            </a:pPr>
            <a:endParaRPr lang="en-NZ" sz="1200" i="1" dirty="0">
              <a:solidFill>
                <a:schemeClr val="tx1"/>
              </a:solidFill>
            </a:endParaRPr>
          </a:p>
        </p:txBody>
      </p:sp>
      <p:cxnSp>
        <p:nvCxnSpPr>
          <p:cNvPr id="12" name="Straight Connector 11">
            <a:extLst>
              <a:ext uri="{FF2B5EF4-FFF2-40B4-BE49-F238E27FC236}">
                <a16:creationId xmlns:a16="http://schemas.microsoft.com/office/drawing/2014/main" id="{EFE22638-C433-41B1-9723-6119F20153D8}"/>
              </a:ext>
            </a:extLst>
          </p:cNvPr>
          <p:cNvCxnSpPr>
            <a:cxnSpLocks/>
          </p:cNvCxnSpPr>
          <p:nvPr/>
        </p:nvCxnSpPr>
        <p:spPr>
          <a:xfrm>
            <a:off x="8125958" y="4031061"/>
            <a:ext cx="363735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07310-D689-40D6-81CD-F132F312DA20}"/>
              </a:ext>
            </a:extLst>
          </p:cNvPr>
          <p:cNvCxnSpPr>
            <a:cxnSpLocks/>
          </p:cNvCxnSpPr>
          <p:nvPr/>
        </p:nvCxnSpPr>
        <p:spPr>
          <a:xfrm>
            <a:off x="8104692" y="2076480"/>
            <a:ext cx="363735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4B33DC-EB68-4F08-A40E-F8ABB202BAC9}"/>
              </a:ext>
            </a:extLst>
          </p:cNvPr>
          <p:cNvCxnSpPr>
            <a:cxnSpLocks/>
          </p:cNvCxnSpPr>
          <p:nvPr/>
        </p:nvCxnSpPr>
        <p:spPr>
          <a:xfrm>
            <a:off x="8104692" y="2914829"/>
            <a:ext cx="363735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8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63DEDA-F565-4402-B3C3-9D480EA2A563}"/>
              </a:ext>
            </a:extLst>
          </p:cNvPr>
          <p:cNvSpPr/>
          <p:nvPr/>
        </p:nvSpPr>
        <p:spPr>
          <a:xfrm>
            <a:off x="352427" y="4060948"/>
            <a:ext cx="2297430" cy="20532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0494D42D-1F4D-45EB-A94D-A2466D77E5B6}"/>
              </a:ext>
            </a:extLst>
          </p:cNvPr>
          <p:cNvSpPr/>
          <p:nvPr/>
        </p:nvSpPr>
        <p:spPr>
          <a:xfrm>
            <a:off x="2649857" y="4060948"/>
            <a:ext cx="2297430" cy="205324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DFB771A-B9CA-49EC-B0D9-8703A16E13FE}"/>
              </a:ext>
            </a:extLst>
          </p:cNvPr>
          <p:cNvSpPr/>
          <p:nvPr/>
        </p:nvSpPr>
        <p:spPr>
          <a:xfrm>
            <a:off x="4947287" y="4060948"/>
            <a:ext cx="2297430" cy="20532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42D5C473-F5D9-4E26-90AB-7CAF804650E8}"/>
              </a:ext>
            </a:extLst>
          </p:cNvPr>
          <p:cNvSpPr/>
          <p:nvPr/>
        </p:nvSpPr>
        <p:spPr>
          <a:xfrm>
            <a:off x="7244717" y="4060948"/>
            <a:ext cx="2297430" cy="205324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4BC7A39-1F74-4DA2-98C6-872B9D1896A7}"/>
              </a:ext>
            </a:extLst>
          </p:cNvPr>
          <p:cNvSpPr/>
          <p:nvPr/>
        </p:nvSpPr>
        <p:spPr>
          <a:xfrm>
            <a:off x="9542147" y="4060948"/>
            <a:ext cx="2297430" cy="20532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4BCAFEF3-C869-4FF1-A302-C9B389E46965}"/>
              </a:ext>
            </a:extLst>
          </p:cNvPr>
          <p:cNvSpPr/>
          <p:nvPr/>
        </p:nvSpPr>
        <p:spPr>
          <a:xfrm>
            <a:off x="352427" y="1842049"/>
            <a:ext cx="2871788" cy="1800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4A366B9-BC8E-4D62-AC63-DD63690F2FBC}"/>
              </a:ext>
            </a:extLst>
          </p:cNvPr>
          <p:cNvSpPr/>
          <p:nvPr/>
        </p:nvSpPr>
        <p:spPr>
          <a:xfrm>
            <a:off x="3224215" y="1842049"/>
            <a:ext cx="2871788" cy="180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E2242FF-0F71-40D0-A118-C8847C101F56}"/>
              </a:ext>
            </a:extLst>
          </p:cNvPr>
          <p:cNvSpPr/>
          <p:nvPr/>
        </p:nvSpPr>
        <p:spPr>
          <a:xfrm>
            <a:off x="6096002" y="1842049"/>
            <a:ext cx="2871788" cy="1800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48490243-FFBB-43B4-9A12-2A6A26FDC7A1}"/>
              </a:ext>
            </a:extLst>
          </p:cNvPr>
          <p:cNvSpPr/>
          <p:nvPr/>
        </p:nvSpPr>
        <p:spPr>
          <a:xfrm>
            <a:off x="8967790" y="1842049"/>
            <a:ext cx="2871788" cy="180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3" name="Picture 32">
            <a:extLst>
              <a:ext uri="{FF2B5EF4-FFF2-40B4-BE49-F238E27FC236}">
                <a16:creationId xmlns:a16="http://schemas.microsoft.com/office/drawing/2014/main" id="{0C2C1252-8E8B-4339-B6AE-4FB1CEEBE3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6" y="228600"/>
            <a:ext cx="11487151" cy="1447800"/>
          </a:xfrm>
          <a:custGeom>
            <a:avLst/>
            <a:gdLst>
              <a:gd name="connsiteX0" fmla="*/ 0 w 11487151"/>
              <a:gd name="connsiteY0" fmla="*/ 0 h 1447800"/>
              <a:gd name="connsiteX1" fmla="*/ 11487151 w 11487151"/>
              <a:gd name="connsiteY1" fmla="*/ 0 h 1447800"/>
              <a:gd name="connsiteX2" fmla="*/ 11487151 w 11487151"/>
              <a:gd name="connsiteY2" fmla="*/ 1447800 h 1447800"/>
              <a:gd name="connsiteX3" fmla="*/ 0 w 1148715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1487151" h="1447800">
                <a:moveTo>
                  <a:pt x="0" y="0"/>
                </a:moveTo>
                <a:lnTo>
                  <a:pt x="11487151" y="0"/>
                </a:lnTo>
                <a:lnTo>
                  <a:pt x="11487151" y="1447800"/>
                </a:lnTo>
                <a:lnTo>
                  <a:pt x="0" y="1447800"/>
                </a:lnTo>
                <a:close/>
              </a:path>
            </a:pathLst>
          </a:custGeom>
        </p:spPr>
      </p:pic>
      <p:sp>
        <p:nvSpPr>
          <p:cNvPr id="36" name="Freeform: Shape 35">
            <a:extLst>
              <a:ext uri="{FF2B5EF4-FFF2-40B4-BE49-F238E27FC236}">
                <a16:creationId xmlns:a16="http://schemas.microsoft.com/office/drawing/2014/main" id="{0856D9F7-4DC9-44F7-A064-3B46D30A60EF}"/>
              </a:ext>
            </a:extLst>
          </p:cNvPr>
          <p:cNvSpPr/>
          <p:nvPr/>
        </p:nvSpPr>
        <p:spPr>
          <a:xfrm>
            <a:off x="352426" y="228600"/>
            <a:ext cx="11487151" cy="1447800"/>
          </a:xfrm>
          <a:custGeom>
            <a:avLst/>
            <a:gdLst>
              <a:gd name="connsiteX0" fmla="*/ 0 w 11487151"/>
              <a:gd name="connsiteY0" fmla="*/ 0 h 1447800"/>
              <a:gd name="connsiteX1" fmla="*/ 11487151 w 11487151"/>
              <a:gd name="connsiteY1" fmla="*/ 0 h 1447800"/>
              <a:gd name="connsiteX2" fmla="*/ 11487151 w 11487151"/>
              <a:gd name="connsiteY2" fmla="*/ 1447800 h 1447800"/>
              <a:gd name="connsiteX3" fmla="*/ 0 w 11487151"/>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11487151" h="1447800">
                <a:moveTo>
                  <a:pt x="0" y="0"/>
                </a:moveTo>
                <a:lnTo>
                  <a:pt x="11487151" y="0"/>
                </a:lnTo>
                <a:lnTo>
                  <a:pt x="11487151" y="1447800"/>
                </a:lnTo>
                <a:lnTo>
                  <a:pt x="0" y="1447800"/>
                </a:lnTo>
                <a:close/>
              </a:path>
            </a:pathLst>
          </a:custGeom>
          <a:gradFill>
            <a:gsLst>
              <a:gs pos="23000">
                <a:srgbClr val="39466F"/>
              </a:gs>
              <a:gs pos="100000">
                <a:srgbClr val="39466F">
                  <a:alpha val="6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708BA57D-4FBC-46BD-B76C-1FF50A5BB256}"/>
              </a:ext>
            </a:extLst>
          </p:cNvPr>
          <p:cNvPicPr>
            <a:picLocks noChangeAspect="1"/>
          </p:cNvPicPr>
          <p:nvPr/>
        </p:nvPicPr>
        <p:blipFill>
          <a:blip r:embed="rId3"/>
          <a:stretch>
            <a:fillRect/>
          </a:stretch>
        </p:blipFill>
        <p:spPr>
          <a:xfrm>
            <a:off x="215581" y="190500"/>
            <a:ext cx="3682303" cy="1774090"/>
          </a:xfrm>
          <a:prstGeom prst="rect">
            <a:avLst/>
          </a:prstGeom>
        </p:spPr>
      </p:pic>
      <p:sp>
        <p:nvSpPr>
          <p:cNvPr id="41" name="Rectangle 40">
            <a:extLst>
              <a:ext uri="{FF2B5EF4-FFF2-40B4-BE49-F238E27FC236}">
                <a16:creationId xmlns:a16="http://schemas.microsoft.com/office/drawing/2014/main" id="{5150570A-67FD-4275-B9B2-8FC05B43140C}"/>
              </a:ext>
            </a:extLst>
          </p:cNvPr>
          <p:cNvSpPr/>
          <p:nvPr/>
        </p:nvSpPr>
        <p:spPr>
          <a:xfrm>
            <a:off x="1062001" y="2343995"/>
            <a:ext cx="1452642" cy="707886"/>
          </a:xfrm>
          <a:prstGeom prst="rect">
            <a:avLst/>
          </a:prstGeom>
        </p:spPr>
        <p:txBody>
          <a:bodyPr wrap="none" anchor="t">
            <a:spAutoFit/>
          </a:bodyPr>
          <a:lstStyle/>
          <a:p>
            <a:pPr algn="ctr">
              <a:spcAft>
                <a:spcPts val="600"/>
              </a:spcAft>
            </a:pPr>
            <a:r>
              <a:rPr lang="en-NZ" sz="2000" b="1" dirty="0">
                <a:solidFill>
                  <a:srgbClr val="39466F"/>
                </a:solidFill>
              </a:rPr>
              <a:t>About this</a:t>
            </a:r>
            <a:br>
              <a:rPr lang="en-NZ" sz="2000" b="1" dirty="0">
                <a:solidFill>
                  <a:srgbClr val="39466F"/>
                </a:solidFill>
              </a:rPr>
            </a:br>
            <a:r>
              <a:rPr lang="en-NZ" sz="2000" b="1" dirty="0">
                <a:solidFill>
                  <a:srgbClr val="39466F"/>
                </a:solidFill>
              </a:rPr>
              <a:t>study </a:t>
            </a:r>
          </a:p>
        </p:txBody>
      </p:sp>
      <p:sp>
        <p:nvSpPr>
          <p:cNvPr id="42" name="Rectangle 41">
            <a:extLst>
              <a:ext uri="{FF2B5EF4-FFF2-40B4-BE49-F238E27FC236}">
                <a16:creationId xmlns:a16="http://schemas.microsoft.com/office/drawing/2014/main" id="{8756017C-83DF-485E-9E25-6F1BA1D86873}"/>
              </a:ext>
            </a:extLst>
          </p:cNvPr>
          <p:cNvSpPr/>
          <p:nvPr/>
        </p:nvSpPr>
        <p:spPr>
          <a:xfrm>
            <a:off x="3481394" y="2343995"/>
            <a:ext cx="2357432" cy="707886"/>
          </a:xfrm>
          <a:prstGeom prst="rect">
            <a:avLst/>
          </a:prstGeom>
        </p:spPr>
        <p:txBody>
          <a:bodyPr wrap="square" anchor="t">
            <a:spAutoFit/>
          </a:bodyPr>
          <a:lstStyle/>
          <a:p>
            <a:pPr algn="ctr">
              <a:spcAft>
                <a:spcPts val="600"/>
              </a:spcAft>
            </a:pPr>
            <a:r>
              <a:rPr lang="en-NZ" sz="2000" b="1" dirty="0">
                <a:solidFill>
                  <a:srgbClr val="39466F"/>
                </a:solidFill>
              </a:rPr>
              <a:t>Summary of</a:t>
            </a:r>
            <a:br>
              <a:rPr lang="en-NZ" sz="2000" b="1" dirty="0">
                <a:solidFill>
                  <a:srgbClr val="39466F"/>
                </a:solidFill>
              </a:rPr>
            </a:br>
            <a:r>
              <a:rPr lang="en-NZ" sz="2000" b="1" dirty="0">
                <a:solidFill>
                  <a:srgbClr val="39466F"/>
                </a:solidFill>
              </a:rPr>
              <a:t>key findings </a:t>
            </a:r>
          </a:p>
        </p:txBody>
      </p:sp>
      <p:sp>
        <p:nvSpPr>
          <p:cNvPr id="43" name="Rectangle 42">
            <a:extLst>
              <a:ext uri="{FF2B5EF4-FFF2-40B4-BE49-F238E27FC236}">
                <a16:creationId xmlns:a16="http://schemas.microsoft.com/office/drawing/2014/main" id="{C8D722EE-55D2-46EE-92B6-D710D7D07228}"/>
              </a:ext>
            </a:extLst>
          </p:cNvPr>
          <p:cNvSpPr/>
          <p:nvPr/>
        </p:nvSpPr>
        <p:spPr>
          <a:xfrm>
            <a:off x="6237292" y="2343995"/>
            <a:ext cx="2589208" cy="1031051"/>
          </a:xfrm>
          <a:prstGeom prst="rect">
            <a:avLst/>
          </a:prstGeom>
        </p:spPr>
        <p:txBody>
          <a:bodyPr wrap="square" anchor="t">
            <a:spAutoFit/>
          </a:bodyPr>
          <a:lstStyle/>
          <a:p>
            <a:pPr algn="ctr">
              <a:spcAft>
                <a:spcPts val="600"/>
              </a:spcAft>
            </a:pPr>
            <a:r>
              <a:rPr lang="en-NZ" sz="2000" b="1" dirty="0">
                <a:solidFill>
                  <a:srgbClr val="39466F"/>
                </a:solidFill>
              </a:rPr>
              <a:t>Part 1:</a:t>
            </a:r>
          </a:p>
          <a:p>
            <a:pPr algn="ctr">
              <a:spcAft>
                <a:spcPts val="600"/>
              </a:spcAft>
            </a:pPr>
            <a:r>
              <a:rPr lang="en-NZ" i="1" dirty="0">
                <a:solidFill>
                  <a:srgbClr val="39466F"/>
                </a:solidFill>
              </a:rPr>
              <a:t>The changing world of men in New Zealand</a:t>
            </a:r>
          </a:p>
        </p:txBody>
      </p:sp>
      <p:sp>
        <p:nvSpPr>
          <p:cNvPr id="44" name="Rectangle 43">
            <a:extLst>
              <a:ext uri="{FF2B5EF4-FFF2-40B4-BE49-F238E27FC236}">
                <a16:creationId xmlns:a16="http://schemas.microsoft.com/office/drawing/2014/main" id="{4D36ABD3-86F9-46BB-95D8-54F1D08086DC}"/>
              </a:ext>
            </a:extLst>
          </p:cNvPr>
          <p:cNvSpPr/>
          <p:nvPr/>
        </p:nvSpPr>
        <p:spPr>
          <a:xfrm>
            <a:off x="9224968" y="2343995"/>
            <a:ext cx="2357432" cy="1031051"/>
          </a:xfrm>
          <a:prstGeom prst="rect">
            <a:avLst/>
          </a:prstGeom>
        </p:spPr>
        <p:txBody>
          <a:bodyPr wrap="square" anchor="t">
            <a:spAutoFit/>
          </a:bodyPr>
          <a:lstStyle/>
          <a:p>
            <a:pPr algn="ctr">
              <a:spcAft>
                <a:spcPts val="600"/>
              </a:spcAft>
            </a:pPr>
            <a:r>
              <a:rPr lang="en-NZ" sz="2000" b="1" dirty="0">
                <a:solidFill>
                  <a:srgbClr val="39466F"/>
                </a:solidFill>
              </a:rPr>
              <a:t>Part 2:</a:t>
            </a:r>
          </a:p>
          <a:p>
            <a:pPr algn="ctr">
              <a:spcAft>
                <a:spcPts val="600"/>
              </a:spcAft>
            </a:pPr>
            <a:r>
              <a:rPr lang="en-NZ" i="1" dirty="0">
                <a:solidFill>
                  <a:srgbClr val="39466F"/>
                </a:solidFill>
              </a:rPr>
              <a:t>The rules of being a man in New Zealand</a:t>
            </a:r>
          </a:p>
        </p:txBody>
      </p:sp>
      <p:sp>
        <p:nvSpPr>
          <p:cNvPr id="47" name="Rectangle 46">
            <a:extLst>
              <a:ext uri="{FF2B5EF4-FFF2-40B4-BE49-F238E27FC236}">
                <a16:creationId xmlns:a16="http://schemas.microsoft.com/office/drawing/2014/main" id="{29FE34E5-AAB0-445A-B188-C1EB581B9285}"/>
              </a:ext>
            </a:extLst>
          </p:cNvPr>
          <p:cNvSpPr/>
          <p:nvPr/>
        </p:nvSpPr>
        <p:spPr>
          <a:xfrm>
            <a:off x="544834" y="4510546"/>
            <a:ext cx="1912616" cy="1308050"/>
          </a:xfrm>
          <a:prstGeom prst="rect">
            <a:avLst/>
          </a:prstGeom>
        </p:spPr>
        <p:txBody>
          <a:bodyPr wrap="square" anchor="t">
            <a:spAutoFit/>
          </a:bodyPr>
          <a:lstStyle/>
          <a:p>
            <a:pPr algn="ctr">
              <a:spcAft>
                <a:spcPts val="600"/>
              </a:spcAft>
            </a:pPr>
            <a:r>
              <a:rPr lang="en-NZ" sz="2000" b="1" dirty="0">
                <a:solidFill>
                  <a:srgbClr val="39466F"/>
                </a:solidFill>
              </a:rPr>
              <a:t>Part 3:</a:t>
            </a:r>
          </a:p>
          <a:p>
            <a:pPr algn="ctr">
              <a:spcAft>
                <a:spcPts val="600"/>
              </a:spcAft>
            </a:pPr>
            <a:r>
              <a:rPr lang="en-NZ" i="1" dirty="0">
                <a:solidFill>
                  <a:srgbClr val="39466F"/>
                </a:solidFill>
              </a:rPr>
              <a:t>The spectrum</a:t>
            </a:r>
            <a:br>
              <a:rPr lang="en-NZ" i="1" dirty="0">
                <a:solidFill>
                  <a:srgbClr val="39466F"/>
                </a:solidFill>
              </a:rPr>
            </a:br>
            <a:r>
              <a:rPr lang="en-NZ" i="1" dirty="0">
                <a:solidFill>
                  <a:srgbClr val="39466F"/>
                </a:solidFill>
              </a:rPr>
              <a:t>of response to these rules </a:t>
            </a:r>
          </a:p>
        </p:txBody>
      </p:sp>
      <p:sp>
        <p:nvSpPr>
          <p:cNvPr id="48" name="Rectangle 47">
            <a:extLst>
              <a:ext uri="{FF2B5EF4-FFF2-40B4-BE49-F238E27FC236}">
                <a16:creationId xmlns:a16="http://schemas.microsoft.com/office/drawing/2014/main" id="{99824AEA-DB21-4396-B64C-E01809216C71}"/>
              </a:ext>
            </a:extLst>
          </p:cNvPr>
          <p:cNvSpPr/>
          <p:nvPr/>
        </p:nvSpPr>
        <p:spPr>
          <a:xfrm>
            <a:off x="2842264" y="4510546"/>
            <a:ext cx="1912616" cy="1031051"/>
          </a:xfrm>
          <a:prstGeom prst="rect">
            <a:avLst/>
          </a:prstGeom>
        </p:spPr>
        <p:txBody>
          <a:bodyPr wrap="square" anchor="t">
            <a:spAutoFit/>
          </a:bodyPr>
          <a:lstStyle/>
          <a:p>
            <a:pPr algn="ctr">
              <a:spcAft>
                <a:spcPts val="600"/>
              </a:spcAft>
            </a:pPr>
            <a:r>
              <a:rPr lang="en-NZ" sz="2000" b="1" dirty="0">
                <a:solidFill>
                  <a:srgbClr val="39466F"/>
                </a:solidFill>
              </a:rPr>
              <a:t>Part 4:</a:t>
            </a:r>
          </a:p>
          <a:p>
            <a:pPr algn="ctr">
              <a:spcAft>
                <a:spcPts val="600"/>
              </a:spcAft>
            </a:pPr>
            <a:r>
              <a:rPr lang="en-NZ" i="1" dirty="0">
                <a:solidFill>
                  <a:srgbClr val="39466F"/>
                </a:solidFill>
              </a:rPr>
              <a:t>The impact upon help seeking</a:t>
            </a:r>
          </a:p>
        </p:txBody>
      </p:sp>
      <p:sp>
        <p:nvSpPr>
          <p:cNvPr id="49" name="Rectangle 48">
            <a:extLst>
              <a:ext uri="{FF2B5EF4-FFF2-40B4-BE49-F238E27FC236}">
                <a16:creationId xmlns:a16="http://schemas.microsoft.com/office/drawing/2014/main" id="{D977AC67-B49B-4EC8-8427-F29378E293D1}"/>
              </a:ext>
            </a:extLst>
          </p:cNvPr>
          <p:cNvSpPr/>
          <p:nvPr/>
        </p:nvSpPr>
        <p:spPr>
          <a:xfrm>
            <a:off x="5048254" y="4510546"/>
            <a:ext cx="2095496" cy="1308050"/>
          </a:xfrm>
          <a:prstGeom prst="rect">
            <a:avLst/>
          </a:prstGeom>
        </p:spPr>
        <p:txBody>
          <a:bodyPr wrap="square" anchor="t">
            <a:spAutoFit/>
          </a:bodyPr>
          <a:lstStyle/>
          <a:p>
            <a:pPr algn="ctr">
              <a:spcAft>
                <a:spcPts val="600"/>
              </a:spcAft>
            </a:pPr>
            <a:r>
              <a:rPr lang="en-NZ" sz="2000" b="1" dirty="0">
                <a:solidFill>
                  <a:srgbClr val="39466F"/>
                </a:solidFill>
              </a:rPr>
              <a:t>Part 5:</a:t>
            </a:r>
          </a:p>
          <a:p>
            <a:pPr algn="ctr">
              <a:spcAft>
                <a:spcPts val="600"/>
              </a:spcAft>
            </a:pPr>
            <a:r>
              <a:rPr lang="en-NZ" i="1" dirty="0">
                <a:solidFill>
                  <a:srgbClr val="39466F"/>
                </a:solidFill>
              </a:rPr>
              <a:t>Engagement with help seeking for domestic abuse </a:t>
            </a:r>
          </a:p>
        </p:txBody>
      </p:sp>
      <p:sp>
        <p:nvSpPr>
          <p:cNvPr id="50" name="Rectangle 49">
            <a:extLst>
              <a:ext uri="{FF2B5EF4-FFF2-40B4-BE49-F238E27FC236}">
                <a16:creationId xmlns:a16="http://schemas.microsoft.com/office/drawing/2014/main" id="{3D9A382B-9D76-4690-A087-AE151CF9CB89}"/>
              </a:ext>
            </a:extLst>
          </p:cNvPr>
          <p:cNvSpPr/>
          <p:nvPr/>
        </p:nvSpPr>
        <p:spPr>
          <a:xfrm>
            <a:off x="7437128" y="4510546"/>
            <a:ext cx="1912608" cy="1031051"/>
          </a:xfrm>
          <a:prstGeom prst="rect">
            <a:avLst/>
          </a:prstGeom>
        </p:spPr>
        <p:txBody>
          <a:bodyPr wrap="square" anchor="t">
            <a:spAutoFit/>
          </a:bodyPr>
          <a:lstStyle/>
          <a:p>
            <a:pPr algn="ctr">
              <a:spcAft>
                <a:spcPts val="600"/>
              </a:spcAft>
            </a:pPr>
            <a:r>
              <a:rPr lang="en-NZ" sz="2000" b="1" dirty="0">
                <a:solidFill>
                  <a:srgbClr val="39466F"/>
                </a:solidFill>
              </a:rPr>
              <a:t>Part 6:</a:t>
            </a:r>
          </a:p>
          <a:p>
            <a:pPr algn="ctr">
              <a:spcAft>
                <a:spcPts val="600"/>
              </a:spcAft>
            </a:pPr>
            <a:r>
              <a:rPr lang="en-NZ" i="1" dirty="0">
                <a:solidFill>
                  <a:srgbClr val="39466F"/>
                </a:solidFill>
              </a:rPr>
              <a:t>Reframing</a:t>
            </a:r>
            <a:br>
              <a:rPr lang="en-NZ" i="1" dirty="0">
                <a:solidFill>
                  <a:srgbClr val="39466F"/>
                </a:solidFill>
              </a:rPr>
            </a:br>
            <a:r>
              <a:rPr lang="en-NZ" i="1" dirty="0">
                <a:solidFill>
                  <a:srgbClr val="39466F"/>
                </a:solidFill>
              </a:rPr>
              <a:t>the rules </a:t>
            </a:r>
          </a:p>
        </p:txBody>
      </p:sp>
      <p:sp>
        <p:nvSpPr>
          <p:cNvPr id="51" name="Rectangle 50">
            <a:extLst>
              <a:ext uri="{FF2B5EF4-FFF2-40B4-BE49-F238E27FC236}">
                <a16:creationId xmlns:a16="http://schemas.microsoft.com/office/drawing/2014/main" id="{B1FAF04C-4558-4DA0-99CC-C0DEB9F3228F}"/>
              </a:ext>
            </a:extLst>
          </p:cNvPr>
          <p:cNvSpPr/>
          <p:nvPr/>
        </p:nvSpPr>
        <p:spPr>
          <a:xfrm>
            <a:off x="9734558" y="4510546"/>
            <a:ext cx="1912608" cy="1031051"/>
          </a:xfrm>
          <a:prstGeom prst="rect">
            <a:avLst/>
          </a:prstGeom>
        </p:spPr>
        <p:txBody>
          <a:bodyPr wrap="square" anchor="t">
            <a:spAutoFit/>
          </a:bodyPr>
          <a:lstStyle/>
          <a:p>
            <a:pPr algn="ctr">
              <a:spcAft>
                <a:spcPts val="600"/>
              </a:spcAft>
            </a:pPr>
            <a:r>
              <a:rPr lang="en-NZ" sz="2000" b="1" dirty="0">
                <a:solidFill>
                  <a:srgbClr val="39466F"/>
                </a:solidFill>
              </a:rPr>
              <a:t>Part 7:</a:t>
            </a:r>
          </a:p>
          <a:p>
            <a:pPr algn="ctr">
              <a:spcAft>
                <a:spcPts val="600"/>
              </a:spcAft>
            </a:pPr>
            <a:r>
              <a:rPr lang="en-NZ" i="1" dirty="0">
                <a:solidFill>
                  <a:srgbClr val="39466F"/>
                </a:solidFill>
              </a:rPr>
              <a:t>The way</a:t>
            </a:r>
            <a:br>
              <a:rPr lang="en-NZ" i="1" dirty="0">
                <a:solidFill>
                  <a:srgbClr val="39466F"/>
                </a:solidFill>
              </a:rPr>
            </a:br>
            <a:r>
              <a:rPr lang="en-NZ" i="1" dirty="0">
                <a:solidFill>
                  <a:srgbClr val="39466F"/>
                </a:solidFill>
              </a:rPr>
              <a:t>forward </a:t>
            </a:r>
          </a:p>
        </p:txBody>
      </p:sp>
      <p:cxnSp>
        <p:nvCxnSpPr>
          <p:cNvPr id="72" name="Straight Connector 71">
            <a:extLst>
              <a:ext uri="{FF2B5EF4-FFF2-40B4-BE49-F238E27FC236}">
                <a16:creationId xmlns:a16="http://schemas.microsoft.com/office/drawing/2014/main" id="{06BEBBD6-BB4A-43AB-811E-6415A9DAA779}"/>
              </a:ext>
            </a:extLst>
          </p:cNvPr>
          <p:cNvCxnSpPr>
            <a:cxnSpLocks/>
          </p:cNvCxnSpPr>
          <p:nvPr/>
        </p:nvCxnSpPr>
        <p:spPr>
          <a:xfrm>
            <a:off x="7357512" y="2733675"/>
            <a:ext cx="348769" cy="0"/>
          </a:xfrm>
          <a:prstGeom prst="line">
            <a:avLst/>
          </a:prstGeom>
          <a:ln w="38100">
            <a:solidFill>
              <a:srgbClr val="45DBBE"/>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D4656D-D186-4B5C-A7EF-CF50513675F2}"/>
              </a:ext>
            </a:extLst>
          </p:cNvPr>
          <p:cNvCxnSpPr>
            <a:cxnSpLocks/>
          </p:cNvCxnSpPr>
          <p:nvPr/>
        </p:nvCxnSpPr>
        <p:spPr>
          <a:xfrm>
            <a:off x="10229300" y="2733675"/>
            <a:ext cx="348769" cy="0"/>
          </a:xfrm>
          <a:prstGeom prst="line">
            <a:avLst/>
          </a:prstGeom>
          <a:ln w="38100">
            <a:solidFill>
              <a:srgbClr val="45DBBE"/>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0614711-9340-48EC-8EFA-95BFE894EF45}"/>
              </a:ext>
            </a:extLst>
          </p:cNvPr>
          <p:cNvCxnSpPr>
            <a:cxnSpLocks/>
          </p:cNvCxnSpPr>
          <p:nvPr/>
        </p:nvCxnSpPr>
        <p:spPr>
          <a:xfrm>
            <a:off x="10516478" y="4900226"/>
            <a:ext cx="348769" cy="0"/>
          </a:xfrm>
          <a:prstGeom prst="line">
            <a:avLst/>
          </a:prstGeom>
          <a:ln w="38100">
            <a:solidFill>
              <a:srgbClr val="45DBBE"/>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3878CE4-27A1-4C89-9DCB-6647BD387A26}"/>
              </a:ext>
            </a:extLst>
          </p:cNvPr>
          <p:cNvCxnSpPr>
            <a:cxnSpLocks/>
          </p:cNvCxnSpPr>
          <p:nvPr/>
        </p:nvCxnSpPr>
        <p:spPr>
          <a:xfrm>
            <a:off x="8219048" y="4900226"/>
            <a:ext cx="348769" cy="0"/>
          </a:xfrm>
          <a:prstGeom prst="line">
            <a:avLst/>
          </a:prstGeom>
          <a:ln w="38100">
            <a:solidFill>
              <a:srgbClr val="45DBB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DA96BD7-334F-4EBC-A29A-E776DF6A8F85}"/>
              </a:ext>
            </a:extLst>
          </p:cNvPr>
          <p:cNvCxnSpPr>
            <a:cxnSpLocks/>
          </p:cNvCxnSpPr>
          <p:nvPr/>
        </p:nvCxnSpPr>
        <p:spPr>
          <a:xfrm>
            <a:off x="5921618" y="4900226"/>
            <a:ext cx="348769" cy="0"/>
          </a:xfrm>
          <a:prstGeom prst="line">
            <a:avLst/>
          </a:prstGeom>
          <a:ln w="38100">
            <a:solidFill>
              <a:srgbClr val="45DBBE"/>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5CA0F58-3965-4607-B771-2EC3765B9E98}"/>
              </a:ext>
            </a:extLst>
          </p:cNvPr>
          <p:cNvCxnSpPr>
            <a:cxnSpLocks/>
          </p:cNvCxnSpPr>
          <p:nvPr/>
        </p:nvCxnSpPr>
        <p:spPr>
          <a:xfrm>
            <a:off x="3624188" y="4900226"/>
            <a:ext cx="348769" cy="0"/>
          </a:xfrm>
          <a:prstGeom prst="line">
            <a:avLst/>
          </a:prstGeom>
          <a:ln w="38100">
            <a:solidFill>
              <a:srgbClr val="45DBBE"/>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47367E9-3698-4D73-935A-15A94F25E133}"/>
              </a:ext>
            </a:extLst>
          </p:cNvPr>
          <p:cNvCxnSpPr>
            <a:cxnSpLocks/>
          </p:cNvCxnSpPr>
          <p:nvPr/>
        </p:nvCxnSpPr>
        <p:spPr>
          <a:xfrm>
            <a:off x="1326758" y="4900226"/>
            <a:ext cx="348769" cy="0"/>
          </a:xfrm>
          <a:prstGeom prst="line">
            <a:avLst/>
          </a:prstGeom>
          <a:ln w="38100">
            <a:solidFill>
              <a:srgbClr val="45DB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98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table, indoor, wooden&#10;&#10;Description automatically generated">
            <a:extLst>
              <a:ext uri="{FF2B5EF4-FFF2-40B4-BE49-F238E27FC236}">
                <a16:creationId xmlns:a16="http://schemas.microsoft.com/office/drawing/2014/main" id="{EDAE0A82-6A8B-4AE5-A5AC-EF0DD20C1E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0" name="Rectangle 69">
            <a:extLst>
              <a:ext uri="{FF2B5EF4-FFF2-40B4-BE49-F238E27FC236}">
                <a16:creationId xmlns:a16="http://schemas.microsoft.com/office/drawing/2014/main" id="{5DEE205F-A0F0-4200-AEF3-915F260D3F3C}"/>
              </a:ext>
            </a:extLst>
          </p:cNvPr>
          <p:cNvSpPr/>
          <p:nvPr/>
        </p:nvSpPr>
        <p:spPr>
          <a:xfrm>
            <a:off x="-279" y="0"/>
            <a:ext cx="12192558" cy="6858000"/>
          </a:xfrm>
          <a:prstGeom prst="rect">
            <a:avLst/>
          </a:prstGeom>
          <a:solidFill>
            <a:srgbClr val="3946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5F623AE1-C5BA-464C-B47E-1AF32C93C266}"/>
              </a:ext>
            </a:extLst>
          </p:cNvPr>
          <p:cNvCxnSpPr>
            <a:cxnSpLocks/>
          </p:cNvCxnSpPr>
          <p:nvPr/>
        </p:nvCxnSpPr>
        <p:spPr>
          <a:xfrm>
            <a:off x="11754177" y="326162"/>
            <a:ext cx="0" cy="58513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965EF2-5558-4230-BDFE-2A1F91281ECA}"/>
              </a:ext>
            </a:extLst>
          </p:cNvPr>
          <p:cNvCxnSpPr>
            <a:cxnSpLocks/>
          </p:cNvCxnSpPr>
          <p:nvPr/>
        </p:nvCxnSpPr>
        <p:spPr>
          <a:xfrm flipH="1">
            <a:off x="414112" y="326162"/>
            <a:ext cx="11350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A313FA-5334-4476-A482-1C8B6FAD75F9}"/>
              </a:ext>
            </a:extLst>
          </p:cNvPr>
          <p:cNvCxnSpPr>
            <a:cxnSpLocks/>
          </p:cNvCxnSpPr>
          <p:nvPr/>
        </p:nvCxnSpPr>
        <p:spPr>
          <a:xfrm flipH="1">
            <a:off x="414112" y="6418396"/>
            <a:ext cx="9282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8">
            <a:extLst>
              <a:ext uri="{FF2B5EF4-FFF2-40B4-BE49-F238E27FC236}">
                <a16:creationId xmlns:a16="http://schemas.microsoft.com/office/drawing/2014/main" id="{395956AE-9778-4DEE-BBA3-BD3880F87F45}"/>
              </a:ext>
            </a:extLst>
          </p:cNvPr>
          <p:cNvGrpSpPr>
            <a:grpSpLocks noChangeAspect="1"/>
          </p:cNvGrpSpPr>
          <p:nvPr/>
        </p:nvGrpSpPr>
        <p:grpSpPr bwMode="auto">
          <a:xfrm>
            <a:off x="9836681" y="6151547"/>
            <a:ext cx="1866628" cy="490797"/>
            <a:chOff x="-1367" y="1958"/>
            <a:chExt cx="3035" cy="798"/>
          </a:xfrm>
        </p:grpSpPr>
        <p:sp>
          <p:nvSpPr>
            <p:cNvPr id="22" name="Freeform 9">
              <a:extLst>
                <a:ext uri="{FF2B5EF4-FFF2-40B4-BE49-F238E27FC236}">
                  <a16:creationId xmlns:a16="http://schemas.microsoft.com/office/drawing/2014/main" id="{B46CA789-15D0-4E35-89DA-A3E604693BC8}"/>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10">
              <a:extLst>
                <a:ext uri="{FF2B5EF4-FFF2-40B4-BE49-F238E27FC236}">
                  <a16:creationId xmlns:a16="http://schemas.microsoft.com/office/drawing/2014/main" id="{BBCE47BF-3AF1-4274-BB81-7555F408E995}"/>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11">
              <a:extLst>
                <a:ext uri="{FF2B5EF4-FFF2-40B4-BE49-F238E27FC236}">
                  <a16:creationId xmlns:a16="http://schemas.microsoft.com/office/drawing/2014/main" id="{A85A8929-8022-495C-B4EF-3B74E8DD565B}"/>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12">
              <a:extLst>
                <a:ext uri="{FF2B5EF4-FFF2-40B4-BE49-F238E27FC236}">
                  <a16:creationId xmlns:a16="http://schemas.microsoft.com/office/drawing/2014/main" id="{D4D4FB0C-0ED8-4119-822A-166D0E01FE22}"/>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3">
              <a:extLst>
                <a:ext uri="{FF2B5EF4-FFF2-40B4-BE49-F238E27FC236}">
                  <a16:creationId xmlns:a16="http://schemas.microsoft.com/office/drawing/2014/main" id="{01D6244B-4CA3-4795-9B54-4107A45026F5}"/>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14">
              <a:extLst>
                <a:ext uri="{FF2B5EF4-FFF2-40B4-BE49-F238E27FC236}">
                  <a16:creationId xmlns:a16="http://schemas.microsoft.com/office/drawing/2014/main" id="{66F1BCEF-0E23-4462-BF32-01C971532126}"/>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15">
              <a:extLst>
                <a:ext uri="{FF2B5EF4-FFF2-40B4-BE49-F238E27FC236}">
                  <a16:creationId xmlns:a16="http://schemas.microsoft.com/office/drawing/2014/main" id="{AC14832B-3FD2-4449-A242-6B001949F6C6}"/>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16">
              <a:extLst>
                <a:ext uri="{FF2B5EF4-FFF2-40B4-BE49-F238E27FC236}">
                  <a16:creationId xmlns:a16="http://schemas.microsoft.com/office/drawing/2014/main" id="{446500B4-4021-4DCB-B620-43753BFD4AB4}"/>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17">
              <a:extLst>
                <a:ext uri="{FF2B5EF4-FFF2-40B4-BE49-F238E27FC236}">
                  <a16:creationId xmlns:a16="http://schemas.microsoft.com/office/drawing/2014/main" id="{BD8CAC78-39C5-42E4-9703-AA902700B4C3}"/>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18">
              <a:extLst>
                <a:ext uri="{FF2B5EF4-FFF2-40B4-BE49-F238E27FC236}">
                  <a16:creationId xmlns:a16="http://schemas.microsoft.com/office/drawing/2014/main" id="{94035206-CFCA-4A73-A419-C329B8F22E4E}"/>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19">
              <a:extLst>
                <a:ext uri="{FF2B5EF4-FFF2-40B4-BE49-F238E27FC236}">
                  <a16:creationId xmlns:a16="http://schemas.microsoft.com/office/drawing/2014/main" id="{4C3022F9-611E-4E1B-B9A3-CBEE91346AC7}"/>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20">
              <a:extLst>
                <a:ext uri="{FF2B5EF4-FFF2-40B4-BE49-F238E27FC236}">
                  <a16:creationId xmlns:a16="http://schemas.microsoft.com/office/drawing/2014/main" id="{A049FFF0-3C2B-47CB-A07B-2119520F5A8B}"/>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21">
              <a:extLst>
                <a:ext uri="{FF2B5EF4-FFF2-40B4-BE49-F238E27FC236}">
                  <a16:creationId xmlns:a16="http://schemas.microsoft.com/office/drawing/2014/main" id="{0E3288B8-E2C7-4EFF-8CDA-CCA7C50D3714}"/>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22">
              <a:extLst>
                <a:ext uri="{FF2B5EF4-FFF2-40B4-BE49-F238E27FC236}">
                  <a16:creationId xmlns:a16="http://schemas.microsoft.com/office/drawing/2014/main" id="{CD62B9D1-22ED-4B0C-9C0E-6151D4AE82C6}"/>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23">
              <a:extLst>
                <a:ext uri="{FF2B5EF4-FFF2-40B4-BE49-F238E27FC236}">
                  <a16:creationId xmlns:a16="http://schemas.microsoft.com/office/drawing/2014/main" id="{0071AAAE-8B2C-41C4-9A24-A1CEE916A122}"/>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24">
              <a:extLst>
                <a:ext uri="{FF2B5EF4-FFF2-40B4-BE49-F238E27FC236}">
                  <a16:creationId xmlns:a16="http://schemas.microsoft.com/office/drawing/2014/main" id="{9C4CFC57-BB71-480A-8FDD-7164C021684B}"/>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25">
              <a:extLst>
                <a:ext uri="{FF2B5EF4-FFF2-40B4-BE49-F238E27FC236}">
                  <a16:creationId xmlns:a16="http://schemas.microsoft.com/office/drawing/2014/main" id="{AAEBAA5C-5A6B-4F93-BFD3-2B1166A92EC8}"/>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26">
              <a:extLst>
                <a:ext uri="{FF2B5EF4-FFF2-40B4-BE49-F238E27FC236}">
                  <a16:creationId xmlns:a16="http://schemas.microsoft.com/office/drawing/2014/main" id="{599DD7B5-E1F5-4265-B03D-BB6A5903A317}"/>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27">
              <a:extLst>
                <a:ext uri="{FF2B5EF4-FFF2-40B4-BE49-F238E27FC236}">
                  <a16:creationId xmlns:a16="http://schemas.microsoft.com/office/drawing/2014/main" id="{CD7D4AF3-2DFB-4DCA-A25F-F2BCD8EF4EE2}"/>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28">
              <a:extLst>
                <a:ext uri="{FF2B5EF4-FFF2-40B4-BE49-F238E27FC236}">
                  <a16:creationId xmlns:a16="http://schemas.microsoft.com/office/drawing/2014/main" id="{2B408CF7-675A-4494-A9DF-272ECCEA37F6}"/>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29">
              <a:extLst>
                <a:ext uri="{FF2B5EF4-FFF2-40B4-BE49-F238E27FC236}">
                  <a16:creationId xmlns:a16="http://schemas.microsoft.com/office/drawing/2014/main" id="{796F476C-BDD2-48F6-B037-D156F62831C6}"/>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0">
              <a:extLst>
                <a:ext uri="{FF2B5EF4-FFF2-40B4-BE49-F238E27FC236}">
                  <a16:creationId xmlns:a16="http://schemas.microsoft.com/office/drawing/2014/main" id="{414F06BA-4D4D-4984-B3B0-25E7760E2924}"/>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31">
              <a:extLst>
                <a:ext uri="{FF2B5EF4-FFF2-40B4-BE49-F238E27FC236}">
                  <a16:creationId xmlns:a16="http://schemas.microsoft.com/office/drawing/2014/main" id="{6BBC4B0E-4A11-47CF-B6E2-46C2E68BF028}"/>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32">
              <a:extLst>
                <a:ext uri="{FF2B5EF4-FFF2-40B4-BE49-F238E27FC236}">
                  <a16:creationId xmlns:a16="http://schemas.microsoft.com/office/drawing/2014/main" id="{AFAA0B80-9701-433F-B89E-BA4CA6903723}"/>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33">
              <a:extLst>
                <a:ext uri="{FF2B5EF4-FFF2-40B4-BE49-F238E27FC236}">
                  <a16:creationId xmlns:a16="http://schemas.microsoft.com/office/drawing/2014/main" id="{AF4295C0-7F5B-4603-BC5D-A49A118C1FC6}"/>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34">
              <a:extLst>
                <a:ext uri="{FF2B5EF4-FFF2-40B4-BE49-F238E27FC236}">
                  <a16:creationId xmlns:a16="http://schemas.microsoft.com/office/drawing/2014/main" id="{DB184839-14BC-4BF9-9561-04997D7D1D3F}"/>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35">
              <a:extLst>
                <a:ext uri="{FF2B5EF4-FFF2-40B4-BE49-F238E27FC236}">
                  <a16:creationId xmlns:a16="http://schemas.microsoft.com/office/drawing/2014/main" id="{80802FFF-F621-4760-A428-8450C3046523}"/>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36">
              <a:extLst>
                <a:ext uri="{FF2B5EF4-FFF2-40B4-BE49-F238E27FC236}">
                  <a16:creationId xmlns:a16="http://schemas.microsoft.com/office/drawing/2014/main" id="{6B398872-9DB8-4F32-BA22-F64C3AC9A1F6}"/>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Line 37">
              <a:extLst>
                <a:ext uri="{FF2B5EF4-FFF2-40B4-BE49-F238E27FC236}">
                  <a16:creationId xmlns:a16="http://schemas.microsoft.com/office/drawing/2014/main" id="{A2D8655B-F6B3-416F-AD69-FD5ACAD9425D}"/>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38">
              <a:extLst>
                <a:ext uri="{FF2B5EF4-FFF2-40B4-BE49-F238E27FC236}">
                  <a16:creationId xmlns:a16="http://schemas.microsoft.com/office/drawing/2014/main" id="{9C64E650-DA52-4DB7-9F2D-FBA745872C8E}"/>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39">
              <a:extLst>
                <a:ext uri="{FF2B5EF4-FFF2-40B4-BE49-F238E27FC236}">
                  <a16:creationId xmlns:a16="http://schemas.microsoft.com/office/drawing/2014/main" id="{DA2A07AF-DA51-4B40-A693-978C4F5DD354}"/>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Line 40">
              <a:extLst>
                <a:ext uri="{FF2B5EF4-FFF2-40B4-BE49-F238E27FC236}">
                  <a16:creationId xmlns:a16="http://schemas.microsoft.com/office/drawing/2014/main" id="{097ECE4E-1AB7-4222-9D99-81F0691407A9}"/>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Rectangle 41">
              <a:extLst>
                <a:ext uri="{FF2B5EF4-FFF2-40B4-BE49-F238E27FC236}">
                  <a16:creationId xmlns:a16="http://schemas.microsoft.com/office/drawing/2014/main" id="{6735558A-442B-4CB9-96C2-E744C9ADB4F2}"/>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Line 42">
              <a:extLst>
                <a:ext uri="{FF2B5EF4-FFF2-40B4-BE49-F238E27FC236}">
                  <a16:creationId xmlns:a16="http://schemas.microsoft.com/office/drawing/2014/main" id="{EE0A5E1D-9C7A-437C-9B0F-05216910FE0B}"/>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Line 43">
              <a:extLst>
                <a:ext uri="{FF2B5EF4-FFF2-40B4-BE49-F238E27FC236}">
                  <a16:creationId xmlns:a16="http://schemas.microsoft.com/office/drawing/2014/main" id="{BB543691-2921-45CE-8897-17E87150A0B4}"/>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Line 44">
              <a:extLst>
                <a:ext uri="{FF2B5EF4-FFF2-40B4-BE49-F238E27FC236}">
                  <a16:creationId xmlns:a16="http://schemas.microsoft.com/office/drawing/2014/main" id="{B5F71A2F-A190-4728-832B-B1A43BC450A6}"/>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Line 45">
              <a:extLst>
                <a:ext uri="{FF2B5EF4-FFF2-40B4-BE49-F238E27FC236}">
                  <a16:creationId xmlns:a16="http://schemas.microsoft.com/office/drawing/2014/main" id="{F26A7854-9E5B-499B-A78D-629113D37D32}"/>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46">
              <a:extLst>
                <a:ext uri="{FF2B5EF4-FFF2-40B4-BE49-F238E27FC236}">
                  <a16:creationId xmlns:a16="http://schemas.microsoft.com/office/drawing/2014/main" id="{DDC6CA2A-1D42-47B9-B7AA-B89C33E59418}"/>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47">
              <a:extLst>
                <a:ext uri="{FF2B5EF4-FFF2-40B4-BE49-F238E27FC236}">
                  <a16:creationId xmlns:a16="http://schemas.microsoft.com/office/drawing/2014/main" id="{55D051F9-FE6F-4C9F-A6F6-5060B1DFABED}"/>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48">
              <a:extLst>
                <a:ext uri="{FF2B5EF4-FFF2-40B4-BE49-F238E27FC236}">
                  <a16:creationId xmlns:a16="http://schemas.microsoft.com/office/drawing/2014/main" id="{BFA93B5C-9390-4FBB-B0C3-46BAA1B51C83}"/>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49">
              <a:extLst>
                <a:ext uri="{FF2B5EF4-FFF2-40B4-BE49-F238E27FC236}">
                  <a16:creationId xmlns:a16="http://schemas.microsoft.com/office/drawing/2014/main" id="{37B30B52-0886-4EA0-84BF-C077FCCCAD41}"/>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50">
              <a:extLst>
                <a:ext uri="{FF2B5EF4-FFF2-40B4-BE49-F238E27FC236}">
                  <a16:creationId xmlns:a16="http://schemas.microsoft.com/office/drawing/2014/main" id="{FD76BCFD-7BD5-42DB-ADB0-4F593785D95B}"/>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51">
              <a:extLst>
                <a:ext uri="{FF2B5EF4-FFF2-40B4-BE49-F238E27FC236}">
                  <a16:creationId xmlns:a16="http://schemas.microsoft.com/office/drawing/2014/main" id="{1F653C3C-B8AB-4782-BEA8-9347B59A6B07}"/>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8" name="Straight Connector 17">
            <a:extLst>
              <a:ext uri="{FF2B5EF4-FFF2-40B4-BE49-F238E27FC236}">
                <a16:creationId xmlns:a16="http://schemas.microsoft.com/office/drawing/2014/main" id="{FCD8C43A-C5BE-4501-91EA-0FCADB0B4691}"/>
              </a:ext>
            </a:extLst>
          </p:cNvPr>
          <p:cNvCxnSpPr>
            <a:cxnSpLocks/>
          </p:cNvCxnSpPr>
          <p:nvPr/>
        </p:nvCxnSpPr>
        <p:spPr>
          <a:xfrm>
            <a:off x="419312" y="326162"/>
            <a:ext cx="0" cy="60922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E9CC189-B9C1-4ACF-AFA8-BEB4EB6B0E24}"/>
              </a:ext>
            </a:extLst>
          </p:cNvPr>
          <p:cNvPicPr>
            <a:picLocks noChangeAspect="1"/>
          </p:cNvPicPr>
          <p:nvPr/>
        </p:nvPicPr>
        <p:blipFill rotWithShape="1">
          <a:blip r:embed="rId3"/>
          <a:srcRect t="10114" b="55406"/>
          <a:stretch/>
        </p:blipFill>
        <p:spPr>
          <a:xfrm>
            <a:off x="334404" y="1034581"/>
            <a:ext cx="9575883" cy="1069579"/>
          </a:xfrm>
          <a:prstGeom prst="rect">
            <a:avLst/>
          </a:prstGeom>
        </p:spPr>
      </p:pic>
      <p:sp>
        <p:nvSpPr>
          <p:cNvPr id="71" name="Rectangle 70">
            <a:extLst>
              <a:ext uri="{FF2B5EF4-FFF2-40B4-BE49-F238E27FC236}">
                <a16:creationId xmlns:a16="http://schemas.microsoft.com/office/drawing/2014/main" id="{0ACC3A38-8AA7-4004-9DD3-ACBCD60FC516}"/>
              </a:ext>
            </a:extLst>
          </p:cNvPr>
          <p:cNvSpPr/>
          <p:nvPr/>
        </p:nvSpPr>
        <p:spPr>
          <a:xfrm>
            <a:off x="941517" y="218635"/>
            <a:ext cx="1849582" cy="5847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9466F"/>
                </a:solidFill>
                <a:effectLst/>
                <a:uLnTx/>
                <a:uFillTx/>
                <a:latin typeface="Arial"/>
                <a:ea typeface="+mn-ea"/>
                <a:cs typeface="+mn-cs"/>
              </a:rPr>
              <a:t>Part 2:</a:t>
            </a:r>
            <a:endParaRPr kumimoji="0" lang="en-NZ" sz="3200" b="0" i="0" u="none" strike="noStrike" kern="1200" cap="none" spc="0" normalizeH="0" baseline="0" noProof="0" dirty="0">
              <a:ln>
                <a:noFill/>
              </a:ln>
              <a:solidFill>
                <a:srgbClr val="39466F"/>
              </a:solidFill>
              <a:effectLst/>
              <a:uLnTx/>
              <a:uFillTx/>
              <a:latin typeface="Arial"/>
              <a:ea typeface="+mn-ea"/>
              <a:cs typeface="+mn-cs"/>
            </a:endParaRPr>
          </a:p>
        </p:txBody>
      </p:sp>
      <p:pic>
        <p:nvPicPr>
          <p:cNvPr id="87" name="Picture 86">
            <a:extLst>
              <a:ext uri="{FF2B5EF4-FFF2-40B4-BE49-F238E27FC236}">
                <a16:creationId xmlns:a16="http://schemas.microsoft.com/office/drawing/2014/main" id="{CF13C714-1CF6-4D11-9E37-A7DFE7E97CCD}"/>
              </a:ext>
            </a:extLst>
          </p:cNvPr>
          <p:cNvPicPr>
            <a:picLocks noChangeAspect="1"/>
          </p:cNvPicPr>
          <p:nvPr/>
        </p:nvPicPr>
        <p:blipFill rotWithShape="1">
          <a:blip r:embed="rId3"/>
          <a:srcRect t="41965" b="22975"/>
          <a:stretch/>
        </p:blipFill>
        <p:spPr>
          <a:xfrm>
            <a:off x="297080" y="2134578"/>
            <a:ext cx="9575883" cy="1087569"/>
          </a:xfrm>
          <a:prstGeom prst="rect">
            <a:avLst/>
          </a:prstGeom>
        </p:spPr>
      </p:pic>
    </p:spTree>
    <p:extLst>
      <p:ext uri="{BB962C8B-B14F-4D97-AF65-F5344CB8AC3E}">
        <p14:creationId xmlns:p14="http://schemas.microsoft.com/office/powerpoint/2010/main" val="400685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106345" y="0"/>
            <a:ext cx="53443" cy="48828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2073797"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2423887" y="1000489"/>
            <a:ext cx="97681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0" y="5619445"/>
            <a:ext cx="9620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1317273" y="55085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9798453" y="507792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2637866" y="1390856"/>
            <a:ext cx="7220507" cy="3785652"/>
          </a:xfrm>
          <a:prstGeom prst="rect">
            <a:avLst/>
          </a:prstGeom>
        </p:spPr>
        <p:txBody>
          <a:bodyPr wrap="square">
            <a:spAutoFit/>
          </a:bodyPr>
          <a:lstStyle/>
          <a:p>
            <a:pPr lvl="0"/>
            <a:r>
              <a:rPr lang="en-US" sz="4800" b="1" spc="-60" dirty="0">
                <a:solidFill>
                  <a:srgbClr val="2F395B"/>
                </a:solidFill>
                <a:latin typeface="Arial" panose="020B0604020202020204" pitchFamily="34" charset="0"/>
                <a:cs typeface="Arial" panose="020B0604020202020204" pitchFamily="34" charset="0"/>
              </a:rPr>
              <a:t>I think these rules have been around for ever, and I don’t think they will change much.  </a:t>
            </a:r>
            <a:br>
              <a:rPr lang="en-US" sz="4800" b="1" spc="-60" dirty="0">
                <a:solidFill>
                  <a:srgbClr val="2F395B"/>
                </a:solidFill>
                <a:latin typeface="Arial" panose="020B0604020202020204" pitchFamily="34" charset="0"/>
                <a:cs typeface="Arial" panose="020B0604020202020204" pitchFamily="34" charset="0"/>
              </a:rPr>
            </a:br>
            <a:r>
              <a:rPr lang="en-US" sz="4800" b="1" spc="-60" dirty="0">
                <a:solidFill>
                  <a:srgbClr val="2F395B"/>
                </a:solidFill>
                <a:latin typeface="Arial" panose="020B0604020202020204" pitchFamily="34" charset="0"/>
                <a:cs typeface="Arial" panose="020B0604020202020204" pitchFamily="34" charset="0"/>
              </a:rPr>
              <a:t>It’s just how it is.</a:t>
            </a:r>
            <a:endParaRPr kumimoji="0" lang="en-NZ"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2752167" y="5497022"/>
            <a:ext cx="947696"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842164" y="5475466"/>
            <a:ext cx="880049" cy="338554"/>
          </a:xfrm>
          <a:prstGeom prst="rect">
            <a:avLst/>
          </a:prstGeom>
        </p:spPr>
        <p:txBody>
          <a:bodyPr wrap="none">
            <a:spAutoFit/>
          </a:bodyPr>
          <a:lstStyle/>
          <a:p>
            <a:pPr lvl="0"/>
            <a:r>
              <a:rPr lang="en-NZ" sz="1600" spc="600" dirty="0">
                <a:solidFill>
                  <a:srgbClr val="FFFFFF"/>
                </a:solidFill>
                <a:latin typeface="Arial" panose="020B0604020202020204" pitchFamily="34" charset="0"/>
                <a:cs typeface="Arial" panose="020B0604020202020204" pitchFamily="34" charset="0"/>
              </a:rPr>
              <a:t>Teo </a:t>
            </a:r>
            <a:endParaRPr kumimoji="0" lang="en-NZ" sz="1600" b="0" i="0" u="none" strike="noStrike" kern="1200" cap="none" spc="600" normalizeH="0" baseline="0" noProof="0" dirty="0">
              <a:ln>
                <a:noFill/>
              </a:ln>
              <a:solidFill>
                <a:srgbClr val="FFFFFF"/>
              </a:solidFill>
              <a:effectLst/>
              <a:uLnTx/>
              <a:uFillTx/>
              <a:latin typeface="Arial"/>
              <a:ea typeface="+mn-ea"/>
              <a:cs typeface="+mn-cs"/>
            </a:endParaRP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70107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7471A6-809F-41DC-8457-BD8BAC4212D2}"/>
              </a:ext>
            </a:extLst>
          </p:cNvPr>
          <p:cNvSpPr/>
          <p:nvPr/>
        </p:nvSpPr>
        <p:spPr>
          <a:xfrm>
            <a:off x="7486926" y="313899"/>
            <a:ext cx="4413216"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39AB89C1-DDC6-4017-A005-9B49B8319A4A}"/>
              </a:ext>
            </a:extLst>
          </p:cNvPr>
          <p:cNvSpPr/>
          <p:nvPr/>
        </p:nvSpPr>
        <p:spPr>
          <a:xfrm>
            <a:off x="0" y="0"/>
            <a:ext cx="376689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B69DD3E2-15BC-4EA2-B0B6-E782B4ACB147}"/>
              </a:ext>
            </a:extLst>
          </p:cNvPr>
          <p:cNvCxnSpPr>
            <a:cxnSpLocks/>
          </p:cNvCxnSpPr>
          <p:nvPr/>
        </p:nvCxnSpPr>
        <p:spPr>
          <a:xfrm>
            <a:off x="313899" y="6237030"/>
            <a:ext cx="34529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0A5655-96D8-467D-AE24-40DCFB9823FC}"/>
              </a:ext>
            </a:extLst>
          </p:cNvPr>
          <p:cNvSpPr/>
          <p:nvPr/>
        </p:nvSpPr>
        <p:spPr>
          <a:xfrm>
            <a:off x="10959152" y="1"/>
            <a:ext cx="804160" cy="733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BA0D90F7-D649-402E-BF92-E6BB44C7AA13}"/>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365652" y="733615"/>
            <a:ext cx="3161138" cy="4600575"/>
          </a:xfrm>
        </p:spPr>
        <p:txBody>
          <a:bodyPr>
            <a:noAutofit/>
          </a:bodyPr>
          <a:lstStyle/>
          <a:p>
            <a:r>
              <a:rPr lang="en-NZ" sz="3200" b="1" dirty="0">
                <a:solidFill>
                  <a:schemeClr val="bg1"/>
                </a:solidFill>
              </a:rPr>
              <a:t>Masculinity in New Zealand continues to be rooted in a powerful belief system centred around the expression of </a:t>
            </a:r>
            <a:r>
              <a:rPr lang="en-NZ" sz="3200" b="1" dirty="0">
                <a:solidFill>
                  <a:srgbClr val="40BAD2"/>
                </a:solidFill>
              </a:rPr>
              <a:t>strength as the defining characteristic of masculinity</a:t>
            </a: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974902" y="700337"/>
            <a:ext cx="3264222" cy="5121275"/>
          </a:xfrm>
        </p:spPr>
        <p:txBody>
          <a:bodyPr anchor="t">
            <a:noAutofit/>
          </a:bodyPr>
          <a:lstStyle/>
          <a:p>
            <a:pPr marL="0" indent="0">
              <a:buFont typeface="Arial" panose="020B0604020202020204" pitchFamily="34" charset="0"/>
              <a:buNone/>
            </a:pPr>
            <a:r>
              <a:rPr lang="en-NZ" sz="1400" dirty="0">
                <a:solidFill>
                  <a:schemeClr val="tx1"/>
                </a:solidFill>
              </a:rPr>
              <a:t>It was important to most of the men in the study to feel and present themselves as ‘strong.’ </a:t>
            </a:r>
          </a:p>
          <a:p>
            <a:pPr marL="0" indent="0">
              <a:buFont typeface="Arial" panose="020B0604020202020204" pitchFamily="34" charset="0"/>
              <a:buNone/>
            </a:pPr>
            <a:r>
              <a:rPr lang="en-NZ" sz="1400" dirty="0">
                <a:solidFill>
                  <a:schemeClr val="tx1"/>
                </a:solidFill>
              </a:rPr>
              <a:t>Although the expression of this characteristic may be changing in recent times, this singular underlying quality of what it means to be a man would no doubt be recognisable to our respondent’s fathers and grandfathers.  This is a quality that they often also they hope their sons will exhibit. </a:t>
            </a:r>
          </a:p>
          <a:p>
            <a:pPr marL="0" indent="0">
              <a:buNone/>
            </a:pPr>
            <a:r>
              <a:rPr lang="en-NZ" sz="1400" dirty="0">
                <a:solidFill>
                  <a:schemeClr val="tx1"/>
                </a:solidFill>
              </a:rPr>
              <a:t>So whilst the world that they are operating in has changed substantially, the core of what it means to be a man hasn’t changed as much.</a:t>
            </a:r>
          </a:p>
          <a:p>
            <a:pPr marL="0" indent="0">
              <a:buNone/>
            </a:pPr>
            <a:r>
              <a:rPr lang="en-NZ" sz="1400" dirty="0">
                <a:solidFill>
                  <a:schemeClr val="tx1"/>
                </a:solidFill>
              </a:rPr>
              <a:t>Most of the ‘man rules’ (overleaf) that our respondents came up with directly relate to the idea of strength.</a:t>
            </a:r>
          </a:p>
        </p:txBody>
      </p:sp>
      <p:sp>
        <p:nvSpPr>
          <p:cNvPr id="8" name="Content Placeholder 7">
            <a:extLst>
              <a:ext uri="{FF2B5EF4-FFF2-40B4-BE49-F238E27FC236}">
                <a16:creationId xmlns:a16="http://schemas.microsoft.com/office/drawing/2014/main" id="{EF98CEB5-367E-4BA4-8A48-FF6FFDCD4D77}"/>
              </a:ext>
            </a:extLst>
          </p:cNvPr>
          <p:cNvSpPr>
            <a:spLocks noGrp="1"/>
          </p:cNvSpPr>
          <p:nvPr>
            <p:ph sz="half" idx="4294967295"/>
          </p:nvPr>
        </p:nvSpPr>
        <p:spPr>
          <a:xfrm>
            <a:off x="7657942" y="1064909"/>
            <a:ext cx="4036984" cy="5121275"/>
          </a:xfrm>
        </p:spPr>
        <p:txBody>
          <a:bodyPr>
            <a:noAutofit/>
          </a:bodyPr>
          <a:lstStyle/>
          <a:p>
            <a:pPr marL="0" indent="0">
              <a:buNone/>
            </a:pPr>
            <a:r>
              <a:rPr lang="en-NZ" sz="1200" i="1" dirty="0">
                <a:solidFill>
                  <a:schemeClr val="tx1"/>
                </a:solidFill>
                <a:latin typeface="+mj-lt"/>
              </a:rPr>
              <a:t>I believe in mental toughness, stoicism and personal responsibility more than anything and I think that's true for most guys. Above all, I am the master of my fate and the captain of my soul. That's probably why I aspire to the ideals embodied by men like David </a:t>
            </a:r>
            <a:r>
              <a:rPr lang="en-NZ" sz="1200" i="1" dirty="0" err="1">
                <a:solidFill>
                  <a:schemeClr val="tx1"/>
                </a:solidFill>
                <a:latin typeface="+mj-lt"/>
              </a:rPr>
              <a:t>Goggins</a:t>
            </a:r>
            <a:r>
              <a:rPr lang="en-NZ" sz="1200" i="1" dirty="0">
                <a:solidFill>
                  <a:schemeClr val="tx1"/>
                </a:solidFill>
                <a:latin typeface="+mj-lt"/>
              </a:rPr>
              <a:t>, Jocko </a:t>
            </a:r>
            <a:r>
              <a:rPr lang="en-NZ" sz="1200" i="1" dirty="0" err="1">
                <a:solidFill>
                  <a:schemeClr val="tx1"/>
                </a:solidFill>
                <a:latin typeface="+mj-lt"/>
              </a:rPr>
              <a:t>Willink</a:t>
            </a:r>
            <a:r>
              <a:rPr lang="en-NZ" sz="1200" i="1" dirty="0">
                <a:solidFill>
                  <a:schemeClr val="tx1"/>
                </a:solidFill>
                <a:latin typeface="+mj-lt"/>
              </a:rPr>
              <a:t> or Marcus Aurelius. I know I still need work and could always do better but strong men like those are what we need more of in our society. Men should be able to be open about their feelings but not in a way that makes them seem weak. You can be real and talk about these things without becoming a blubbering mess.  </a:t>
            </a:r>
            <a:r>
              <a:rPr lang="en-NZ" sz="1200" b="1" i="1" dirty="0">
                <a:solidFill>
                  <a:schemeClr val="tx1"/>
                </a:solidFill>
                <a:latin typeface="+mj-lt"/>
              </a:rPr>
              <a:t>Immanuel </a:t>
            </a:r>
          </a:p>
          <a:p>
            <a:pPr marL="0" indent="0">
              <a:buNone/>
            </a:pPr>
            <a:endParaRPr lang="en-NZ" sz="1200" i="1" dirty="0">
              <a:solidFill>
                <a:schemeClr val="tx1"/>
              </a:solidFill>
              <a:latin typeface="+mj-lt"/>
            </a:endParaRPr>
          </a:p>
        </p:txBody>
      </p:sp>
      <p:sp>
        <p:nvSpPr>
          <p:cNvPr id="6" name="Content Placeholder 2">
            <a:extLst>
              <a:ext uri="{FF2B5EF4-FFF2-40B4-BE49-F238E27FC236}">
                <a16:creationId xmlns:a16="http://schemas.microsoft.com/office/drawing/2014/main" id="{59231546-7C8F-4B67-B83C-6C331113A7DE}"/>
              </a:ext>
            </a:extLst>
          </p:cNvPr>
          <p:cNvSpPr txBox="1">
            <a:spLocks/>
          </p:cNvSpPr>
          <p:nvPr/>
        </p:nvSpPr>
        <p:spPr>
          <a:xfrm>
            <a:off x="838201" y="1825625"/>
            <a:ext cx="4514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NZ" dirty="0"/>
          </a:p>
        </p:txBody>
      </p:sp>
    </p:spTree>
    <p:extLst>
      <p:ext uri="{BB962C8B-B14F-4D97-AF65-F5344CB8AC3E}">
        <p14:creationId xmlns:p14="http://schemas.microsoft.com/office/powerpoint/2010/main" val="376090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DAA517-BBC7-4B2A-BBD1-7B5CAA5640AF}"/>
              </a:ext>
            </a:extLst>
          </p:cNvPr>
          <p:cNvSpPr/>
          <p:nvPr/>
        </p:nvSpPr>
        <p:spPr>
          <a:xfrm>
            <a:off x="336885" y="1902065"/>
            <a:ext cx="11518232" cy="40828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941A645C-B260-471E-9471-CB54772A51D1}"/>
              </a:ext>
            </a:extLst>
          </p:cNvPr>
          <p:cNvSpPr/>
          <p:nvPr/>
        </p:nvSpPr>
        <p:spPr>
          <a:xfrm>
            <a:off x="336884" y="385011"/>
            <a:ext cx="11518232" cy="1085772"/>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3326A2B-5B03-408F-8E8D-03565BB9F935}"/>
              </a:ext>
            </a:extLst>
          </p:cNvPr>
          <p:cNvSpPr/>
          <p:nvPr/>
        </p:nvSpPr>
        <p:spPr>
          <a:xfrm>
            <a:off x="336883" y="1592091"/>
            <a:ext cx="11518232" cy="400110"/>
          </a:xfrm>
          <a:prstGeom prst="rect">
            <a:avLst/>
          </a:prstGeom>
          <a:solidFill>
            <a:srgbClr val="39466F"/>
          </a:solidFill>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chemeClr val="bg1"/>
                </a:solidFill>
                <a:effectLst/>
                <a:uLnTx/>
                <a:uFillTx/>
                <a:latin typeface="Arial"/>
                <a:ea typeface="+mn-ea"/>
                <a:cs typeface="+mn-cs"/>
              </a:rPr>
              <a:t>    A MAN SHOULD…</a:t>
            </a:r>
          </a:p>
        </p:txBody>
      </p:sp>
      <p:sp>
        <p:nvSpPr>
          <p:cNvPr id="11" name="Rectangle 10">
            <a:extLst>
              <a:ext uri="{FF2B5EF4-FFF2-40B4-BE49-F238E27FC236}">
                <a16:creationId xmlns:a16="http://schemas.microsoft.com/office/drawing/2014/main" id="{70988C9B-A94C-41A6-A513-EB70A939D41D}"/>
              </a:ext>
            </a:extLst>
          </p:cNvPr>
          <p:cNvSpPr/>
          <p:nvPr/>
        </p:nvSpPr>
        <p:spPr>
          <a:xfrm>
            <a:off x="523337" y="2380952"/>
            <a:ext cx="1589550" cy="288495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a:extLst>
              <a:ext uri="{FF2B5EF4-FFF2-40B4-BE49-F238E27FC236}">
                <a16:creationId xmlns:a16="http://schemas.microsoft.com/office/drawing/2014/main" id="{9D5484DF-9F5B-49B0-9314-B7A5B1626198}"/>
              </a:ext>
            </a:extLst>
          </p:cNvPr>
          <p:cNvSpPr/>
          <p:nvPr/>
        </p:nvSpPr>
        <p:spPr>
          <a:xfrm>
            <a:off x="2259440" y="2380952"/>
            <a:ext cx="1589550" cy="288495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a:extLst>
              <a:ext uri="{FF2B5EF4-FFF2-40B4-BE49-F238E27FC236}">
                <a16:creationId xmlns:a16="http://schemas.microsoft.com/office/drawing/2014/main" id="{1E81D3F7-F657-466B-A44F-7316A7DA649A}"/>
              </a:ext>
            </a:extLst>
          </p:cNvPr>
          <p:cNvSpPr/>
          <p:nvPr/>
        </p:nvSpPr>
        <p:spPr>
          <a:xfrm>
            <a:off x="3995543" y="2380952"/>
            <a:ext cx="1589550" cy="288495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id="{886EAC59-75B7-4129-8E23-D218A8ECFD11}"/>
              </a:ext>
            </a:extLst>
          </p:cNvPr>
          <p:cNvSpPr/>
          <p:nvPr/>
        </p:nvSpPr>
        <p:spPr>
          <a:xfrm>
            <a:off x="5731646" y="2380952"/>
            <a:ext cx="1570934" cy="288495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02A57A09-2118-45FC-ABAB-10E5394D3284}"/>
              </a:ext>
            </a:extLst>
          </p:cNvPr>
          <p:cNvSpPr/>
          <p:nvPr/>
        </p:nvSpPr>
        <p:spPr>
          <a:xfrm>
            <a:off x="7449133" y="2380952"/>
            <a:ext cx="1694862" cy="288495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260F57C6-4B17-4041-BBCE-3093A66ECC80}"/>
              </a:ext>
            </a:extLst>
          </p:cNvPr>
          <p:cNvSpPr/>
          <p:nvPr/>
        </p:nvSpPr>
        <p:spPr>
          <a:xfrm>
            <a:off x="9290547" y="2380952"/>
            <a:ext cx="2357142" cy="288495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AA1B2602-672B-44AD-912A-FB70560D55B1}"/>
              </a:ext>
            </a:extLst>
          </p:cNvPr>
          <p:cNvSpPr/>
          <p:nvPr/>
        </p:nvSpPr>
        <p:spPr>
          <a:xfrm>
            <a:off x="623639" y="3149331"/>
            <a:ext cx="1411226" cy="634609"/>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a:extLst>
              <a:ext uri="{FF2B5EF4-FFF2-40B4-BE49-F238E27FC236}">
                <a16:creationId xmlns:a16="http://schemas.microsoft.com/office/drawing/2014/main" id="{FA2AFF66-8A35-443E-BBC1-DE032B7AE896}"/>
              </a:ext>
            </a:extLst>
          </p:cNvPr>
          <p:cNvSpPr/>
          <p:nvPr/>
        </p:nvSpPr>
        <p:spPr>
          <a:xfrm>
            <a:off x="2357820" y="3149331"/>
            <a:ext cx="1411226" cy="634609"/>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a:extLst>
              <a:ext uri="{FF2B5EF4-FFF2-40B4-BE49-F238E27FC236}">
                <a16:creationId xmlns:a16="http://schemas.microsoft.com/office/drawing/2014/main" id="{D2EDA036-8591-4467-8DC4-7ECE8DBD30DA}"/>
              </a:ext>
            </a:extLst>
          </p:cNvPr>
          <p:cNvSpPr/>
          <p:nvPr/>
        </p:nvSpPr>
        <p:spPr>
          <a:xfrm>
            <a:off x="4088512" y="3149331"/>
            <a:ext cx="1403371" cy="634609"/>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Rectangle 25">
            <a:extLst>
              <a:ext uri="{FF2B5EF4-FFF2-40B4-BE49-F238E27FC236}">
                <a16:creationId xmlns:a16="http://schemas.microsoft.com/office/drawing/2014/main" id="{B56D1D00-0381-4C6C-8D50-39FF9CDE3865}"/>
              </a:ext>
            </a:extLst>
          </p:cNvPr>
          <p:cNvSpPr/>
          <p:nvPr/>
        </p:nvSpPr>
        <p:spPr>
          <a:xfrm>
            <a:off x="5798433" y="3149331"/>
            <a:ext cx="1403371" cy="634609"/>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a:extLst>
              <a:ext uri="{FF2B5EF4-FFF2-40B4-BE49-F238E27FC236}">
                <a16:creationId xmlns:a16="http://schemas.microsoft.com/office/drawing/2014/main" id="{D28C948C-450E-40EF-97D1-E6FA775BB61C}"/>
              </a:ext>
            </a:extLst>
          </p:cNvPr>
          <p:cNvSpPr/>
          <p:nvPr/>
        </p:nvSpPr>
        <p:spPr>
          <a:xfrm>
            <a:off x="7546791" y="3149331"/>
            <a:ext cx="1507753" cy="634609"/>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a:extLst>
              <a:ext uri="{FF2B5EF4-FFF2-40B4-BE49-F238E27FC236}">
                <a16:creationId xmlns:a16="http://schemas.microsoft.com/office/drawing/2014/main" id="{70B45EEC-1540-49A3-B6F3-BDB9F30128C2}"/>
              </a:ext>
            </a:extLst>
          </p:cNvPr>
          <p:cNvSpPr/>
          <p:nvPr/>
        </p:nvSpPr>
        <p:spPr>
          <a:xfrm>
            <a:off x="9352799" y="3149331"/>
            <a:ext cx="2215562" cy="634609"/>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a:extLst>
              <a:ext uri="{FF2B5EF4-FFF2-40B4-BE49-F238E27FC236}">
                <a16:creationId xmlns:a16="http://schemas.microsoft.com/office/drawing/2014/main" id="{E6E01C78-F259-4E32-BB69-932BA69A5E78}"/>
              </a:ext>
            </a:extLst>
          </p:cNvPr>
          <p:cNvSpPr/>
          <p:nvPr/>
        </p:nvSpPr>
        <p:spPr>
          <a:xfrm>
            <a:off x="574752" y="2700047"/>
            <a:ext cx="1477419" cy="2246769"/>
          </a:xfrm>
          <a:prstGeom prst="rect">
            <a:avLst/>
          </a:prstGeom>
        </p:spPr>
        <p:txBody>
          <a:bodyPr wrap="square">
            <a:spAutoFit/>
          </a:bodyPr>
          <a:lstStyle/>
          <a:p>
            <a:pPr lvl="0" algn="ctr">
              <a:spcAft>
                <a:spcPts val="1200"/>
              </a:spcAft>
              <a:buClr>
                <a:srgbClr val="40BAD2"/>
              </a:buClr>
            </a:pPr>
            <a:r>
              <a:rPr lang="en-NZ" sz="2400" b="1" dirty="0">
                <a:solidFill>
                  <a:srgbClr val="39466F"/>
                </a:solidFill>
              </a:rPr>
              <a:t>Be</a:t>
            </a:r>
          </a:p>
          <a:p>
            <a:pPr lvl="0" algn="ctr">
              <a:spcAft>
                <a:spcPts val="1200"/>
              </a:spcAft>
              <a:buClr>
                <a:srgbClr val="40BAD2"/>
              </a:buClr>
            </a:pPr>
            <a:r>
              <a:rPr lang="en-NZ" sz="2400" b="1" dirty="0">
                <a:solidFill>
                  <a:srgbClr val="39466F"/>
                </a:solidFill>
              </a:rPr>
              <a:t> </a:t>
            </a:r>
            <a:r>
              <a:rPr lang="en-NZ" sz="2400" b="1" dirty="0">
                <a:solidFill>
                  <a:srgbClr val="DA6708"/>
                </a:solidFill>
              </a:rPr>
              <a:t>capable</a:t>
            </a:r>
          </a:p>
          <a:p>
            <a:pPr lvl="0" algn="ctr">
              <a:spcAft>
                <a:spcPts val="1200"/>
              </a:spcAft>
              <a:buClr>
                <a:srgbClr val="40BAD2"/>
              </a:buClr>
            </a:pPr>
            <a:r>
              <a:rPr lang="en-NZ" sz="2400" b="1" dirty="0">
                <a:solidFill>
                  <a:srgbClr val="39466F"/>
                </a:solidFill>
              </a:rPr>
              <a:t> of dealing with shit</a:t>
            </a:r>
          </a:p>
        </p:txBody>
      </p:sp>
      <p:sp>
        <p:nvSpPr>
          <p:cNvPr id="7" name="Rectangle 6">
            <a:extLst>
              <a:ext uri="{FF2B5EF4-FFF2-40B4-BE49-F238E27FC236}">
                <a16:creationId xmlns:a16="http://schemas.microsoft.com/office/drawing/2014/main" id="{91F08FC3-CBD9-43F2-9971-A9A59DC3B5DB}"/>
              </a:ext>
            </a:extLst>
          </p:cNvPr>
          <p:cNvSpPr/>
          <p:nvPr/>
        </p:nvSpPr>
        <p:spPr>
          <a:xfrm>
            <a:off x="2265310" y="2700047"/>
            <a:ext cx="1596246" cy="1877437"/>
          </a:xfrm>
          <a:prstGeom prst="rect">
            <a:avLst/>
          </a:prstGeom>
        </p:spPr>
        <p:txBody>
          <a:bodyPr wrap="square">
            <a:spAutoFit/>
          </a:bodyPr>
          <a:lstStyle/>
          <a:p>
            <a:pPr algn="ctr">
              <a:spcAft>
                <a:spcPts val="1200"/>
              </a:spcAft>
            </a:pPr>
            <a:r>
              <a:rPr lang="en-NZ" sz="2400" b="1" dirty="0">
                <a:solidFill>
                  <a:srgbClr val="39466F"/>
                </a:solidFill>
              </a:rPr>
              <a:t>Be in</a:t>
            </a:r>
          </a:p>
          <a:p>
            <a:pPr algn="ctr">
              <a:spcAft>
                <a:spcPts val="1200"/>
              </a:spcAft>
            </a:pPr>
            <a:r>
              <a:rPr lang="en-NZ" sz="2400" b="1" dirty="0">
                <a:solidFill>
                  <a:srgbClr val="39466F"/>
                </a:solidFill>
              </a:rPr>
              <a:t> </a:t>
            </a:r>
            <a:r>
              <a:rPr lang="en-NZ" sz="2400" b="1" dirty="0">
                <a:solidFill>
                  <a:srgbClr val="DA6708"/>
                </a:solidFill>
              </a:rPr>
              <a:t>control</a:t>
            </a:r>
            <a:r>
              <a:rPr lang="en-NZ" sz="2400" b="1" dirty="0">
                <a:solidFill>
                  <a:srgbClr val="39466F"/>
                </a:solidFill>
              </a:rPr>
              <a:t> </a:t>
            </a:r>
          </a:p>
          <a:p>
            <a:pPr algn="ctr">
              <a:spcAft>
                <a:spcPts val="1200"/>
              </a:spcAft>
            </a:pPr>
            <a:r>
              <a:rPr lang="en-NZ" sz="2400" b="1" dirty="0">
                <a:solidFill>
                  <a:srgbClr val="39466F"/>
                </a:solidFill>
              </a:rPr>
              <a:t>of his emotions</a:t>
            </a:r>
          </a:p>
        </p:txBody>
      </p:sp>
      <p:sp>
        <p:nvSpPr>
          <p:cNvPr id="14" name="Rectangle 13">
            <a:extLst>
              <a:ext uri="{FF2B5EF4-FFF2-40B4-BE49-F238E27FC236}">
                <a16:creationId xmlns:a16="http://schemas.microsoft.com/office/drawing/2014/main" id="{A51923D1-CF62-4BF6-9E08-3733C03357C3}"/>
              </a:ext>
            </a:extLst>
          </p:cNvPr>
          <p:cNvSpPr/>
          <p:nvPr/>
        </p:nvSpPr>
        <p:spPr>
          <a:xfrm>
            <a:off x="3815887" y="2700047"/>
            <a:ext cx="1885713" cy="1877437"/>
          </a:xfrm>
          <a:prstGeom prst="rect">
            <a:avLst/>
          </a:prstGeom>
        </p:spPr>
        <p:txBody>
          <a:bodyPr wrap="square">
            <a:spAutoFit/>
          </a:bodyPr>
          <a:lstStyle/>
          <a:p>
            <a:pPr algn="ctr">
              <a:spcAft>
                <a:spcPts val="1200"/>
              </a:spcAft>
            </a:pPr>
            <a:r>
              <a:rPr lang="en-NZ" sz="2400" b="1" dirty="0">
                <a:solidFill>
                  <a:srgbClr val="39466F"/>
                </a:solidFill>
              </a:rPr>
              <a:t>Be a</a:t>
            </a:r>
          </a:p>
          <a:p>
            <a:pPr algn="ctr">
              <a:spcAft>
                <a:spcPts val="1200"/>
              </a:spcAft>
            </a:pPr>
            <a:r>
              <a:rPr lang="en-NZ" sz="2400" b="1" dirty="0">
                <a:solidFill>
                  <a:srgbClr val="39466F"/>
                </a:solidFill>
              </a:rPr>
              <a:t> </a:t>
            </a:r>
            <a:r>
              <a:rPr lang="en-NZ" sz="2400" b="1" dirty="0">
                <a:solidFill>
                  <a:srgbClr val="DA6708"/>
                </a:solidFill>
              </a:rPr>
              <a:t>provider</a:t>
            </a:r>
          </a:p>
          <a:p>
            <a:pPr algn="ctr">
              <a:spcAft>
                <a:spcPts val="1200"/>
              </a:spcAft>
            </a:pPr>
            <a:r>
              <a:rPr lang="en-NZ" sz="2400" b="1" dirty="0">
                <a:solidFill>
                  <a:srgbClr val="39466F"/>
                </a:solidFill>
              </a:rPr>
              <a:t> for those close</a:t>
            </a:r>
          </a:p>
        </p:txBody>
      </p:sp>
      <p:sp>
        <p:nvSpPr>
          <p:cNvPr id="15" name="Rectangle 14">
            <a:extLst>
              <a:ext uri="{FF2B5EF4-FFF2-40B4-BE49-F238E27FC236}">
                <a16:creationId xmlns:a16="http://schemas.microsoft.com/office/drawing/2014/main" id="{BD33DA20-5159-4F97-B262-EB1C85B9E358}"/>
              </a:ext>
            </a:extLst>
          </p:cNvPr>
          <p:cNvSpPr/>
          <p:nvPr/>
        </p:nvSpPr>
        <p:spPr>
          <a:xfrm>
            <a:off x="5724562" y="2700047"/>
            <a:ext cx="1578560" cy="1877437"/>
          </a:xfrm>
          <a:prstGeom prst="rect">
            <a:avLst/>
          </a:prstGeom>
        </p:spPr>
        <p:txBody>
          <a:bodyPr wrap="square">
            <a:spAutoFit/>
          </a:bodyPr>
          <a:lstStyle/>
          <a:p>
            <a:pPr algn="ctr">
              <a:spcAft>
                <a:spcPts val="1200"/>
              </a:spcAft>
            </a:pPr>
            <a:r>
              <a:rPr lang="en-NZ" sz="2400" b="1" dirty="0">
                <a:solidFill>
                  <a:srgbClr val="39466F"/>
                </a:solidFill>
              </a:rPr>
              <a:t>Be a </a:t>
            </a:r>
          </a:p>
          <a:p>
            <a:pPr algn="ctr">
              <a:spcAft>
                <a:spcPts val="1200"/>
              </a:spcAft>
            </a:pPr>
            <a:r>
              <a:rPr lang="en-NZ" sz="2400" b="1" dirty="0">
                <a:solidFill>
                  <a:srgbClr val="DA6708"/>
                </a:solidFill>
              </a:rPr>
              <a:t>protector</a:t>
            </a:r>
          </a:p>
          <a:p>
            <a:pPr algn="ctr">
              <a:spcAft>
                <a:spcPts val="1200"/>
              </a:spcAft>
            </a:pPr>
            <a:r>
              <a:rPr lang="en-NZ" sz="2400" b="1" dirty="0">
                <a:solidFill>
                  <a:srgbClr val="39466F"/>
                </a:solidFill>
              </a:rPr>
              <a:t> for his people</a:t>
            </a:r>
          </a:p>
        </p:txBody>
      </p:sp>
      <p:sp>
        <p:nvSpPr>
          <p:cNvPr id="16" name="Rectangle 15">
            <a:extLst>
              <a:ext uri="{FF2B5EF4-FFF2-40B4-BE49-F238E27FC236}">
                <a16:creationId xmlns:a16="http://schemas.microsoft.com/office/drawing/2014/main" id="{6DA19278-2568-4218-AB20-7269344B175A}"/>
              </a:ext>
            </a:extLst>
          </p:cNvPr>
          <p:cNvSpPr/>
          <p:nvPr/>
        </p:nvSpPr>
        <p:spPr>
          <a:xfrm>
            <a:off x="7325106" y="2700047"/>
            <a:ext cx="1875702" cy="1877437"/>
          </a:xfrm>
          <a:prstGeom prst="rect">
            <a:avLst/>
          </a:prstGeom>
        </p:spPr>
        <p:txBody>
          <a:bodyPr wrap="square">
            <a:spAutoFit/>
          </a:bodyPr>
          <a:lstStyle/>
          <a:p>
            <a:pPr algn="ctr">
              <a:spcAft>
                <a:spcPts val="1200"/>
              </a:spcAft>
            </a:pPr>
            <a:r>
              <a:rPr lang="en-NZ" sz="2400" b="1" dirty="0">
                <a:solidFill>
                  <a:srgbClr val="39466F"/>
                </a:solidFill>
              </a:rPr>
              <a:t>Be in</a:t>
            </a:r>
          </a:p>
          <a:p>
            <a:pPr algn="ctr">
              <a:spcAft>
                <a:spcPts val="1200"/>
              </a:spcAft>
            </a:pPr>
            <a:r>
              <a:rPr lang="en-NZ" sz="2400" b="1" dirty="0">
                <a:solidFill>
                  <a:srgbClr val="39466F"/>
                </a:solidFill>
              </a:rPr>
              <a:t> </a:t>
            </a:r>
            <a:r>
              <a:rPr lang="en-NZ" sz="2400" b="1" dirty="0">
                <a:solidFill>
                  <a:srgbClr val="DA6708"/>
                </a:solidFill>
              </a:rPr>
              <a:t>solidarity</a:t>
            </a:r>
            <a:r>
              <a:rPr lang="en-NZ" sz="2400" b="1" dirty="0">
                <a:solidFill>
                  <a:srgbClr val="39466F"/>
                </a:solidFill>
              </a:rPr>
              <a:t> </a:t>
            </a:r>
          </a:p>
          <a:p>
            <a:pPr algn="ctr">
              <a:spcAft>
                <a:spcPts val="1200"/>
              </a:spcAft>
            </a:pPr>
            <a:r>
              <a:rPr lang="en-NZ" sz="2400" b="1" dirty="0">
                <a:solidFill>
                  <a:srgbClr val="39466F"/>
                </a:solidFill>
              </a:rPr>
              <a:t>with other men</a:t>
            </a:r>
          </a:p>
        </p:txBody>
      </p:sp>
      <p:sp>
        <p:nvSpPr>
          <p:cNvPr id="17" name="Rectangle 16">
            <a:extLst>
              <a:ext uri="{FF2B5EF4-FFF2-40B4-BE49-F238E27FC236}">
                <a16:creationId xmlns:a16="http://schemas.microsoft.com/office/drawing/2014/main" id="{9DF24C2D-CBDA-4033-86A5-AF5ED22BDC53}"/>
              </a:ext>
            </a:extLst>
          </p:cNvPr>
          <p:cNvSpPr/>
          <p:nvPr/>
        </p:nvSpPr>
        <p:spPr>
          <a:xfrm>
            <a:off x="9290547" y="2700047"/>
            <a:ext cx="2344489" cy="1508105"/>
          </a:xfrm>
          <a:prstGeom prst="rect">
            <a:avLst/>
          </a:prstGeom>
        </p:spPr>
        <p:txBody>
          <a:bodyPr wrap="square">
            <a:spAutoFit/>
          </a:bodyPr>
          <a:lstStyle/>
          <a:p>
            <a:pPr algn="ctr">
              <a:spcAft>
                <a:spcPts val="1200"/>
              </a:spcAft>
            </a:pPr>
            <a:r>
              <a:rPr lang="en-NZ" sz="2400" b="1" dirty="0">
                <a:solidFill>
                  <a:srgbClr val="39466F"/>
                </a:solidFill>
              </a:rPr>
              <a:t>Be </a:t>
            </a:r>
          </a:p>
          <a:p>
            <a:pPr algn="ctr">
              <a:spcAft>
                <a:spcPts val="1200"/>
              </a:spcAft>
            </a:pPr>
            <a:r>
              <a:rPr lang="en-NZ" sz="2400" b="1" dirty="0">
                <a:solidFill>
                  <a:srgbClr val="DA6708"/>
                </a:solidFill>
              </a:rPr>
              <a:t>uncomplicated</a:t>
            </a:r>
            <a:endParaRPr lang="en-NZ" sz="2400" b="1" dirty="0">
              <a:solidFill>
                <a:srgbClr val="39466F"/>
              </a:solidFill>
            </a:endParaRPr>
          </a:p>
          <a:p>
            <a:pPr algn="ctr">
              <a:spcAft>
                <a:spcPts val="1200"/>
              </a:spcAft>
            </a:pPr>
            <a:r>
              <a:rPr lang="en-NZ" sz="2400" b="1" dirty="0">
                <a:solidFill>
                  <a:srgbClr val="39466F"/>
                </a:solidFill>
              </a:rPr>
              <a:t>to deal with</a:t>
            </a:r>
          </a:p>
        </p:txBody>
      </p:sp>
      <p:pic>
        <p:nvPicPr>
          <p:cNvPr id="29" name="Picture 28">
            <a:extLst>
              <a:ext uri="{FF2B5EF4-FFF2-40B4-BE49-F238E27FC236}">
                <a16:creationId xmlns:a16="http://schemas.microsoft.com/office/drawing/2014/main" id="{CA6C7454-8D8E-42C7-95B9-49CD95A79F2F}"/>
              </a:ext>
            </a:extLst>
          </p:cNvPr>
          <p:cNvPicPr>
            <a:picLocks noChangeAspect="1"/>
          </p:cNvPicPr>
          <p:nvPr/>
        </p:nvPicPr>
        <p:blipFill>
          <a:blip r:embed="rId2"/>
          <a:stretch>
            <a:fillRect/>
          </a:stretch>
        </p:blipFill>
        <p:spPr>
          <a:xfrm>
            <a:off x="161585" y="135594"/>
            <a:ext cx="7675529" cy="1926503"/>
          </a:xfrm>
          <a:prstGeom prst="rect">
            <a:avLst/>
          </a:prstGeom>
        </p:spPr>
      </p:pic>
      <p:sp>
        <p:nvSpPr>
          <p:cNvPr id="34" name="Rectangle 33">
            <a:extLst>
              <a:ext uri="{FF2B5EF4-FFF2-40B4-BE49-F238E27FC236}">
                <a16:creationId xmlns:a16="http://schemas.microsoft.com/office/drawing/2014/main" id="{96EC648E-2A78-4179-A70D-5BBCFCF86DCA}"/>
              </a:ext>
            </a:extLst>
          </p:cNvPr>
          <p:cNvSpPr/>
          <p:nvPr/>
        </p:nvSpPr>
        <p:spPr>
          <a:xfrm>
            <a:off x="336883" y="5584765"/>
            <a:ext cx="11518232" cy="400110"/>
          </a:xfrm>
          <a:prstGeom prst="rect">
            <a:avLst/>
          </a:prstGeom>
          <a:solidFill>
            <a:srgbClr val="45DBBE"/>
          </a:solidFill>
          <a:ln>
            <a:noFill/>
          </a:ln>
        </p:spPr>
        <p:txBody>
          <a:bodyPr wrap="square">
            <a:spAutoFit/>
          </a:bodyPr>
          <a:lstStyle/>
          <a:p>
            <a:pPr lvl="0" algn="ctr">
              <a:defRPr/>
            </a:pPr>
            <a:r>
              <a:rPr lang="en-NZ" sz="2000" b="1" dirty="0">
                <a:solidFill>
                  <a:srgbClr val="39466F"/>
                </a:solidFill>
              </a:rPr>
              <a:t>THIS IS STRENGTH AND EQUALS ‘</a:t>
            </a:r>
            <a:r>
              <a:rPr lang="en-NZ" sz="2000" b="1" dirty="0">
                <a:solidFill>
                  <a:schemeClr val="bg1"/>
                </a:solidFill>
              </a:rPr>
              <a:t>SUCCESS</a:t>
            </a:r>
            <a:r>
              <a:rPr lang="en-NZ" sz="2000" b="1" dirty="0">
                <a:solidFill>
                  <a:srgbClr val="39466F"/>
                </a:solidFill>
              </a:rPr>
              <a:t>’</a:t>
            </a:r>
          </a:p>
        </p:txBody>
      </p:sp>
    </p:spTree>
    <p:extLst>
      <p:ext uri="{BB962C8B-B14F-4D97-AF65-F5344CB8AC3E}">
        <p14:creationId xmlns:p14="http://schemas.microsoft.com/office/powerpoint/2010/main" val="149466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0E648-8D5F-47DA-9C78-07C67CB0C1FB}"/>
              </a:ext>
            </a:extLst>
          </p:cNvPr>
          <p:cNvSpPr/>
          <p:nvPr/>
        </p:nvSpPr>
        <p:spPr>
          <a:xfrm>
            <a:off x="3143250" y="228600"/>
            <a:ext cx="8696326" cy="584801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C0921BAB-B933-4924-9D1E-30B50DC9003C}"/>
              </a:ext>
            </a:extLst>
          </p:cNvPr>
          <p:cNvSpPr/>
          <p:nvPr/>
        </p:nvSpPr>
        <p:spPr>
          <a:xfrm>
            <a:off x="352425" y="228600"/>
            <a:ext cx="2657475" cy="5848016"/>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552450" y="762334"/>
            <a:ext cx="2324100" cy="4600575"/>
          </a:xfrm>
        </p:spPr>
        <p:txBody>
          <a:bodyPr vert="horz" lIns="91440" tIns="45720" rIns="91440" bIns="45720" rtlCol="0" anchor="ctr">
            <a:normAutofit/>
          </a:bodyPr>
          <a:lstStyle/>
          <a:p>
            <a:r>
              <a:rPr lang="en-US" sz="3200" b="1" dirty="0">
                <a:solidFill>
                  <a:schemeClr val="tx1"/>
                </a:solidFill>
              </a:rPr>
              <a:t>The </a:t>
            </a:r>
            <a:r>
              <a:rPr lang="en-US" sz="3200" b="1" dirty="0">
                <a:solidFill>
                  <a:srgbClr val="40BAD2"/>
                </a:solidFill>
              </a:rPr>
              <a:t>‘rules’:</a:t>
            </a:r>
            <a:br>
              <a:rPr lang="en-US" sz="3200" b="1" dirty="0">
                <a:solidFill>
                  <a:schemeClr val="tx1"/>
                </a:solidFill>
              </a:rPr>
            </a:br>
            <a:r>
              <a:rPr lang="en-US" sz="3200" b="1" dirty="0">
                <a:solidFill>
                  <a:schemeClr val="tx1"/>
                </a:solidFill>
              </a:rPr>
              <a:t>How they play out</a:t>
            </a:r>
          </a:p>
        </p:txBody>
      </p:sp>
      <p:graphicFrame>
        <p:nvGraphicFramePr>
          <p:cNvPr id="7" name="Table 7">
            <a:extLst>
              <a:ext uri="{FF2B5EF4-FFF2-40B4-BE49-F238E27FC236}">
                <a16:creationId xmlns:a16="http://schemas.microsoft.com/office/drawing/2014/main" id="{55F9D157-71A6-47D1-A76D-3CDC7C96F812}"/>
              </a:ext>
            </a:extLst>
          </p:cNvPr>
          <p:cNvGraphicFramePr>
            <a:graphicFrameLocks noGrp="1"/>
          </p:cNvGraphicFramePr>
          <p:nvPr>
            <p:ph idx="4294967295"/>
            <p:extLst>
              <p:ext uri="{D42A27DB-BD31-4B8C-83A1-F6EECF244321}">
                <p14:modId xmlns:p14="http://schemas.microsoft.com/office/powerpoint/2010/main" val="3544292180"/>
              </p:ext>
            </p:extLst>
          </p:nvPr>
        </p:nvGraphicFramePr>
        <p:xfrm>
          <a:off x="3248025" y="349250"/>
          <a:ext cx="8429625" cy="5603874"/>
        </p:xfrm>
        <a:graphic>
          <a:graphicData uri="http://schemas.openxmlformats.org/drawingml/2006/table">
            <a:tbl>
              <a:tblPr firstRow="1" bandRow="1">
                <a:tableStyleId>{2D5ABB26-0587-4C30-8999-92F81FD0307C}</a:tableStyleId>
              </a:tblPr>
              <a:tblGrid>
                <a:gridCol w="1238915">
                  <a:extLst>
                    <a:ext uri="{9D8B030D-6E8A-4147-A177-3AD203B41FA5}">
                      <a16:colId xmlns:a16="http://schemas.microsoft.com/office/drawing/2014/main" val="1709339850"/>
                    </a:ext>
                  </a:extLst>
                </a:gridCol>
                <a:gridCol w="2552035">
                  <a:extLst>
                    <a:ext uri="{9D8B030D-6E8A-4147-A177-3AD203B41FA5}">
                      <a16:colId xmlns:a16="http://schemas.microsoft.com/office/drawing/2014/main" val="3141494718"/>
                    </a:ext>
                  </a:extLst>
                </a:gridCol>
                <a:gridCol w="4638675">
                  <a:extLst>
                    <a:ext uri="{9D8B030D-6E8A-4147-A177-3AD203B41FA5}">
                      <a16:colId xmlns:a16="http://schemas.microsoft.com/office/drawing/2014/main" val="2752330970"/>
                    </a:ext>
                  </a:extLst>
                </a:gridCol>
              </a:tblGrid>
              <a:tr h="281983">
                <a:tc>
                  <a:txBody>
                    <a:bodyPr/>
                    <a:lstStyle/>
                    <a:p>
                      <a:r>
                        <a:rPr lang="en-NZ" sz="1200" b="1" dirty="0">
                          <a:solidFill>
                            <a:schemeClr val="bg1"/>
                          </a:solidFill>
                        </a:rPr>
                        <a:t>QUALITY</a:t>
                      </a:r>
                    </a:p>
                  </a:txBody>
                  <a:tcPr marL="108000" marR="67243" marT="33622" marB="33622" anchor="ctr">
                    <a:solidFill>
                      <a:srgbClr val="40BAD2"/>
                    </a:solidFill>
                  </a:tcPr>
                </a:tc>
                <a:tc>
                  <a:txBody>
                    <a:bodyPr/>
                    <a:lstStyle/>
                    <a:p>
                      <a:r>
                        <a:rPr lang="en-NZ" sz="1200" b="1" dirty="0">
                          <a:solidFill>
                            <a:schemeClr val="bg1"/>
                          </a:solidFill>
                        </a:rPr>
                        <a:t>HOW IT PLAYS OUT</a:t>
                      </a:r>
                    </a:p>
                  </a:txBody>
                  <a:tcPr marL="67243" marR="67243" marT="33622" marB="33622" anchor="ctr">
                    <a:solidFill>
                      <a:srgbClr val="40BAD2"/>
                    </a:solidFill>
                  </a:tcPr>
                </a:tc>
                <a:tc>
                  <a:txBody>
                    <a:bodyPr/>
                    <a:lstStyle/>
                    <a:p>
                      <a:r>
                        <a:rPr lang="en-NZ" sz="1200" b="1" dirty="0">
                          <a:solidFill>
                            <a:schemeClr val="bg1"/>
                          </a:solidFill>
                        </a:rPr>
                        <a:t>IN THEIR OWN WORDS</a:t>
                      </a:r>
                    </a:p>
                  </a:txBody>
                  <a:tcPr marL="67243" marR="67243" marT="33622" marB="33622" anchor="ctr">
                    <a:solidFill>
                      <a:srgbClr val="40BAD2"/>
                    </a:solidFill>
                  </a:tcPr>
                </a:tc>
                <a:extLst>
                  <a:ext uri="{0D108BD9-81ED-4DB2-BD59-A6C34878D82A}">
                    <a16:rowId xmlns:a16="http://schemas.microsoft.com/office/drawing/2014/main" val="152604260"/>
                  </a:ext>
                </a:extLst>
              </a:tr>
              <a:tr h="1048241">
                <a:tc>
                  <a:txBody>
                    <a:bodyPr/>
                    <a:lstStyle/>
                    <a:p>
                      <a:r>
                        <a:rPr lang="en-NZ" sz="1200" i="1" dirty="0">
                          <a:solidFill>
                            <a:schemeClr val="bg1"/>
                          </a:solidFill>
                        </a:rPr>
                        <a:t>Capability</a:t>
                      </a:r>
                    </a:p>
                  </a:txBody>
                  <a:tcPr marL="108000" marR="67243" marT="33622" marB="33622" anchor="ctr">
                    <a:lnB w="9525" cap="flat" cmpd="sng" algn="ctr">
                      <a:solidFill>
                        <a:schemeClr val="bg1">
                          <a:lumMod val="65000"/>
                          <a:lumOff val="35000"/>
                        </a:schemeClr>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Deal with ‘shit’ – from others, from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Shoulder burdens.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Work things out for yourself.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Be dependable for those around you.</a:t>
                      </a:r>
                    </a:p>
                  </a:txBody>
                  <a:tcPr marL="67243" marR="67243" marT="33622" marB="33622" anchor="ctr">
                    <a:lnB w="9525" cap="flat" cmpd="sng" algn="ctr">
                      <a:solidFill>
                        <a:schemeClr val="bg1">
                          <a:lumMod val="65000"/>
                          <a:lumOff val="35000"/>
                        </a:schemeClr>
                      </a:solidFill>
                      <a:prstDash val="dash"/>
                      <a:round/>
                      <a:headEnd type="none" w="med" len="med"/>
                      <a:tailEnd type="none" w="med" len="med"/>
                    </a:lnB>
                  </a:tcPr>
                </a:tc>
                <a:tc>
                  <a:txBody>
                    <a:bodyPr/>
                    <a:lstStyle/>
                    <a:p>
                      <a:r>
                        <a:rPr lang="en-NZ" sz="1050" i="1" dirty="0">
                          <a:solidFill>
                            <a:schemeClr val="bg1"/>
                          </a:solidFill>
                        </a:rPr>
                        <a:t>Don't ask for help.  If you do ask for help, only ask if you really need it. Jake</a:t>
                      </a:r>
                    </a:p>
                    <a:p>
                      <a:r>
                        <a:rPr lang="en-NZ" sz="1050" i="1" dirty="0">
                          <a:solidFill>
                            <a:schemeClr val="bg1"/>
                          </a:solidFill>
                        </a:rPr>
                        <a:t>Don't really talk about your issues, until they pop. Murphy</a:t>
                      </a:r>
                    </a:p>
                    <a:p>
                      <a:r>
                        <a:rPr lang="en-NZ" sz="1050" i="1" dirty="0">
                          <a:solidFill>
                            <a:schemeClr val="bg1"/>
                          </a:solidFill>
                        </a:rPr>
                        <a:t>Men like to figure things out for themselves, not be told by someone else. Its a pride thing. Irvin</a:t>
                      </a:r>
                    </a:p>
                    <a:p>
                      <a:r>
                        <a:rPr lang="en-NZ" sz="1050" i="1" dirty="0">
                          <a:solidFill>
                            <a:schemeClr val="bg1"/>
                          </a:solidFill>
                        </a:rPr>
                        <a:t>You should know your stuff. Jack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i="1" dirty="0">
                          <a:solidFill>
                            <a:schemeClr val="bg1"/>
                          </a:solidFill>
                        </a:rPr>
                        <a:t>Don't be a pussy (I.e. take on a challenge or don't give up). Tane</a:t>
                      </a:r>
                    </a:p>
                  </a:txBody>
                  <a:tcPr marL="67243" marR="67243" marT="33622" marB="33622" anchor="ctr">
                    <a:lnB w="9525" cap="flat" cmpd="sng" algn="ctr">
                      <a:solidFill>
                        <a:schemeClr val="bg1">
                          <a:lumMod val="65000"/>
                          <a:lumOff val="35000"/>
                        </a:schemeClr>
                      </a:solidFill>
                      <a:prstDash val="dash"/>
                      <a:round/>
                      <a:headEnd type="none" w="med" len="med"/>
                      <a:tailEnd type="none" w="med" len="med"/>
                    </a:lnB>
                  </a:tcPr>
                </a:tc>
                <a:extLst>
                  <a:ext uri="{0D108BD9-81ED-4DB2-BD59-A6C34878D82A}">
                    <a16:rowId xmlns:a16="http://schemas.microsoft.com/office/drawing/2014/main" val="2027361161"/>
                  </a:ext>
                </a:extLst>
              </a:tr>
              <a:tr h="1048241">
                <a:tc>
                  <a:txBody>
                    <a:bodyPr/>
                    <a:lstStyle/>
                    <a:p>
                      <a:r>
                        <a:rPr lang="en-NZ" sz="1200" i="1" dirty="0">
                          <a:solidFill>
                            <a:schemeClr val="bg1"/>
                          </a:solidFill>
                        </a:rPr>
                        <a:t>Control</a:t>
                      </a:r>
                    </a:p>
                  </a:txBody>
                  <a:tcPr marL="108000"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solidFill>
                      <a:schemeClr val="tx1"/>
                    </a:solidFill>
                  </a:tcPr>
                </a:tc>
                <a:tc>
                  <a:txBody>
                    <a:bodyPr/>
                    <a:lstStyle/>
                    <a:p>
                      <a:r>
                        <a:rPr lang="en-NZ" sz="1050" dirty="0">
                          <a:solidFill>
                            <a:schemeClr val="bg1"/>
                          </a:solidFill>
                        </a:rPr>
                        <a:t>Don’t lose control of your emotions.</a:t>
                      </a:r>
                    </a:p>
                    <a:p>
                      <a:r>
                        <a:rPr lang="en-NZ" sz="1050" dirty="0">
                          <a:solidFill>
                            <a:schemeClr val="bg1"/>
                          </a:solidFill>
                        </a:rPr>
                        <a:t>Never cry in front of others (except in exceptional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Never show that you’ve been wounded </a:t>
                      </a:r>
                      <a:br>
                        <a:rPr lang="en-NZ" sz="1050" dirty="0">
                          <a:solidFill>
                            <a:schemeClr val="bg1"/>
                          </a:solidFill>
                        </a:rPr>
                      </a:br>
                      <a:r>
                        <a:rPr lang="en-NZ" sz="1050" dirty="0">
                          <a:solidFill>
                            <a:schemeClr val="bg1"/>
                          </a:solidFill>
                        </a:rPr>
                        <a:t>– stay tough in the eyes of others</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solidFill>
                      <a:schemeClr val="tx1"/>
                    </a:solidFill>
                  </a:tcPr>
                </a:tc>
                <a:tc>
                  <a:txBody>
                    <a:bodyPr/>
                    <a:lstStyle/>
                    <a:p>
                      <a:r>
                        <a:rPr lang="en-NZ" sz="1050" i="1" dirty="0">
                          <a:solidFill>
                            <a:schemeClr val="bg1"/>
                          </a:solidFill>
                        </a:rPr>
                        <a:t>Feelings are for girls - it keeps coming back to this right.  Andrew</a:t>
                      </a:r>
                    </a:p>
                    <a:p>
                      <a:r>
                        <a:rPr lang="en-NZ" sz="1050" i="1" dirty="0">
                          <a:solidFill>
                            <a:schemeClr val="bg1"/>
                          </a:solidFill>
                        </a:rPr>
                        <a:t>No one wants to see your tears. </a:t>
                      </a:r>
                      <a:r>
                        <a:rPr lang="en-NZ" sz="1050" i="1" dirty="0" err="1">
                          <a:solidFill>
                            <a:schemeClr val="bg1"/>
                          </a:solidFill>
                        </a:rPr>
                        <a:t>Vidu</a:t>
                      </a:r>
                      <a:endParaRPr lang="en-NZ" sz="1050"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i="1" dirty="0">
                          <a:solidFill>
                            <a:schemeClr val="bg1"/>
                          </a:solidFill>
                        </a:rPr>
                        <a:t>Men should be able to be open about their feelings but not in a way that makes them seem weak. You can be real and talk about these things without becoming a blubbering mess. Immanuel</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solidFill>
                      <a:schemeClr val="tx1"/>
                    </a:solidFill>
                  </a:tcPr>
                </a:tc>
                <a:extLst>
                  <a:ext uri="{0D108BD9-81ED-4DB2-BD59-A6C34878D82A}">
                    <a16:rowId xmlns:a16="http://schemas.microsoft.com/office/drawing/2014/main" val="1807882201"/>
                  </a:ext>
                </a:extLst>
              </a:tr>
              <a:tr h="894989">
                <a:tc>
                  <a:txBody>
                    <a:bodyPr/>
                    <a:lstStyle/>
                    <a:p>
                      <a:r>
                        <a:rPr lang="en-NZ" sz="1200" i="1" dirty="0">
                          <a:solidFill>
                            <a:schemeClr val="bg1"/>
                          </a:solidFill>
                        </a:rPr>
                        <a:t>Provider</a:t>
                      </a:r>
                    </a:p>
                  </a:txBody>
                  <a:tcPr marL="108000"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tcPr>
                </a:tc>
                <a:tc>
                  <a:txBody>
                    <a:bodyPr/>
                    <a:lstStyle/>
                    <a:p>
                      <a:r>
                        <a:rPr lang="en-NZ" sz="1050" dirty="0">
                          <a:solidFill>
                            <a:schemeClr val="bg1"/>
                          </a:solidFill>
                        </a:rPr>
                        <a:t>Be a resource for others – practical, financial, emotional strength.</a:t>
                      </a:r>
                    </a:p>
                    <a:p>
                      <a:r>
                        <a:rPr lang="en-NZ" sz="1050" dirty="0">
                          <a:solidFill>
                            <a:schemeClr val="bg1"/>
                          </a:solidFill>
                        </a:rPr>
                        <a:t>Be a support - increasingly an emotional provider for kids and close friends. </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tcPr>
                </a:tc>
                <a:tc>
                  <a:txBody>
                    <a:bodyPr/>
                    <a:lstStyle/>
                    <a:p>
                      <a:r>
                        <a:rPr lang="en-NZ" sz="1050" i="1" dirty="0">
                          <a:solidFill>
                            <a:schemeClr val="bg1"/>
                          </a:solidFill>
                        </a:rPr>
                        <a:t>Men need to provide for their families, and failing to do so would make you a failure as a man. Andrew</a:t>
                      </a:r>
                    </a:p>
                    <a:p>
                      <a:r>
                        <a:rPr lang="en-NZ" sz="1050" i="1" dirty="0">
                          <a:solidFill>
                            <a:schemeClr val="bg1"/>
                          </a:solidFill>
                        </a:rPr>
                        <a:t>If you let her take on a full half of the responsibility then she'll leave you because you don't provide for her and what are you worth then? Jake</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tcPr>
                </a:tc>
                <a:extLst>
                  <a:ext uri="{0D108BD9-81ED-4DB2-BD59-A6C34878D82A}">
                    <a16:rowId xmlns:a16="http://schemas.microsoft.com/office/drawing/2014/main" val="2213938399"/>
                  </a:ext>
                </a:extLst>
              </a:tr>
              <a:tr h="693693">
                <a:tc>
                  <a:txBody>
                    <a:bodyPr/>
                    <a:lstStyle/>
                    <a:p>
                      <a:r>
                        <a:rPr lang="en-NZ" sz="1200" i="1" dirty="0">
                          <a:solidFill>
                            <a:schemeClr val="bg1"/>
                          </a:solidFill>
                        </a:rPr>
                        <a:t>Protector</a:t>
                      </a:r>
                    </a:p>
                  </a:txBody>
                  <a:tcPr marL="108000"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solidFill>
                      <a:schemeClr val="tx1"/>
                    </a:solidFill>
                  </a:tcPr>
                </a:tc>
                <a:tc>
                  <a:txBody>
                    <a:bodyPr/>
                    <a:lstStyle/>
                    <a:p>
                      <a:r>
                        <a:rPr lang="en-NZ" sz="1050" dirty="0">
                          <a:solidFill>
                            <a:schemeClr val="bg1"/>
                          </a:solidFill>
                        </a:rPr>
                        <a:t>Take care of the  people in your life – you need to be someone they can depend on </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solidFill>
                      <a:schemeClr val="tx1"/>
                    </a:solidFill>
                  </a:tcPr>
                </a:tc>
                <a:tc>
                  <a:txBody>
                    <a:bodyPr/>
                    <a:lstStyle/>
                    <a:p>
                      <a:r>
                        <a:rPr lang="en-NZ" sz="1050" i="1" dirty="0">
                          <a:solidFill>
                            <a:schemeClr val="bg1"/>
                          </a:solidFill>
                        </a:rPr>
                        <a:t>Be the protector of your partner and female friends. I'm a pretty big guy so if a female friend is walking home I'll go with her to make sure nothing happens to her. Immanuel</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solidFill>
                      <a:schemeClr val="tx1"/>
                    </a:solidFill>
                  </a:tcPr>
                </a:tc>
                <a:extLst>
                  <a:ext uri="{0D108BD9-81ED-4DB2-BD59-A6C34878D82A}">
                    <a16:rowId xmlns:a16="http://schemas.microsoft.com/office/drawing/2014/main" val="2788730560"/>
                  </a:ext>
                </a:extLst>
              </a:tr>
              <a:tr h="58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dirty="0">
                          <a:solidFill>
                            <a:schemeClr val="bg1"/>
                          </a:solidFill>
                        </a:rPr>
                        <a:t>Solidarity</a:t>
                      </a:r>
                    </a:p>
                  </a:txBody>
                  <a:tcPr marL="108000"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tcPr>
                </a:tc>
                <a:tc>
                  <a:txBody>
                    <a:bodyPr/>
                    <a:lstStyle/>
                    <a:p>
                      <a:r>
                        <a:rPr lang="en-NZ" sz="1050" dirty="0">
                          <a:solidFill>
                            <a:schemeClr val="bg1"/>
                          </a:solidFill>
                        </a:rPr>
                        <a:t>Stick with your mates.</a:t>
                      </a:r>
                    </a:p>
                    <a:p>
                      <a:r>
                        <a:rPr lang="en-NZ" sz="1050" dirty="0">
                          <a:solidFill>
                            <a:schemeClr val="bg1"/>
                          </a:solidFill>
                        </a:rPr>
                        <a:t>Don’t nark.</a:t>
                      </a:r>
                    </a:p>
                    <a:p>
                      <a:r>
                        <a:rPr lang="en-NZ" sz="1050" dirty="0">
                          <a:solidFill>
                            <a:schemeClr val="bg1"/>
                          </a:solidFill>
                        </a:rPr>
                        <a:t>Don’t denigrate masculinity.</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tcPr>
                </a:tc>
                <a:tc>
                  <a:txBody>
                    <a:bodyPr/>
                    <a:lstStyle/>
                    <a:p>
                      <a:r>
                        <a:rPr lang="en-NZ" sz="1050" i="1" dirty="0">
                          <a:solidFill>
                            <a:schemeClr val="bg1"/>
                          </a:solidFill>
                        </a:rPr>
                        <a:t>Don’t dog the boys (I.e. don't tell your partner or anyone's partner anything that would get the boys into trouble) Tane</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lnB w="9525" cap="flat" cmpd="sng" algn="ctr">
                      <a:solidFill>
                        <a:schemeClr val="bg1">
                          <a:lumMod val="65000"/>
                          <a:lumOff val="35000"/>
                        </a:schemeClr>
                      </a:solidFill>
                      <a:prstDash val="dash"/>
                      <a:round/>
                      <a:headEnd type="none" w="med" len="med"/>
                      <a:tailEnd type="none" w="med" len="med"/>
                    </a:lnB>
                  </a:tcPr>
                </a:tc>
                <a:extLst>
                  <a:ext uri="{0D108BD9-81ED-4DB2-BD59-A6C34878D82A}">
                    <a16:rowId xmlns:a16="http://schemas.microsoft.com/office/drawing/2014/main" val="4152688180"/>
                  </a:ext>
                </a:extLst>
              </a:tr>
              <a:tr h="104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dirty="0">
                          <a:solidFill>
                            <a:schemeClr val="bg1"/>
                          </a:solidFill>
                        </a:rPr>
                        <a:t>Uncomplicated</a:t>
                      </a:r>
                    </a:p>
                  </a:txBody>
                  <a:tcPr marL="108000" marR="67243" marT="33622" marB="33622" anchor="ctr">
                    <a:lnT w="9525" cap="flat" cmpd="sng" algn="ctr">
                      <a:solidFill>
                        <a:schemeClr val="bg1">
                          <a:lumMod val="65000"/>
                          <a:lumOff val="35000"/>
                        </a:schemeClr>
                      </a:solidFill>
                      <a:prstDash val="dash"/>
                      <a:round/>
                      <a:headEnd type="none" w="med" len="med"/>
                      <a:tailEnd type="none" w="med" len="med"/>
                    </a:lnT>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Do not make others uncomfortable </a:t>
                      </a:r>
                      <a:br>
                        <a:rPr lang="en-NZ" sz="1050" dirty="0">
                          <a:solidFill>
                            <a:schemeClr val="bg1"/>
                          </a:solidFill>
                        </a:rPr>
                      </a:br>
                      <a:r>
                        <a:rPr lang="en-NZ" sz="1050" dirty="0">
                          <a:solidFill>
                            <a:schemeClr val="bg1"/>
                          </a:solidFill>
                        </a:rPr>
                        <a:t>with your problems.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Do not burden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solidFill>
                            <a:schemeClr val="bg1"/>
                          </a:solidFill>
                        </a:rPr>
                        <a:t>Do not draw attention to yourself unnecessarily.</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solidFill>
                      <a:schemeClr val="tx1"/>
                    </a:solidFill>
                  </a:tcPr>
                </a:tc>
                <a:tc>
                  <a:txBody>
                    <a:bodyPr/>
                    <a:lstStyle/>
                    <a:p>
                      <a:r>
                        <a:rPr lang="en-NZ" sz="1050" i="1" dirty="0">
                          <a:solidFill>
                            <a:schemeClr val="bg1"/>
                          </a:solidFill>
                        </a:rPr>
                        <a:t>Don't talk about your physical intimacy with others.  Tane</a:t>
                      </a:r>
                    </a:p>
                    <a:p>
                      <a:r>
                        <a:rPr lang="en-NZ" sz="1050" i="1" dirty="0">
                          <a:solidFill>
                            <a:schemeClr val="bg1"/>
                          </a:solidFill>
                        </a:rPr>
                        <a:t>Don't talk about sensitive topics like addiction, depression and death, things that might make others uncomfortable. Julian</a:t>
                      </a:r>
                    </a:p>
                    <a:p>
                      <a:r>
                        <a:rPr lang="en-NZ" sz="1050" i="1" dirty="0">
                          <a:solidFill>
                            <a:schemeClr val="bg1"/>
                          </a:solidFill>
                        </a:rPr>
                        <a:t>If talking to another male, you cannot talk in-depth about your relationship with your partner. Murphy</a:t>
                      </a:r>
                    </a:p>
                    <a:p>
                      <a:r>
                        <a:rPr lang="en-NZ" sz="1050" i="1" dirty="0">
                          <a:solidFill>
                            <a:schemeClr val="bg1"/>
                          </a:solidFill>
                        </a:rPr>
                        <a:t>We're expected to handle our own marriage affairs. Teo </a:t>
                      </a:r>
                    </a:p>
                  </a:txBody>
                  <a:tcPr marL="67243" marR="67243" marT="33622" marB="33622" anchor="ctr">
                    <a:lnT w="9525" cap="flat" cmpd="sng" algn="ctr">
                      <a:solidFill>
                        <a:schemeClr val="bg1">
                          <a:lumMod val="65000"/>
                          <a:lumOff val="35000"/>
                        </a:schemeClr>
                      </a:solidFill>
                      <a:prstDash val="dash"/>
                      <a:round/>
                      <a:headEnd type="none" w="med" len="med"/>
                      <a:tailEnd type="none" w="med" len="med"/>
                    </a:lnT>
                    <a:solidFill>
                      <a:schemeClr val="tx1"/>
                    </a:solidFill>
                  </a:tcPr>
                </a:tc>
                <a:extLst>
                  <a:ext uri="{0D108BD9-81ED-4DB2-BD59-A6C34878D82A}">
                    <a16:rowId xmlns:a16="http://schemas.microsoft.com/office/drawing/2014/main" val="3165721927"/>
                  </a:ext>
                </a:extLst>
              </a:tr>
            </a:tbl>
          </a:graphicData>
        </a:graphic>
      </p:graphicFrame>
    </p:spTree>
    <p:extLst>
      <p:ext uri="{BB962C8B-B14F-4D97-AF65-F5344CB8AC3E}">
        <p14:creationId xmlns:p14="http://schemas.microsoft.com/office/powerpoint/2010/main" val="253607701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558" y="0"/>
            <a:ext cx="12192558" cy="6898585"/>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0" y="5471167"/>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10543595" y="502464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1672393" y="1521868"/>
            <a:ext cx="9001134" cy="3539430"/>
          </a:xfrm>
          <a:prstGeom prst="rect">
            <a:avLst/>
          </a:prstGeom>
        </p:spPr>
        <p:txBody>
          <a:bodyPr wrap="square">
            <a:spAutoFit/>
          </a:bodyPr>
          <a:lstStyle/>
          <a:p>
            <a:pPr lvl="0">
              <a:defRPr/>
            </a:pPr>
            <a:r>
              <a:rPr lang="en-US" sz="3200" b="1" spc="-60" dirty="0">
                <a:solidFill>
                  <a:srgbClr val="2F395B"/>
                </a:solidFill>
                <a:latin typeface="Arial" panose="020B0604020202020204" pitchFamily="34" charset="0"/>
                <a:cs typeface="Arial" panose="020B0604020202020204" pitchFamily="34" charset="0"/>
              </a:rPr>
              <a:t>If a man is following the rules, he seems to do better in the world. If a man doesn't follow the rules, he seems to suffer some negative consequences. Nobody admits those consequences are because he didn't follow the rules, but for men who are paying attention, it's pretty clear that's what happened. </a:t>
            </a:r>
            <a:endParaRPr kumimoji="0" lang="en-NZ"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1740109" y="5326223"/>
            <a:ext cx="1071357"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1830107" y="5304667"/>
            <a:ext cx="925253"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Jake</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57804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AEFA9D-F583-47D6-B2F5-A1F801CCF633}"/>
              </a:ext>
            </a:extLst>
          </p:cNvPr>
          <p:cNvSpPr/>
          <p:nvPr/>
        </p:nvSpPr>
        <p:spPr>
          <a:xfrm>
            <a:off x="329610" y="1574223"/>
            <a:ext cx="11614740" cy="44969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4A5B05B-3027-4D37-97D5-B1E686BA64D6}"/>
              </a:ext>
            </a:extLst>
          </p:cNvPr>
          <p:cNvSpPr/>
          <p:nvPr/>
        </p:nvSpPr>
        <p:spPr>
          <a:xfrm>
            <a:off x="498050" y="2344884"/>
            <a:ext cx="1474530" cy="291165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Rectangle 61">
            <a:extLst>
              <a:ext uri="{FF2B5EF4-FFF2-40B4-BE49-F238E27FC236}">
                <a16:creationId xmlns:a16="http://schemas.microsoft.com/office/drawing/2014/main" id="{8431FCF8-1368-4B3D-B158-0D2D21BE0D2D}"/>
              </a:ext>
            </a:extLst>
          </p:cNvPr>
          <p:cNvSpPr/>
          <p:nvPr/>
        </p:nvSpPr>
        <p:spPr>
          <a:xfrm>
            <a:off x="2131212" y="2344884"/>
            <a:ext cx="1647747" cy="291165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Rectangle 62">
            <a:extLst>
              <a:ext uri="{FF2B5EF4-FFF2-40B4-BE49-F238E27FC236}">
                <a16:creationId xmlns:a16="http://schemas.microsoft.com/office/drawing/2014/main" id="{236AFEB5-9185-40BD-B6FD-BE7679ED0A5A}"/>
              </a:ext>
            </a:extLst>
          </p:cNvPr>
          <p:cNvSpPr/>
          <p:nvPr/>
        </p:nvSpPr>
        <p:spPr>
          <a:xfrm>
            <a:off x="3937591" y="2344884"/>
            <a:ext cx="1976838" cy="291165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Rectangle 63">
            <a:extLst>
              <a:ext uri="{FF2B5EF4-FFF2-40B4-BE49-F238E27FC236}">
                <a16:creationId xmlns:a16="http://schemas.microsoft.com/office/drawing/2014/main" id="{2F256D1F-2E9A-4AF2-975E-22F7F1465463}"/>
              </a:ext>
            </a:extLst>
          </p:cNvPr>
          <p:cNvSpPr/>
          <p:nvPr/>
        </p:nvSpPr>
        <p:spPr>
          <a:xfrm>
            <a:off x="6073061" y="2344884"/>
            <a:ext cx="1474530" cy="291165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5" name="Rectangle 64">
            <a:extLst>
              <a:ext uri="{FF2B5EF4-FFF2-40B4-BE49-F238E27FC236}">
                <a16:creationId xmlns:a16="http://schemas.microsoft.com/office/drawing/2014/main" id="{442FD5B7-5A0A-4F8C-BC8F-3B55A4BB44E5}"/>
              </a:ext>
            </a:extLst>
          </p:cNvPr>
          <p:cNvSpPr/>
          <p:nvPr/>
        </p:nvSpPr>
        <p:spPr>
          <a:xfrm>
            <a:off x="7706223" y="2344884"/>
            <a:ext cx="1593049" cy="291165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Rectangle 65">
            <a:extLst>
              <a:ext uri="{FF2B5EF4-FFF2-40B4-BE49-F238E27FC236}">
                <a16:creationId xmlns:a16="http://schemas.microsoft.com/office/drawing/2014/main" id="{585F0B4E-1035-4BD3-ADE0-92BD7A0F11E1}"/>
              </a:ext>
            </a:extLst>
          </p:cNvPr>
          <p:cNvSpPr/>
          <p:nvPr/>
        </p:nvSpPr>
        <p:spPr>
          <a:xfrm>
            <a:off x="9457905" y="2344884"/>
            <a:ext cx="2322216" cy="291165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FD56B9E9-3E1E-4FAA-88A3-2AD5A933DC3F}"/>
              </a:ext>
            </a:extLst>
          </p:cNvPr>
          <p:cNvSpPr/>
          <p:nvPr/>
        </p:nvSpPr>
        <p:spPr>
          <a:xfrm>
            <a:off x="572858" y="2439217"/>
            <a:ext cx="1300232"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Rectangle 72">
            <a:extLst>
              <a:ext uri="{FF2B5EF4-FFF2-40B4-BE49-F238E27FC236}">
                <a16:creationId xmlns:a16="http://schemas.microsoft.com/office/drawing/2014/main" id="{89630D4B-C4AD-4EBF-A7FC-522527E51F11}"/>
              </a:ext>
            </a:extLst>
          </p:cNvPr>
          <p:cNvSpPr/>
          <p:nvPr/>
        </p:nvSpPr>
        <p:spPr>
          <a:xfrm>
            <a:off x="2242611" y="2439217"/>
            <a:ext cx="1438277"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Rectangle 73">
            <a:extLst>
              <a:ext uri="{FF2B5EF4-FFF2-40B4-BE49-F238E27FC236}">
                <a16:creationId xmlns:a16="http://schemas.microsoft.com/office/drawing/2014/main" id="{9EA3CE2A-DB49-4255-B393-0BA30DABD6A4}"/>
              </a:ext>
            </a:extLst>
          </p:cNvPr>
          <p:cNvSpPr/>
          <p:nvPr/>
        </p:nvSpPr>
        <p:spPr>
          <a:xfrm>
            <a:off x="4044175" y="2439217"/>
            <a:ext cx="1778129"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Rectangle 74">
            <a:extLst>
              <a:ext uri="{FF2B5EF4-FFF2-40B4-BE49-F238E27FC236}">
                <a16:creationId xmlns:a16="http://schemas.microsoft.com/office/drawing/2014/main" id="{75194CA8-0BCD-4738-98C8-9A53F1FDE1CF}"/>
              </a:ext>
            </a:extLst>
          </p:cNvPr>
          <p:cNvSpPr/>
          <p:nvPr/>
        </p:nvSpPr>
        <p:spPr>
          <a:xfrm>
            <a:off x="6175586" y="2439217"/>
            <a:ext cx="1268932"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Rectangle 75">
            <a:extLst>
              <a:ext uri="{FF2B5EF4-FFF2-40B4-BE49-F238E27FC236}">
                <a16:creationId xmlns:a16="http://schemas.microsoft.com/office/drawing/2014/main" id="{5C515D19-C7F5-4F92-B59F-EA2A57486F92}"/>
              </a:ext>
            </a:extLst>
          </p:cNvPr>
          <p:cNvSpPr/>
          <p:nvPr/>
        </p:nvSpPr>
        <p:spPr>
          <a:xfrm>
            <a:off x="7814826" y="2439217"/>
            <a:ext cx="1401440"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Rectangle 76">
            <a:extLst>
              <a:ext uri="{FF2B5EF4-FFF2-40B4-BE49-F238E27FC236}">
                <a16:creationId xmlns:a16="http://schemas.microsoft.com/office/drawing/2014/main" id="{CD68D94A-6765-4D24-A98D-1BB7EB085739}"/>
              </a:ext>
            </a:extLst>
          </p:cNvPr>
          <p:cNvSpPr/>
          <p:nvPr/>
        </p:nvSpPr>
        <p:spPr>
          <a:xfrm>
            <a:off x="9570236" y="2439217"/>
            <a:ext cx="2123714"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Rectangle 77">
            <a:extLst>
              <a:ext uri="{FF2B5EF4-FFF2-40B4-BE49-F238E27FC236}">
                <a16:creationId xmlns:a16="http://schemas.microsoft.com/office/drawing/2014/main" id="{46BC0851-D340-4BB5-A12F-93CA4F03AA7F}"/>
              </a:ext>
            </a:extLst>
          </p:cNvPr>
          <p:cNvSpPr/>
          <p:nvPr/>
        </p:nvSpPr>
        <p:spPr>
          <a:xfrm>
            <a:off x="572858" y="4461910"/>
            <a:ext cx="1300232"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Rectangle 78">
            <a:extLst>
              <a:ext uri="{FF2B5EF4-FFF2-40B4-BE49-F238E27FC236}">
                <a16:creationId xmlns:a16="http://schemas.microsoft.com/office/drawing/2014/main" id="{1BACFF82-64ED-43C6-863F-91EF1B1963EC}"/>
              </a:ext>
            </a:extLst>
          </p:cNvPr>
          <p:cNvSpPr/>
          <p:nvPr/>
        </p:nvSpPr>
        <p:spPr>
          <a:xfrm>
            <a:off x="2242611" y="4461910"/>
            <a:ext cx="1438277"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0" name="Rectangle 79">
            <a:extLst>
              <a:ext uri="{FF2B5EF4-FFF2-40B4-BE49-F238E27FC236}">
                <a16:creationId xmlns:a16="http://schemas.microsoft.com/office/drawing/2014/main" id="{7AE6AA21-4383-4BF5-B159-E6393E12D78D}"/>
              </a:ext>
            </a:extLst>
          </p:cNvPr>
          <p:cNvSpPr/>
          <p:nvPr/>
        </p:nvSpPr>
        <p:spPr>
          <a:xfrm>
            <a:off x="4044175" y="4461910"/>
            <a:ext cx="1778129"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1" name="Rectangle 80">
            <a:extLst>
              <a:ext uri="{FF2B5EF4-FFF2-40B4-BE49-F238E27FC236}">
                <a16:creationId xmlns:a16="http://schemas.microsoft.com/office/drawing/2014/main" id="{B24D44C4-9C67-4457-B883-4CAAEA577FE6}"/>
              </a:ext>
            </a:extLst>
          </p:cNvPr>
          <p:cNvSpPr/>
          <p:nvPr/>
        </p:nvSpPr>
        <p:spPr>
          <a:xfrm>
            <a:off x="6175586" y="4461910"/>
            <a:ext cx="1268932"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Rectangle 81">
            <a:extLst>
              <a:ext uri="{FF2B5EF4-FFF2-40B4-BE49-F238E27FC236}">
                <a16:creationId xmlns:a16="http://schemas.microsoft.com/office/drawing/2014/main" id="{35644947-62CD-417F-B651-4005CFEDF591}"/>
              </a:ext>
            </a:extLst>
          </p:cNvPr>
          <p:cNvSpPr/>
          <p:nvPr/>
        </p:nvSpPr>
        <p:spPr>
          <a:xfrm>
            <a:off x="7814826" y="4461910"/>
            <a:ext cx="1401440"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Rectangle 82">
            <a:extLst>
              <a:ext uri="{FF2B5EF4-FFF2-40B4-BE49-F238E27FC236}">
                <a16:creationId xmlns:a16="http://schemas.microsoft.com/office/drawing/2014/main" id="{9A6A84EF-C2A8-4628-A14D-EC86893E660B}"/>
              </a:ext>
            </a:extLst>
          </p:cNvPr>
          <p:cNvSpPr/>
          <p:nvPr/>
        </p:nvSpPr>
        <p:spPr>
          <a:xfrm>
            <a:off x="9570236" y="4461910"/>
            <a:ext cx="2123714"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A6C20698-6D5E-417D-9315-23E342073C54}"/>
              </a:ext>
            </a:extLst>
          </p:cNvPr>
          <p:cNvSpPr/>
          <p:nvPr/>
        </p:nvSpPr>
        <p:spPr>
          <a:xfrm>
            <a:off x="329609" y="244549"/>
            <a:ext cx="11614739" cy="1190846"/>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499866" y="-42531"/>
            <a:ext cx="11015194" cy="1722474"/>
          </a:xfrm>
        </p:spPr>
        <p:txBody>
          <a:bodyPr>
            <a:normAutofit/>
          </a:bodyPr>
          <a:lstStyle/>
          <a:p>
            <a:r>
              <a:rPr lang="en-NZ" sz="3200" b="1" dirty="0">
                <a:solidFill>
                  <a:schemeClr val="bg1"/>
                </a:solidFill>
              </a:rPr>
              <a:t>The flip side of the strength based ‘man rules’ is the spectre of weakness – and shame.  </a:t>
            </a:r>
          </a:p>
        </p:txBody>
      </p:sp>
      <p:sp>
        <p:nvSpPr>
          <p:cNvPr id="16" name="TextBox 15">
            <a:extLst>
              <a:ext uri="{FF2B5EF4-FFF2-40B4-BE49-F238E27FC236}">
                <a16:creationId xmlns:a16="http://schemas.microsoft.com/office/drawing/2014/main" id="{AB9F6D4F-8E3A-440C-9482-C4F6A93E97CE}"/>
              </a:ext>
            </a:extLst>
          </p:cNvPr>
          <p:cNvSpPr txBox="1"/>
          <p:nvPr/>
        </p:nvSpPr>
        <p:spPr>
          <a:xfrm>
            <a:off x="3048000" y="1710484"/>
            <a:ext cx="8782490"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9466F"/>
                </a:solidFill>
                <a:effectLst/>
                <a:uLnTx/>
                <a:uFillTx/>
                <a:latin typeface="Arial"/>
                <a:ea typeface="+mn-ea"/>
                <a:cs typeface="+mn-cs"/>
              </a:rPr>
              <a:t>THIS IS STRENGTH AND EQUALS </a:t>
            </a:r>
            <a:r>
              <a:rPr kumimoji="0" lang="en-NZ" sz="2400" b="1" i="0" u="none" strike="noStrike" kern="1200" cap="none" spc="0" normalizeH="0" baseline="0" noProof="0" dirty="0">
                <a:ln>
                  <a:noFill/>
                </a:ln>
                <a:solidFill>
                  <a:srgbClr val="DA6708"/>
                </a:solidFill>
                <a:effectLst/>
                <a:uLnTx/>
                <a:uFillTx/>
                <a:latin typeface="Arial"/>
                <a:ea typeface="+mn-ea"/>
                <a:cs typeface="+mn-cs"/>
              </a:rPr>
              <a:t>SUCCESS</a:t>
            </a:r>
          </a:p>
        </p:txBody>
      </p:sp>
      <p:sp>
        <p:nvSpPr>
          <p:cNvPr id="14" name="TextBox 13">
            <a:extLst>
              <a:ext uri="{FF2B5EF4-FFF2-40B4-BE49-F238E27FC236}">
                <a16:creationId xmlns:a16="http://schemas.microsoft.com/office/drawing/2014/main" id="{CDC60E6D-67FF-475E-A9E8-18214D9CD357}"/>
              </a:ext>
            </a:extLst>
          </p:cNvPr>
          <p:cNvSpPr txBox="1"/>
          <p:nvPr/>
        </p:nvSpPr>
        <p:spPr>
          <a:xfrm>
            <a:off x="3173155" y="5494690"/>
            <a:ext cx="8748871"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9466F"/>
                </a:solidFill>
                <a:effectLst/>
                <a:uLnTx/>
                <a:uFillTx/>
                <a:latin typeface="Arial"/>
                <a:ea typeface="+mn-ea"/>
                <a:cs typeface="+mn-cs"/>
              </a:rPr>
              <a:t>THIS IS WEAKNESS AND EQUALS </a:t>
            </a:r>
            <a:r>
              <a:rPr kumimoji="0" lang="en-NZ" sz="2400" b="1" i="0" u="none" strike="noStrike" kern="1200" cap="none" spc="0" normalizeH="0" baseline="0" noProof="0" dirty="0">
                <a:ln>
                  <a:noFill/>
                </a:ln>
                <a:solidFill>
                  <a:srgbClr val="2894AA"/>
                </a:solidFill>
                <a:effectLst/>
                <a:uLnTx/>
                <a:uFillTx/>
                <a:latin typeface="Arial"/>
                <a:ea typeface="+mn-ea"/>
                <a:cs typeface="+mn-cs"/>
              </a:rPr>
              <a:t>SHAME</a:t>
            </a:r>
          </a:p>
        </p:txBody>
      </p:sp>
      <p:sp>
        <p:nvSpPr>
          <p:cNvPr id="27" name="TextBox 26">
            <a:extLst>
              <a:ext uri="{FF2B5EF4-FFF2-40B4-BE49-F238E27FC236}">
                <a16:creationId xmlns:a16="http://schemas.microsoft.com/office/drawing/2014/main" id="{B811E25E-827A-4A36-8DF4-662DB71C14EE}"/>
              </a:ext>
            </a:extLst>
          </p:cNvPr>
          <p:cNvSpPr txBox="1"/>
          <p:nvPr/>
        </p:nvSpPr>
        <p:spPr>
          <a:xfrm>
            <a:off x="462542" y="2563910"/>
            <a:ext cx="1509615"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Capable</a:t>
            </a:r>
          </a:p>
        </p:txBody>
      </p:sp>
      <p:sp>
        <p:nvSpPr>
          <p:cNvPr id="28" name="TextBox 27">
            <a:extLst>
              <a:ext uri="{FF2B5EF4-FFF2-40B4-BE49-F238E27FC236}">
                <a16:creationId xmlns:a16="http://schemas.microsoft.com/office/drawing/2014/main" id="{972AB1A4-7C52-4381-8C89-9CB5DFD5E26F}"/>
              </a:ext>
            </a:extLst>
          </p:cNvPr>
          <p:cNvSpPr txBox="1"/>
          <p:nvPr/>
        </p:nvSpPr>
        <p:spPr>
          <a:xfrm>
            <a:off x="2178152" y="2563910"/>
            <a:ext cx="150273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Control</a:t>
            </a:r>
          </a:p>
        </p:txBody>
      </p:sp>
      <p:sp>
        <p:nvSpPr>
          <p:cNvPr id="29" name="TextBox 28">
            <a:extLst>
              <a:ext uri="{FF2B5EF4-FFF2-40B4-BE49-F238E27FC236}">
                <a16:creationId xmlns:a16="http://schemas.microsoft.com/office/drawing/2014/main" id="{3E7C3216-61CE-4E04-8564-9350EEC7B1F8}"/>
              </a:ext>
            </a:extLst>
          </p:cNvPr>
          <p:cNvSpPr txBox="1"/>
          <p:nvPr/>
        </p:nvSpPr>
        <p:spPr>
          <a:xfrm>
            <a:off x="3933861" y="2563910"/>
            <a:ext cx="197683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Provider</a:t>
            </a:r>
          </a:p>
        </p:txBody>
      </p:sp>
      <p:sp>
        <p:nvSpPr>
          <p:cNvPr id="30" name="TextBox 29">
            <a:extLst>
              <a:ext uri="{FF2B5EF4-FFF2-40B4-BE49-F238E27FC236}">
                <a16:creationId xmlns:a16="http://schemas.microsoft.com/office/drawing/2014/main" id="{83DD41FC-7403-4152-A610-23BA0297F808}"/>
              </a:ext>
            </a:extLst>
          </p:cNvPr>
          <p:cNvSpPr txBox="1"/>
          <p:nvPr/>
        </p:nvSpPr>
        <p:spPr>
          <a:xfrm>
            <a:off x="5868605" y="2563910"/>
            <a:ext cx="185462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Protector</a:t>
            </a:r>
          </a:p>
        </p:txBody>
      </p:sp>
      <p:sp>
        <p:nvSpPr>
          <p:cNvPr id="31" name="TextBox 30">
            <a:extLst>
              <a:ext uri="{FF2B5EF4-FFF2-40B4-BE49-F238E27FC236}">
                <a16:creationId xmlns:a16="http://schemas.microsoft.com/office/drawing/2014/main" id="{B49C848C-2FC8-4B2C-810D-4BCB5387410C}"/>
              </a:ext>
            </a:extLst>
          </p:cNvPr>
          <p:cNvSpPr txBox="1"/>
          <p:nvPr/>
        </p:nvSpPr>
        <p:spPr>
          <a:xfrm>
            <a:off x="7582772" y="2563910"/>
            <a:ext cx="187548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Solidarity</a:t>
            </a:r>
          </a:p>
        </p:txBody>
      </p:sp>
      <p:sp>
        <p:nvSpPr>
          <p:cNvPr id="32" name="TextBox 31">
            <a:extLst>
              <a:ext uri="{FF2B5EF4-FFF2-40B4-BE49-F238E27FC236}">
                <a16:creationId xmlns:a16="http://schemas.microsoft.com/office/drawing/2014/main" id="{0E0D7F88-C9B3-4529-B9C6-185FD682C77B}"/>
              </a:ext>
            </a:extLst>
          </p:cNvPr>
          <p:cNvSpPr txBox="1"/>
          <p:nvPr/>
        </p:nvSpPr>
        <p:spPr>
          <a:xfrm>
            <a:off x="9244257" y="2563910"/>
            <a:ext cx="2728084"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Uncomplicated</a:t>
            </a:r>
          </a:p>
        </p:txBody>
      </p:sp>
      <p:sp>
        <p:nvSpPr>
          <p:cNvPr id="40" name="TextBox 39">
            <a:extLst>
              <a:ext uri="{FF2B5EF4-FFF2-40B4-BE49-F238E27FC236}">
                <a16:creationId xmlns:a16="http://schemas.microsoft.com/office/drawing/2014/main" id="{8300DAAB-5124-456D-BD3E-E6D8FCB0B4AA}"/>
              </a:ext>
            </a:extLst>
          </p:cNvPr>
          <p:cNvSpPr txBox="1"/>
          <p:nvPr/>
        </p:nvSpPr>
        <p:spPr>
          <a:xfrm>
            <a:off x="505623" y="4604991"/>
            <a:ext cx="1423453" cy="400110"/>
          </a:xfrm>
          <a:prstGeom prst="rect">
            <a:avLst/>
          </a:prstGeom>
          <a:noFill/>
        </p:spPr>
        <p:txBody>
          <a:bodyPr wrap="square" rtlCol="0">
            <a:spAutoFit/>
          </a:bodyPr>
          <a:lstStyle/>
          <a:p>
            <a:pPr lvl="0" algn="ctr" defTabSz="457200"/>
            <a:r>
              <a:rPr lang="en-NZ" sz="2000" b="1" dirty="0">
                <a:solidFill>
                  <a:srgbClr val="2894AA"/>
                </a:solidFill>
              </a:rPr>
              <a:t>Exposure</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41" name="TextBox 40">
            <a:extLst>
              <a:ext uri="{FF2B5EF4-FFF2-40B4-BE49-F238E27FC236}">
                <a16:creationId xmlns:a16="http://schemas.microsoft.com/office/drawing/2014/main" id="{93049992-E7E1-458F-9596-F010BBBED5CA}"/>
              </a:ext>
            </a:extLst>
          </p:cNvPr>
          <p:cNvSpPr txBox="1"/>
          <p:nvPr/>
        </p:nvSpPr>
        <p:spPr>
          <a:xfrm>
            <a:off x="1871240" y="4604991"/>
            <a:ext cx="2154661" cy="400110"/>
          </a:xfrm>
          <a:prstGeom prst="rect">
            <a:avLst/>
          </a:prstGeom>
          <a:noFill/>
        </p:spPr>
        <p:txBody>
          <a:bodyPr wrap="square" rtlCol="0">
            <a:spAutoFit/>
          </a:bodyPr>
          <a:lstStyle/>
          <a:p>
            <a:pPr lvl="0" algn="ctr" defTabSz="457200"/>
            <a:r>
              <a:rPr lang="en-NZ" sz="2000" b="1" dirty="0">
                <a:solidFill>
                  <a:srgbClr val="2894AA"/>
                </a:solidFill>
              </a:rPr>
              <a:t>Humiliation</a:t>
            </a:r>
            <a:endParaRPr kumimoji="0" lang="en-NZ" sz="2000" i="0" u="none" strike="noStrike" kern="1200" cap="none" spc="0" normalizeH="0" baseline="0" noProof="0" dirty="0">
              <a:ln>
                <a:noFill/>
              </a:ln>
              <a:solidFill>
                <a:srgbClr val="2894AA"/>
              </a:solidFill>
              <a:effectLst/>
              <a:uLnTx/>
              <a:uFillTx/>
              <a:latin typeface="Arial"/>
            </a:endParaRPr>
          </a:p>
        </p:txBody>
      </p:sp>
      <p:sp>
        <p:nvSpPr>
          <p:cNvPr id="42" name="TextBox 41">
            <a:extLst>
              <a:ext uri="{FF2B5EF4-FFF2-40B4-BE49-F238E27FC236}">
                <a16:creationId xmlns:a16="http://schemas.microsoft.com/office/drawing/2014/main" id="{101F4D9D-FF16-4E27-9A58-C124B23B94A2}"/>
              </a:ext>
            </a:extLst>
          </p:cNvPr>
          <p:cNvSpPr txBox="1"/>
          <p:nvPr/>
        </p:nvSpPr>
        <p:spPr>
          <a:xfrm>
            <a:off x="3744918" y="4451103"/>
            <a:ext cx="2336062" cy="707886"/>
          </a:xfrm>
          <a:prstGeom prst="rect">
            <a:avLst/>
          </a:prstGeom>
          <a:noFill/>
        </p:spPr>
        <p:txBody>
          <a:bodyPr wrap="square" rtlCol="0">
            <a:spAutoFit/>
          </a:bodyPr>
          <a:lstStyle/>
          <a:p>
            <a:pPr lvl="0" algn="ctr" defTabSz="457200"/>
            <a:r>
              <a:rPr lang="en-NZ" sz="2000" b="1" dirty="0">
                <a:solidFill>
                  <a:srgbClr val="2894AA"/>
                </a:solidFill>
              </a:rPr>
              <a:t>Disappointed expectation</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43" name="TextBox 42">
            <a:extLst>
              <a:ext uri="{FF2B5EF4-FFF2-40B4-BE49-F238E27FC236}">
                <a16:creationId xmlns:a16="http://schemas.microsoft.com/office/drawing/2014/main" id="{E292BEEC-DA43-4AB9-B9F7-9093FCEBAD52}"/>
              </a:ext>
            </a:extLst>
          </p:cNvPr>
          <p:cNvSpPr txBox="1"/>
          <p:nvPr/>
        </p:nvSpPr>
        <p:spPr>
          <a:xfrm>
            <a:off x="5858173" y="4604991"/>
            <a:ext cx="1875487" cy="400110"/>
          </a:xfrm>
          <a:prstGeom prst="rect">
            <a:avLst/>
          </a:prstGeom>
          <a:noFill/>
        </p:spPr>
        <p:txBody>
          <a:bodyPr wrap="square" rtlCol="0">
            <a:spAutoFit/>
          </a:bodyPr>
          <a:lstStyle/>
          <a:p>
            <a:pPr lvl="0" algn="ctr" defTabSz="457200"/>
            <a:r>
              <a:rPr lang="en-NZ" sz="2000" b="1" dirty="0">
                <a:solidFill>
                  <a:srgbClr val="2894AA"/>
                </a:solidFill>
              </a:rPr>
              <a:t>Failure</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44" name="TextBox 43">
            <a:extLst>
              <a:ext uri="{FF2B5EF4-FFF2-40B4-BE49-F238E27FC236}">
                <a16:creationId xmlns:a16="http://schemas.microsoft.com/office/drawing/2014/main" id="{1D8A3C8B-5A8E-41D9-8129-496FF4480433}"/>
              </a:ext>
            </a:extLst>
          </p:cNvPr>
          <p:cNvSpPr txBox="1"/>
          <p:nvPr/>
        </p:nvSpPr>
        <p:spPr>
          <a:xfrm>
            <a:off x="7536117" y="4604991"/>
            <a:ext cx="1875487" cy="400110"/>
          </a:xfrm>
          <a:prstGeom prst="rect">
            <a:avLst/>
          </a:prstGeom>
          <a:noFill/>
        </p:spPr>
        <p:txBody>
          <a:bodyPr wrap="square" rtlCol="0">
            <a:spAutoFit/>
          </a:bodyPr>
          <a:lstStyle/>
          <a:p>
            <a:pPr lvl="0" algn="ctr" defTabSz="457200"/>
            <a:r>
              <a:rPr lang="en-NZ" sz="2000" b="1" dirty="0">
                <a:solidFill>
                  <a:srgbClr val="2894AA"/>
                </a:solidFill>
              </a:rPr>
              <a:t>Exclusion</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45" name="TextBox 44">
            <a:extLst>
              <a:ext uri="{FF2B5EF4-FFF2-40B4-BE49-F238E27FC236}">
                <a16:creationId xmlns:a16="http://schemas.microsoft.com/office/drawing/2014/main" id="{37C0BE5E-F8FC-424B-AFDB-B7D63A8EC399}"/>
              </a:ext>
            </a:extLst>
          </p:cNvPr>
          <p:cNvSpPr txBox="1"/>
          <p:nvPr/>
        </p:nvSpPr>
        <p:spPr>
          <a:xfrm>
            <a:off x="9225595" y="4604991"/>
            <a:ext cx="2646126" cy="400110"/>
          </a:xfrm>
          <a:prstGeom prst="rect">
            <a:avLst/>
          </a:prstGeom>
          <a:noFill/>
        </p:spPr>
        <p:txBody>
          <a:bodyPr wrap="square" rtlCol="0">
            <a:spAutoFit/>
          </a:bodyPr>
          <a:lstStyle/>
          <a:p>
            <a:pPr algn="ctr" defTabSz="457200"/>
            <a:r>
              <a:rPr lang="en-NZ" sz="2000" b="1" dirty="0">
                <a:solidFill>
                  <a:srgbClr val="2894AA"/>
                </a:solidFill>
              </a:rPr>
              <a:t> ‘Drama’</a:t>
            </a:r>
          </a:p>
        </p:txBody>
      </p:sp>
      <p:sp>
        <p:nvSpPr>
          <p:cNvPr id="5" name="Arrow: Down 4">
            <a:extLst>
              <a:ext uri="{FF2B5EF4-FFF2-40B4-BE49-F238E27FC236}">
                <a16:creationId xmlns:a16="http://schemas.microsoft.com/office/drawing/2014/main" id="{F2E96F53-08FA-4C29-8751-844504CC8D4D}"/>
              </a:ext>
            </a:extLst>
          </p:cNvPr>
          <p:cNvSpPr/>
          <p:nvPr/>
        </p:nvSpPr>
        <p:spPr>
          <a:xfrm>
            <a:off x="6514081" y="3510231"/>
            <a:ext cx="563671" cy="4084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2" name="Arrow: Down 51">
            <a:extLst>
              <a:ext uri="{FF2B5EF4-FFF2-40B4-BE49-F238E27FC236}">
                <a16:creationId xmlns:a16="http://schemas.microsoft.com/office/drawing/2014/main" id="{4C867092-CE9F-43C2-A4E0-06B5C033BA5E}"/>
              </a:ext>
            </a:extLst>
          </p:cNvPr>
          <p:cNvSpPr/>
          <p:nvPr/>
        </p:nvSpPr>
        <p:spPr>
          <a:xfrm>
            <a:off x="4640445" y="3510231"/>
            <a:ext cx="563671" cy="4084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Arrow: Down 52">
            <a:extLst>
              <a:ext uri="{FF2B5EF4-FFF2-40B4-BE49-F238E27FC236}">
                <a16:creationId xmlns:a16="http://schemas.microsoft.com/office/drawing/2014/main" id="{5D230252-359F-4767-9EC0-BCEFED5311DD}"/>
              </a:ext>
            </a:extLst>
          </p:cNvPr>
          <p:cNvSpPr/>
          <p:nvPr/>
        </p:nvSpPr>
        <p:spPr>
          <a:xfrm>
            <a:off x="2647685" y="3510231"/>
            <a:ext cx="563671" cy="4084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4" name="Arrow: Down 53">
            <a:extLst>
              <a:ext uri="{FF2B5EF4-FFF2-40B4-BE49-F238E27FC236}">
                <a16:creationId xmlns:a16="http://schemas.microsoft.com/office/drawing/2014/main" id="{E2BE2282-207C-46CA-BD19-AD57AD93F61A}"/>
              </a:ext>
            </a:extLst>
          </p:cNvPr>
          <p:cNvSpPr/>
          <p:nvPr/>
        </p:nvSpPr>
        <p:spPr>
          <a:xfrm>
            <a:off x="8192025" y="3510231"/>
            <a:ext cx="563671" cy="4084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 name="Arrow: Down 54">
            <a:extLst>
              <a:ext uri="{FF2B5EF4-FFF2-40B4-BE49-F238E27FC236}">
                <a16:creationId xmlns:a16="http://schemas.microsoft.com/office/drawing/2014/main" id="{7D4CFF6D-9F44-4AB4-8017-1C90FA23A8EF}"/>
              </a:ext>
            </a:extLst>
          </p:cNvPr>
          <p:cNvSpPr/>
          <p:nvPr/>
        </p:nvSpPr>
        <p:spPr>
          <a:xfrm>
            <a:off x="10284480" y="3510231"/>
            <a:ext cx="563671" cy="4084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6" name="Arrow: Down 55">
            <a:extLst>
              <a:ext uri="{FF2B5EF4-FFF2-40B4-BE49-F238E27FC236}">
                <a16:creationId xmlns:a16="http://schemas.microsoft.com/office/drawing/2014/main" id="{94FAEBB6-F8A8-488E-93F2-15F8BF219156}"/>
              </a:ext>
            </a:extLst>
          </p:cNvPr>
          <p:cNvSpPr/>
          <p:nvPr/>
        </p:nvSpPr>
        <p:spPr>
          <a:xfrm>
            <a:off x="935514" y="3510231"/>
            <a:ext cx="563671" cy="408495"/>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TextBox 66">
            <a:extLst>
              <a:ext uri="{FF2B5EF4-FFF2-40B4-BE49-F238E27FC236}">
                <a16:creationId xmlns:a16="http://schemas.microsoft.com/office/drawing/2014/main" id="{18F84AA9-7661-4CC2-8F49-5DC5BAB81ADB}"/>
              </a:ext>
            </a:extLst>
          </p:cNvPr>
          <p:cNvSpPr txBox="1"/>
          <p:nvPr/>
        </p:nvSpPr>
        <p:spPr>
          <a:xfrm>
            <a:off x="514905" y="3957838"/>
            <a:ext cx="1423453" cy="369332"/>
          </a:xfrm>
          <a:prstGeom prst="rect">
            <a:avLst/>
          </a:prstGeom>
          <a:noFill/>
        </p:spPr>
        <p:txBody>
          <a:bodyPr wrap="square" rtlCol="0">
            <a:spAutoFit/>
          </a:bodyPr>
          <a:lstStyle/>
          <a:p>
            <a:pPr lvl="0" algn="ctr" defTabSz="457200"/>
            <a:r>
              <a:rPr lang="en-NZ" b="1" i="1" dirty="0"/>
              <a:t>Fear</a:t>
            </a:r>
            <a:endParaRPr kumimoji="0" lang="en-NZ" b="1" i="1" u="none" strike="noStrike" kern="1200" cap="none" spc="0" normalizeH="0" baseline="0" noProof="0" dirty="0">
              <a:ln>
                <a:noFill/>
              </a:ln>
              <a:effectLst/>
              <a:uLnTx/>
              <a:uFillTx/>
              <a:latin typeface="Arial"/>
            </a:endParaRPr>
          </a:p>
        </p:txBody>
      </p:sp>
      <p:sp>
        <p:nvSpPr>
          <p:cNvPr id="68" name="TextBox 67">
            <a:extLst>
              <a:ext uri="{FF2B5EF4-FFF2-40B4-BE49-F238E27FC236}">
                <a16:creationId xmlns:a16="http://schemas.microsoft.com/office/drawing/2014/main" id="{133FB827-BD6D-48B5-AF47-C6E461E1346D}"/>
              </a:ext>
            </a:extLst>
          </p:cNvPr>
          <p:cNvSpPr txBox="1"/>
          <p:nvPr/>
        </p:nvSpPr>
        <p:spPr>
          <a:xfrm>
            <a:off x="2199663" y="3957838"/>
            <a:ext cx="1423453" cy="369332"/>
          </a:xfrm>
          <a:prstGeom prst="rect">
            <a:avLst/>
          </a:prstGeom>
          <a:noFill/>
        </p:spPr>
        <p:txBody>
          <a:bodyPr wrap="square" rtlCol="0">
            <a:spAutoFit/>
          </a:bodyPr>
          <a:lstStyle/>
          <a:p>
            <a:pPr lvl="0" algn="ctr" defTabSz="457200"/>
            <a:r>
              <a:rPr lang="en-NZ" b="1" i="1" dirty="0"/>
              <a:t>Fear</a:t>
            </a:r>
            <a:endParaRPr kumimoji="0" lang="en-NZ" b="1" i="1" u="none" strike="noStrike" kern="1200" cap="none" spc="0" normalizeH="0" baseline="0" noProof="0" dirty="0">
              <a:ln>
                <a:noFill/>
              </a:ln>
              <a:effectLst/>
              <a:uLnTx/>
              <a:uFillTx/>
              <a:latin typeface="Arial"/>
            </a:endParaRPr>
          </a:p>
        </p:txBody>
      </p:sp>
      <p:sp>
        <p:nvSpPr>
          <p:cNvPr id="69" name="TextBox 68">
            <a:extLst>
              <a:ext uri="{FF2B5EF4-FFF2-40B4-BE49-F238E27FC236}">
                <a16:creationId xmlns:a16="http://schemas.microsoft.com/office/drawing/2014/main" id="{22515558-12A9-4261-91CD-80F2F0CCA5E0}"/>
              </a:ext>
            </a:extLst>
          </p:cNvPr>
          <p:cNvSpPr txBox="1"/>
          <p:nvPr/>
        </p:nvSpPr>
        <p:spPr>
          <a:xfrm>
            <a:off x="4210553" y="3957838"/>
            <a:ext cx="1423453" cy="369332"/>
          </a:xfrm>
          <a:prstGeom prst="rect">
            <a:avLst/>
          </a:prstGeom>
          <a:noFill/>
        </p:spPr>
        <p:txBody>
          <a:bodyPr wrap="square" rtlCol="0">
            <a:spAutoFit/>
          </a:bodyPr>
          <a:lstStyle/>
          <a:p>
            <a:pPr lvl="0" algn="ctr" defTabSz="457200"/>
            <a:r>
              <a:rPr lang="en-NZ" b="1" i="1" dirty="0"/>
              <a:t>Fear</a:t>
            </a:r>
            <a:endParaRPr kumimoji="0" lang="en-NZ" b="1" i="1" u="none" strike="noStrike" kern="1200" cap="none" spc="0" normalizeH="0" baseline="0" noProof="0" dirty="0">
              <a:ln>
                <a:noFill/>
              </a:ln>
              <a:effectLst/>
              <a:uLnTx/>
              <a:uFillTx/>
              <a:latin typeface="Arial"/>
            </a:endParaRPr>
          </a:p>
        </p:txBody>
      </p:sp>
      <p:sp>
        <p:nvSpPr>
          <p:cNvPr id="70" name="TextBox 69">
            <a:extLst>
              <a:ext uri="{FF2B5EF4-FFF2-40B4-BE49-F238E27FC236}">
                <a16:creationId xmlns:a16="http://schemas.microsoft.com/office/drawing/2014/main" id="{05028638-E41B-41BF-8F50-460A85BE757F}"/>
              </a:ext>
            </a:extLst>
          </p:cNvPr>
          <p:cNvSpPr txBox="1"/>
          <p:nvPr/>
        </p:nvSpPr>
        <p:spPr>
          <a:xfrm>
            <a:off x="6073061" y="3957838"/>
            <a:ext cx="1423453" cy="369332"/>
          </a:xfrm>
          <a:prstGeom prst="rect">
            <a:avLst/>
          </a:prstGeom>
          <a:noFill/>
        </p:spPr>
        <p:txBody>
          <a:bodyPr wrap="square" rtlCol="0">
            <a:spAutoFit/>
          </a:bodyPr>
          <a:lstStyle/>
          <a:p>
            <a:pPr lvl="0" algn="ctr" defTabSz="457200"/>
            <a:r>
              <a:rPr lang="en-NZ" b="1" i="1" dirty="0"/>
              <a:t>Fear</a:t>
            </a:r>
            <a:endParaRPr kumimoji="0" lang="en-NZ" b="1" i="1" u="none" strike="noStrike" kern="1200" cap="none" spc="0" normalizeH="0" baseline="0" noProof="0" dirty="0">
              <a:ln>
                <a:noFill/>
              </a:ln>
              <a:effectLst/>
              <a:uLnTx/>
              <a:uFillTx/>
              <a:latin typeface="Arial"/>
            </a:endParaRPr>
          </a:p>
        </p:txBody>
      </p:sp>
      <p:sp>
        <p:nvSpPr>
          <p:cNvPr id="71" name="TextBox 70">
            <a:extLst>
              <a:ext uri="{FF2B5EF4-FFF2-40B4-BE49-F238E27FC236}">
                <a16:creationId xmlns:a16="http://schemas.microsoft.com/office/drawing/2014/main" id="{41F22B8D-18B5-45B3-9670-DE2B33AFC7AB}"/>
              </a:ext>
            </a:extLst>
          </p:cNvPr>
          <p:cNvSpPr txBox="1"/>
          <p:nvPr/>
        </p:nvSpPr>
        <p:spPr>
          <a:xfrm>
            <a:off x="7760636" y="3957838"/>
            <a:ext cx="1423453" cy="369332"/>
          </a:xfrm>
          <a:prstGeom prst="rect">
            <a:avLst/>
          </a:prstGeom>
          <a:noFill/>
        </p:spPr>
        <p:txBody>
          <a:bodyPr wrap="square" rtlCol="0">
            <a:spAutoFit/>
          </a:bodyPr>
          <a:lstStyle/>
          <a:p>
            <a:pPr lvl="0" algn="ctr" defTabSz="457200"/>
            <a:r>
              <a:rPr lang="en-NZ" b="1" i="1" dirty="0"/>
              <a:t>Fear</a:t>
            </a:r>
            <a:endParaRPr kumimoji="0" lang="en-NZ" b="1" i="1" u="none" strike="noStrike" kern="1200" cap="none" spc="0" normalizeH="0" baseline="0" noProof="0" dirty="0">
              <a:ln>
                <a:noFill/>
              </a:ln>
              <a:effectLst/>
              <a:uLnTx/>
              <a:uFillTx/>
              <a:latin typeface="Arial"/>
            </a:endParaRPr>
          </a:p>
        </p:txBody>
      </p:sp>
      <p:sp>
        <p:nvSpPr>
          <p:cNvPr id="72" name="TextBox 71">
            <a:extLst>
              <a:ext uri="{FF2B5EF4-FFF2-40B4-BE49-F238E27FC236}">
                <a16:creationId xmlns:a16="http://schemas.microsoft.com/office/drawing/2014/main" id="{69E230FB-8CA5-41FA-B6B2-F4247D652826}"/>
              </a:ext>
            </a:extLst>
          </p:cNvPr>
          <p:cNvSpPr txBox="1"/>
          <p:nvPr/>
        </p:nvSpPr>
        <p:spPr>
          <a:xfrm>
            <a:off x="9844040" y="3957838"/>
            <a:ext cx="1423453" cy="369332"/>
          </a:xfrm>
          <a:prstGeom prst="rect">
            <a:avLst/>
          </a:prstGeom>
          <a:noFill/>
        </p:spPr>
        <p:txBody>
          <a:bodyPr wrap="square" rtlCol="0">
            <a:spAutoFit/>
          </a:bodyPr>
          <a:lstStyle/>
          <a:p>
            <a:pPr lvl="0" algn="ctr" defTabSz="457200"/>
            <a:r>
              <a:rPr lang="en-NZ" b="1" i="1" dirty="0"/>
              <a:t>Fear</a:t>
            </a:r>
            <a:endParaRPr kumimoji="0" lang="en-NZ" b="1" i="1" u="none" strike="noStrike" kern="1200" cap="none" spc="0" normalizeH="0" baseline="0" noProof="0" dirty="0">
              <a:ln>
                <a:noFill/>
              </a:ln>
              <a:effectLst/>
              <a:uLnTx/>
              <a:uFillTx/>
              <a:latin typeface="Arial"/>
            </a:endParaRPr>
          </a:p>
        </p:txBody>
      </p:sp>
    </p:spTree>
    <p:extLst>
      <p:ext uri="{BB962C8B-B14F-4D97-AF65-F5344CB8AC3E}">
        <p14:creationId xmlns:p14="http://schemas.microsoft.com/office/powerpoint/2010/main" val="4646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9197163" y="313899"/>
            <a:ext cx="2702978"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2883711" cy="4600575"/>
          </a:xfrm>
        </p:spPr>
        <p:txBody>
          <a:bodyPr anchor="t">
            <a:normAutofit/>
          </a:bodyPr>
          <a:lstStyle/>
          <a:p>
            <a:r>
              <a:rPr lang="en-NZ" b="1" dirty="0">
                <a:solidFill>
                  <a:srgbClr val="40BAD2"/>
                </a:solidFill>
              </a:rPr>
              <a:t>Shame comes in many forms </a:t>
            </a:r>
            <a:r>
              <a:rPr lang="en-NZ" b="1" dirty="0">
                <a:solidFill>
                  <a:schemeClr val="bg1"/>
                </a:solidFill>
              </a:rPr>
              <a:t>– and men avoid it whenever possible </a:t>
            </a: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6" y="560028"/>
            <a:ext cx="5340431" cy="5263412"/>
          </a:xfrm>
        </p:spPr>
        <p:txBody>
          <a:bodyPr>
            <a:noAutofit/>
          </a:bodyPr>
          <a:lstStyle/>
          <a:p>
            <a:pPr marL="0" indent="0">
              <a:buNone/>
            </a:pPr>
            <a:r>
              <a:rPr lang="en-US" sz="1400" dirty="0">
                <a:solidFill>
                  <a:schemeClr val="tx1"/>
                </a:solidFill>
                <a:latin typeface="Arial" panose="020B0604020202020204" pitchFamily="34" charset="0"/>
                <a:cs typeface="Arial" panose="020B0604020202020204" pitchFamily="34" charset="0"/>
              </a:rPr>
              <a:t>The </a:t>
            </a:r>
            <a:r>
              <a:rPr lang="en-US" sz="1400" dirty="0" err="1">
                <a:solidFill>
                  <a:schemeClr val="tx1"/>
                </a:solidFill>
                <a:latin typeface="Arial" panose="020B0604020202020204" pitchFamily="34" charset="0"/>
                <a:cs typeface="Arial" panose="020B0604020202020204" pitchFamily="34" charset="0"/>
              </a:rPr>
              <a:t>spectre</a:t>
            </a:r>
            <a:r>
              <a:rPr lang="en-US" sz="1400" dirty="0">
                <a:solidFill>
                  <a:schemeClr val="tx1"/>
                </a:solidFill>
                <a:latin typeface="Arial" panose="020B0604020202020204" pitchFamily="34" charset="0"/>
                <a:cs typeface="Arial" panose="020B0604020202020204" pitchFamily="34" charset="0"/>
              </a:rPr>
              <a:t> of weakness is so strong for the men we spoke to in this study because it brings the prospect of shame. Shame is something these men feel when they don’t measure up to their own standards or the standards of others – it’s the feeling that ‘I’m not good enough’, and that ‘I will be exposed for it.’ </a:t>
            </a:r>
          </a:p>
          <a:p>
            <a:pPr marL="0" indent="0">
              <a:buNone/>
            </a:pPr>
            <a:r>
              <a:rPr lang="en-US" sz="1400" dirty="0">
                <a:solidFill>
                  <a:schemeClr val="tx1"/>
                </a:solidFill>
                <a:latin typeface="Arial" panose="020B0604020202020204" pitchFamily="34" charset="0"/>
                <a:cs typeface="Arial" panose="020B0604020202020204" pitchFamily="34" charset="0"/>
              </a:rPr>
              <a:t>All the men in our study connected the ‘man rules’ with shame, and saw </a:t>
            </a:r>
            <a:r>
              <a:rPr lang="en-US" sz="1400" b="1" dirty="0">
                <a:solidFill>
                  <a:schemeClr val="tx1"/>
                </a:solidFill>
                <a:latin typeface="Arial" panose="020B0604020202020204" pitchFamily="34" charset="0"/>
                <a:cs typeface="Arial" panose="020B0604020202020204" pitchFamily="34" charset="0"/>
              </a:rPr>
              <a:t>the avoidance of shame as the driving force behind the masculine belief system and </a:t>
            </a:r>
            <a:r>
              <a:rPr lang="en-US" sz="1400" b="1" dirty="0" err="1">
                <a:solidFill>
                  <a:schemeClr val="tx1"/>
                </a:solidFill>
                <a:latin typeface="Arial" panose="020B0604020202020204" pitchFamily="34" charset="0"/>
                <a:cs typeface="Arial" panose="020B0604020202020204" pitchFamily="34" charset="0"/>
              </a:rPr>
              <a:t>behaviours</a:t>
            </a:r>
            <a:r>
              <a:rPr lang="en-US" sz="1400" b="1"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Even the most confident-seeming men were still somewhat pinned in place by the prospect of shame.</a:t>
            </a:r>
          </a:p>
          <a:p>
            <a:pPr marL="0" indent="0">
              <a:buNone/>
            </a:pPr>
            <a:r>
              <a:rPr lang="en-US" sz="1400" dirty="0">
                <a:solidFill>
                  <a:schemeClr val="tx1"/>
                </a:solidFill>
                <a:latin typeface="Arial" panose="020B0604020202020204" pitchFamily="34" charset="0"/>
                <a:cs typeface="Arial" panose="020B0604020202020204" pitchFamily="34" charset="0"/>
              </a:rPr>
              <a:t>Shame comes in many forms.  It isn’t merely the threat of public exposure for wrongdoing, but the contravention of the ‘man rules’.  Being incapable of dealing with difficulties brings shame, because it exposes you as not being capable; losing emotional control brings shame, as it is associated with humiliation; not being able to provide for others disappoints other’s expectations of men, and hence brings shame, and so on.</a:t>
            </a:r>
          </a:p>
          <a:p>
            <a:pPr marL="0" indent="0">
              <a:buNone/>
            </a:pPr>
            <a:r>
              <a:rPr lang="en-US" sz="1400" b="1" dirty="0">
                <a:solidFill>
                  <a:schemeClr val="tx1"/>
                </a:solidFill>
                <a:latin typeface="Arial" panose="020B0604020202020204" pitchFamily="34" charset="0"/>
                <a:cs typeface="Arial" panose="020B0604020202020204" pitchFamily="34" charset="0"/>
              </a:rPr>
              <a:t>Shame is something that is feared publicly and felt personally.  </a:t>
            </a:r>
            <a:r>
              <a:rPr lang="en-US" sz="1400" dirty="0">
                <a:solidFill>
                  <a:schemeClr val="tx1"/>
                </a:solidFill>
                <a:latin typeface="Arial" panose="020B0604020202020204" pitchFamily="34" charset="0"/>
                <a:cs typeface="Arial" panose="020B0604020202020204" pitchFamily="34" charset="0"/>
              </a:rPr>
              <a:t>The worst shame is public shame – shame is bad enough in private but unbearable in public.  But many men also spoke of an abiding sense of shame for things that they had never revealed to other people.  </a:t>
            </a:r>
          </a:p>
          <a:p>
            <a:pPr marL="0" indent="0">
              <a:buNone/>
            </a:pPr>
            <a:r>
              <a:rPr lang="en-US" sz="1400" dirty="0">
                <a:solidFill>
                  <a:schemeClr val="tx1"/>
                </a:solidFill>
                <a:latin typeface="Arial" panose="020B0604020202020204" pitchFamily="34" charset="0"/>
                <a:cs typeface="Arial" panose="020B0604020202020204" pitchFamily="34" charset="0"/>
              </a:rPr>
              <a:t>Men directly spoke of hiding feelings and actions that they thought would engender shame.  Indirectly, these men often downplayed events that might trigger shame, or sought to justify their actions in order to sidestep the prospect of shame.</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9324749" y="1240642"/>
            <a:ext cx="2413217" cy="5121275"/>
          </a:xfrm>
        </p:spPr>
        <p:txBody>
          <a:bodyPr>
            <a:noAutofit/>
          </a:bodyPr>
          <a:lstStyle/>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I made the mistake of telling the full truth. I admitted that I felt insecure and weak in a certain area. I got emotional. </a:t>
            </a:r>
            <a:r>
              <a:rPr lang="en-US" sz="1200" b="1" i="1" dirty="0">
                <a:solidFill>
                  <a:schemeClr val="tx1"/>
                </a:solidFill>
                <a:latin typeface="Arial" panose="020B0604020202020204" pitchFamily="34" charset="0"/>
                <a:cs typeface="Arial" panose="020B0604020202020204" pitchFamily="34" charset="0"/>
              </a:rPr>
              <a:t>Jake</a:t>
            </a:r>
          </a:p>
          <a:p>
            <a:pPr marL="0" indent="0">
              <a:lnSpc>
                <a:spcPct val="100000"/>
              </a:lnSpc>
              <a:spcBef>
                <a:spcPts val="0"/>
              </a:spcBef>
              <a:spcAft>
                <a:spcPts val="1800"/>
              </a:spcAft>
              <a:buNone/>
            </a:pPr>
            <a:endParaRPr lang="en-US"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felt a lot of shame and dread when I opened up to my partner for the first time. </a:t>
            </a:r>
            <a:r>
              <a:rPr lang="en-US" sz="1200" b="1" i="1" dirty="0">
                <a:solidFill>
                  <a:schemeClr val="tx1"/>
                </a:solidFill>
                <a:latin typeface="Arial" panose="020B0604020202020204" pitchFamily="34" charset="0"/>
                <a:cs typeface="Arial" panose="020B0604020202020204" pitchFamily="34" charset="0"/>
              </a:rPr>
              <a:t>Tane</a:t>
            </a: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642A9045-703B-4A40-98D8-19BDBEDAD32B}"/>
              </a:ext>
            </a:extLst>
          </p:cNvPr>
          <p:cNvCxnSpPr>
            <a:cxnSpLocks/>
          </p:cNvCxnSpPr>
          <p:nvPr/>
        </p:nvCxnSpPr>
        <p:spPr>
          <a:xfrm>
            <a:off x="9410458" y="3159042"/>
            <a:ext cx="227638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96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825023" y="313899"/>
            <a:ext cx="3075118"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3028950" cy="4600575"/>
          </a:xfrm>
        </p:spPr>
        <p:txBody>
          <a:bodyPr>
            <a:normAutofit/>
          </a:bodyPr>
          <a:lstStyle/>
          <a:p>
            <a:r>
              <a:rPr lang="en-US" b="1" dirty="0">
                <a:solidFill>
                  <a:srgbClr val="40BAD2"/>
                </a:solidFill>
                <a:latin typeface="Arial" panose="020B0604020202020204" pitchFamily="34" charset="0"/>
                <a:cs typeface="Arial" panose="020B0604020202020204" pitchFamily="34" charset="0"/>
              </a:rPr>
              <a:t>Shame is a vicious cycle </a:t>
            </a:r>
            <a:r>
              <a:rPr lang="en-US" b="1" dirty="0">
                <a:solidFill>
                  <a:schemeClr val="bg1"/>
                </a:solidFill>
                <a:latin typeface="Arial" panose="020B0604020202020204" pitchFamily="34" charset="0"/>
                <a:cs typeface="Arial" panose="020B0604020202020204" pitchFamily="34" charset="0"/>
              </a:rPr>
              <a:t>- it makes men feel more vulnerable</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707463" y="855328"/>
            <a:ext cx="4777073" cy="4802188"/>
          </a:xfrm>
        </p:spPr>
        <p:txBody>
          <a:bodyPr>
            <a:noAutofit/>
          </a:bodyPr>
          <a:lstStyle/>
          <a:p>
            <a:pPr marL="0" indent="0">
              <a:lnSpc>
                <a:spcPct val="100000"/>
              </a:lnSpc>
              <a:spcBef>
                <a:spcPts val="0"/>
              </a:spcBef>
              <a:spcAft>
                <a:spcPts val="1200"/>
              </a:spcAft>
              <a:buNone/>
            </a:pPr>
            <a:r>
              <a:rPr lang="en-US" sz="1400" b="1" dirty="0">
                <a:solidFill>
                  <a:schemeClr val="tx1"/>
                </a:solidFill>
                <a:latin typeface="Arial" panose="020B0604020202020204" pitchFamily="34" charset="0"/>
                <a:cs typeface="Arial" panose="020B0604020202020204" pitchFamily="34" charset="0"/>
              </a:rPr>
              <a:t>Shame is not just a consequence of something, but something with consequences.</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Looking shame in the eye is very, very challenging  concept for the men we spoke to in this study, not least because by admitting to shame you make yourself more vulnerable to other people exploiting your shame, or at the very least, not wanting to be affected by your shame.</a:t>
            </a:r>
          </a:p>
          <a:p>
            <a:pPr marL="0" indent="0">
              <a:lnSpc>
                <a:spcPct val="100000"/>
              </a:lnSpc>
              <a:spcBef>
                <a:spcPts val="0"/>
              </a:spcBef>
              <a:spcAft>
                <a:spcPts val="1200"/>
              </a:spcAft>
              <a:buNone/>
            </a:pPr>
            <a:r>
              <a:rPr lang="en-US" sz="1400" b="1" dirty="0">
                <a:solidFill>
                  <a:schemeClr val="tx1"/>
                </a:solidFill>
                <a:latin typeface="Arial" panose="020B0604020202020204" pitchFamily="34" charset="0"/>
                <a:cs typeface="Arial" panose="020B0604020202020204" pitchFamily="34" charset="0"/>
              </a:rPr>
              <a:t>Shame makes men feel vulnerable, not just weak. </a:t>
            </a:r>
            <a:r>
              <a:rPr lang="en-US" sz="1400" dirty="0">
                <a:solidFill>
                  <a:schemeClr val="tx1"/>
                </a:solidFill>
                <a:latin typeface="Arial" panose="020B0604020202020204" pitchFamily="34" charset="0"/>
                <a:cs typeface="Arial" panose="020B0604020202020204" pitchFamily="34" charset="0"/>
              </a:rPr>
              <a:t>It has too high a cost – it may come back to bite you: ‘easy for people to take advantage’, ‘blow up in your face’, the risk of being turned into a (literal) joke.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Thus, shame has a double jeopardy – the risk of exposure, humiliation, exclusion inherent in the shame itself, and the risk of it being used against you.  Some men spoke of a quasi ‘shame hangover’ where they dreaded the consequences after the event.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Once shame is admitted, there is no going back. It’s a risk that many men aren’t willing to take, without some iron clad assurances that the gains associated with being vulnerable outweigh the risks of exposure.</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951849" y="1169468"/>
            <a:ext cx="2811463"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think a lot of harmful </a:t>
            </a:r>
            <a:r>
              <a:rPr lang="en-US" sz="1200" i="1" dirty="0" err="1">
                <a:solidFill>
                  <a:schemeClr val="tx1"/>
                </a:solidFill>
                <a:latin typeface="Arial" panose="020B0604020202020204" pitchFamily="34" charset="0"/>
                <a:cs typeface="Arial" panose="020B0604020202020204" pitchFamily="34" charset="0"/>
              </a:rPr>
              <a:t>behaviours</a:t>
            </a:r>
            <a:r>
              <a:rPr lang="en-US" sz="1200" i="1" dirty="0">
                <a:solidFill>
                  <a:schemeClr val="tx1"/>
                </a:solidFill>
                <a:latin typeface="Arial" panose="020B0604020202020204" pitchFamily="34" charset="0"/>
                <a:cs typeface="Arial" panose="020B0604020202020204" pitchFamily="34" charset="0"/>
              </a:rPr>
              <a:t> by men towards partners are driven by insecurity. From seeing the effects of their harmful </a:t>
            </a:r>
            <a:r>
              <a:rPr lang="en-US" sz="1200" i="1" dirty="0" err="1">
                <a:solidFill>
                  <a:schemeClr val="tx1"/>
                </a:solidFill>
                <a:latin typeface="Arial" panose="020B0604020202020204" pitchFamily="34" charset="0"/>
                <a:cs typeface="Arial" panose="020B0604020202020204" pitchFamily="34" charset="0"/>
              </a:rPr>
              <a:t>behaviours</a:t>
            </a:r>
            <a:r>
              <a:rPr lang="en-US" sz="1200" i="1" dirty="0">
                <a:solidFill>
                  <a:schemeClr val="tx1"/>
                </a:solidFill>
                <a:latin typeface="Arial" panose="020B0604020202020204" pitchFamily="34" charset="0"/>
                <a:cs typeface="Arial" panose="020B0604020202020204" pitchFamily="34" charset="0"/>
              </a:rPr>
              <a:t> it causes them further negative emotion such as shame, guilt, and embarrassment which makes it even harder for them to seek support. </a:t>
            </a:r>
            <a:r>
              <a:rPr lang="en-US" sz="1200" b="1" i="1" dirty="0">
                <a:solidFill>
                  <a:schemeClr val="tx1"/>
                </a:solidFill>
                <a:latin typeface="Arial" panose="020B0604020202020204" pitchFamily="34" charset="0"/>
                <a:cs typeface="Arial" panose="020B0604020202020204" pitchFamily="34" charset="0"/>
              </a:rPr>
              <a:t>Murphy</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If I ask for help every time I've got a problem, I am a weak man, and weak men do not do well in the world. </a:t>
            </a:r>
            <a:r>
              <a:rPr lang="en-US" sz="1200" b="1" i="1" dirty="0">
                <a:solidFill>
                  <a:schemeClr val="tx1"/>
                </a:solidFill>
                <a:latin typeface="Arial" panose="020B0604020202020204" pitchFamily="34" charset="0"/>
                <a:cs typeface="Arial" panose="020B0604020202020204" pitchFamily="34" charset="0"/>
              </a:rPr>
              <a:t>Jake</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9030851" y="3823198"/>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59ECBD4-67EC-4498-9470-BE82AB98E114}"/>
              </a:ext>
            </a:extLst>
          </p:cNvPr>
          <p:cNvSpPr/>
          <p:nvPr/>
        </p:nvSpPr>
        <p:spPr>
          <a:xfrm>
            <a:off x="10959152" y="1"/>
            <a:ext cx="804160" cy="733614"/>
          </a:xfrm>
          <a:prstGeom prst="rect">
            <a:avLst/>
          </a:prstGeom>
          <a:solidFill>
            <a:srgbClr val="40B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Freeform 84">
            <a:extLst>
              <a:ext uri="{FF2B5EF4-FFF2-40B4-BE49-F238E27FC236}">
                <a16:creationId xmlns:a16="http://schemas.microsoft.com/office/drawing/2014/main" id="{2C96BCFA-1DE3-4633-BFB5-E9A33E5DEDD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92786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person, water, walking&#10;&#10;Description automatically generated">
            <a:extLst>
              <a:ext uri="{FF2B5EF4-FFF2-40B4-BE49-F238E27FC236}">
                <a16:creationId xmlns:a16="http://schemas.microsoft.com/office/drawing/2014/main" id="{4CEFA254-542C-4D90-A5FC-9CA00BBE96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13078" y="0"/>
            <a:ext cx="12192000" cy="6858000"/>
          </a:xfrm>
          <a:prstGeom prst="rect">
            <a:avLst/>
          </a:prstGeom>
        </p:spPr>
      </p:pic>
      <p:sp>
        <p:nvSpPr>
          <p:cNvPr id="67" name="Rectangle 66">
            <a:extLst>
              <a:ext uri="{FF2B5EF4-FFF2-40B4-BE49-F238E27FC236}">
                <a16:creationId xmlns:a16="http://schemas.microsoft.com/office/drawing/2014/main" id="{3FD39BBD-4B0E-4912-8781-9CA6AD6BA43B}"/>
              </a:ext>
            </a:extLst>
          </p:cNvPr>
          <p:cNvSpPr/>
          <p:nvPr/>
        </p:nvSpPr>
        <p:spPr>
          <a:xfrm>
            <a:off x="-279" y="0"/>
            <a:ext cx="12192558" cy="6858000"/>
          </a:xfrm>
          <a:prstGeom prst="rect">
            <a:avLst/>
          </a:prstGeom>
          <a:solidFill>
            <a:srgbClr val="39466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8" name="Straight Connector 67">
            <a:extLst>
              <a:ext uri="{FF2B5EF4-FFF2-40B4-BE49-F238E27FC236}">
                <a16:creationId xmlns:a16="http://schemas.microsoft.com/office/drawing/2014/main" id="{2CDE8E97-4113-44D0-A2D7-43F1FFC6A40F}"/>
              </a:ext>
            </a:extLst>
          </p:cNvPr>
          <p:cNvCxnSpPr>
            <a:cxnSpLocks/>
          </p:cNvCxnSpPr>
          <p:nvPr/>
        </p:nvCxnSpPr>
        <p:spPr>
          <a:xfrm>
            <a:off x="11754177" y="326162"/>
            <a:ext cx="0" cy="58513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8CDAE4-CA8F-4D2F-AEF4-A9FFA43AC143}"/>
              </a:ext>
            </a:extLst>
          </p:cNvPr>
          <p:cNvCxnSpPr>
            <a:cxnSpLocks/>
          </p:cNvCxnSpPr>
          <p:nvPr/>
        </p:nvCxnSpPr>
        <p:spPr>
          <a:xfrm flipH="1">
            <a:off x="414112" y="326162"/>
            <a:ext cx="11350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8B5C169-CE75-4AFD-9BC5-4E3B0B3B9806}"/>
              </a:ext>
            </a:extLst>
          </p:cNvPr>
          <p:cNvCxnSpPr>
            <a:cxnSpLocks/>
          </p:cNvCxnSpPr>
          <p:nvPr/>
        </p:nvCxnSpPr>
        <p:spPr>
          <a:xfrm flipH="1">
            <a:off x="414112" y="6418396"/>
            <a:ext cx="9282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1" name="Group 8">
            <a:extLst>
              <a:ext uri="{FF2B5EF4-FFF2-40B4-BE49-F238E27FC236}">
                <a16:creationId xmlns:a16="http://schemas.microsoft.com/office/drawing/2014/main" id="{7161E20A-B1D6-49DD-BC66-3633AA68D5C0}"/>
              </a:ext>
            </a:extLst>
          </p:cNvPr>
          <p:cNvGrpSpPr>
            <a:grpSpLocks noChangeAspect="1"/>
          </p:cNvGrpSpPr>
          <p:nvPr/>
        </p:nvGrpSpPr>
        <p:grpSpPr bwMode="auto">
          <a:xfrm>
            <a:off x="9836681" y="6151547"/>
            <a:ext cx="1866628" cy="490797"/>
            <a:chOff x="-1367" y="1958"/>
            <a:chExt cx="3035" cy="798"/>
          </a:xfrm>
        </p:grpSpPr>
        <p:sp>
          <p:nvSpPr>
            <p:cNvPr id="72" name="Freeform 9">
              <a:extLst>
                <a:ext uri="{FF2B5EF4-FFF2-40B4-BE49-F238E27FC236}">
                  <a16:creationId xmlns:a16="http://schemas.microsoft.com/office/drawing/2014/main" id="{2BC4E8D4-9F01-4AF6-B1D3-242E630D0A0A}"/>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10">
              <a:extLst>
                <a:ext uri="{FF2B5EF4-FFF2-40B4-BE49-F238E27FC236}">
                  <a16:creationId xmlns:a16="http://schemas.microsoft.com/office/drawing/2014/main" id="{488A0326-8C48-4B88-84A0-0F37B47974BE}"/>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Freeform 11">
              <a:extLst>
                <a:ext uri="{FF2B5EF4-FFF2-40B4-BE49-F238E27FC236}">
                  <a16:creationId xmlns:a16="http://schemas.microsoft.com/office/drawing/2014/main" id="{D394B2F2-7819-4314-BA23-70509D18401F}"/>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12">
              <a:extLst>
                <a:ext uri="{FF2B5EF4-FFF2-40B4-BE49-F238E27FC236}">
                  <a16:creationId xmlns:a16="http://schemas.microsoft.com/office/drawing/2014/main" id="{0A748F15-5E7F-4490-B188-ECAF38489AEB}"/>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13">
              <a:extLst>
                <a:ext uri="{FF2B5EF4-FFF2-40B4-BE49-F238E27FC236}">
                  <a16:creationId xmlns:a16="http://schemas.microsoft.com/office/drawing/2014/main" id="{223972D9-AE91-41F7-8B00-F8C9A97D5080}"/>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14">
              <a:extLst>
                <a:ext uri="{FF2B5EF4-FFF2-40B4-BE49-F238E27FC236}">
                  <a16:creationId xmlns:a16="http://schemas.microsoft.com/office/drawing/2014/main" id="{352B7099-87AA-4916-A420-A8AF78A3572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15">
              <a:extLst>
                <a:ext uri="{FF2B5EF4-FFF2-40B4-BE49-F238E27FC236}">
                  <a16:creationId xmlns:a16="http://schemas.microsoft.com/office/drawing/2014/main" id="{4400CACE-72F0-4FC0-AD48-4DAD2AB7DFCB}"/>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16">
              <a:extLst>
                <a:ext uri="{FF2B5EF4-FFF2-40B4-BE49-F238E27FC236}">
                  <a16:creationId xmlns:a16="http://schemas.microsoft.com/office/drawing/2014/main" id="{D40C4E0B-B5CD-435F-80FA-FE97647B648E}"/>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17">
              <a:extLst>
                <a:ext uri="{FF2B5EF4-FFF2-40B4-BE49-F238E27FC236}">
                  <a16:creationId xmlns:a16="http://schemas.microsoft.com/office/drawing/2014/main" id="{9C6D7578-3236-4215-85D2-05BB6FA9F687}"/>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18">
              <a:extLst>
                <a:ext uri="{FF2B5EF4-FFF2-40B4-BE49-F238E27FC236}">
                  <a16:creationId xmlns:a16="http://schemas.microsoft.com/office/drawing/2014/main" id="{800E14B4-2758-4273-9BC9-9B8B4FF4E4CF}"/>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9">
              <a:extLst>
                <a:ext uri="{FF2B5EF4-FFF2-40B4-BE49-F238E27FC236}">
                  <a16:creationId xmlns:a16="http://schemas.microsoft.com/office/drawing/2014/main" id="{E9E3FE8E-912D-4A05-9347-6313CFC4BE7F}"/>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20">
              <a:extLst>
                <a:ext uri="{FF2B5EF4-FFF2-40B4-BE49-F238E27FC236}">
                  <a16:creationId xmlns:a16="http://schemas.microsoft.com/office/drawing/2014/main" id="{014E3D64-39DC-48EC-8F89-27D0F46E30A7}"/>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21">
              <a:extLst>
                <a:ext uri="{FF2B5EF4-FFF2-40B4-BE49-F238E27FC236}">
                  <a16:creationId xmlns:a16="http://schemas.microsoft.com/office/drawing/2014/main" id="{8A5B0F82-CAE3-4830-A231-5EED28C5761D}"/>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22">
              <a:extLst>
                <a:ext uri="{FF2B5EF4-FFF2-40B4-BE49-F238E27FC236}">
                  <a16:creationId xmlns:a16="http://schemas.microsoft.com/office/drawing/2014/main" id="{E2391B62-9756-4172-B8F7-E4BDFF710DAF}"/>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23">
              <a:extLst>
                <a:ext uri="{FF2B5EF4-FFF2-40B4-BE49-F238E27FC236}">
                  <a16:creationId xmlns:a16="http://schemas.microsoft.com/office/drawing/2014/main" id="{5C96E779-3DF3-4D6A-B6A1-45164666C8E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24">
              <a:extLst>
                <a:ext uri="{FF2B5EF4-FFF2-40B4-BE49-F238E27FC236}">
                  <a16:creationId xmlns:a16="http://schemas.microsoft.com/office/drawing/2014/main" id="{15808416-20C0-475B-B4F8-9B19AC87DDE7}"/>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25">
              <a:extLst>
                <a:ext uri="{FF2B5EF4-FFF2-40B4-BE49-F238E27FC236}">
                  <a16:creationId xmlns:a16="http://schemas.microsoft.com/office/drawing/2014/main" id="{A5A1A3C0-ED97-463C-86B7-47A524E37027}"/>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26">
              <a:extLst>
                <a:ext uri="{FF2B5EF4-FFF2-40B4-BE49-F238E27FC236}">
                  <a16:creationId xmlns:a16="http://schemas.microsoft.com/office/drawing/2014/main" id="{F27D6E7A-7065-4D41-9F08-5F41C423A4CA}"/>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27">
              <a:extLst>
                <a:ext uri="{FF2B5EF4-FFF2-40B4-BE49-F238E27FC236}">
                  <a16:creationId xmlns:a16="http://schemas.microsoft.com/office/drawing/2014/main" id="{3EDF0C9B-AC56-4B06-8B94-7EBC53C9D04E}"/>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28">
              <a:extLst>
                <a:ext uri="{FF2B5EF4-FFF2-40B4-BE49-F238E27FC236}">
                  <a16:creationId xmlns:a16="http://schemas.microsoft.com/office/drawing/2014/main" id="{00356B14-EAD9-4063-93E4-3EC515354B77}"/>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9">
              <a:extLst>
                <a:ext uri="{FF2B5EF4-FFF2-40B4-BE49-F238E27FC236}">
                  <a16:creationId xmlns:a16="http://schemas.microsoft.com/office/drawing/2014/main" id="{B583428A-995F-405F-9E18-7B3CAD2CCAA6}"/>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30">
              <a:extLst>
                <a:ext uri="{FF2B5EF4-FFF2-40B4-BE49-F238E27FC236}">
                  <a16:creationId xmlns:a16="http://schemas.microsoft.com/office/drawing/2014/main" id="{9D472BEC-0866-4418-B915-DB38A7D0E380}"/>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31">
              <a:extLst>
                <a:ext uri="{FF2B5EF4-FFF2-40B4-BE49-F238E27FC236}">
                  <a16:creationId xmlns:a16="http://schemas.microsoft.com/office/drawing/2014/main" id="{A53C9FE0-1AF6-431C-901A-44536D6D539C}"/>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32">
              <a:extLst>
                <a:ext uri="{FF2B5EF4-FFF2-40B4-BE49-F238E27FC236}">
                  <a16:creationId xmlns:a16="http://schemas.microsoft.com/office/drawing/2014/main" id="{42CE006C-A5EB-40DA-8DD2-44600A3B4A59}"/>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33">
              <a:extLst>
                <a:ext uri="{FF2B5EF4-FFF2-40B4-BE49-F238E27FC236}">
                  <a16:creationId xmlns:a16="http://schemas.microsoft.com/office/drawing/2014/main" id="{B3734386-673F-4903-97E1-888DFEB1CA4A}"/>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34">
              <a:extLst>
                <a:ext uri="{FF2B5EF4-FFF2-40B4-BE49-F238E27FC236}">
                  <a16:creationId xmlns:a16="http://schemas.microsoft.com/office/drawing/2014/main" id="{9BA8896F-5C6B-4470-8D78-F2958B4A8C25}"/>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35">
              <a:extLst>
                <a:ext uri="{FF2B5EF4-FFF2-40B4-BE49-F238E27FC236}">
                  <a16:creationId xmlns:a16="http://schemas.microsoft.com/office/drawing/2014/main" id="{FA8B510C-629D-4AFF-85D3-62A5D311A025}"/>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36">
              <a:extLst>
                <a:ext uri="{FF2B5EF4-FFF2-40B4-BE49-F238E27FC236}">
                  <a16:creationId xmlns:a16="http://schemas.microsoft.com/office/drawing/2014/main" id="{EEB1AB47-84B1-4561-AABE-F086F49545CA}"/>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Line 37">
              <a:extLst>
                <a:ext uri="{FF2B5EF4-FFF2-40B4-BE49-F238E27FC236}">
                  <a16:creationId xmlns:a16="http://schemas.microsoft.com/office/drawing/2014/main" id="{182B0176-2622-4969-8046-8C1FADAA4595}"/>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Rectangle 38">
              <a:extLst>
                <a:ext uri="{FF2B5EF4-FFF2-40B4-BE49-F238E27FC236}">
                  <a16:creationId xmlns:a16="http://schemas.microsoft.com/office/drawing/2014/main" id="{5BDFA5F4-E0A8-4BBE-B461-0D71AAA97D9C}"/>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39">
              <a:extLst>
                <a:ext uri="{FF2B5EF4-FFF2-40B4-BE49-F238E27FC236}">
                  <a16:creationId xmlns:a16="http://schemas.microsoft.com/office/drawing/2014/main" id="{F3C93F49-AF40-4A0E-9137-63D574663173}"/>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Line 40">
              <a:extLst>
                <a:ext uri="{FF2B5EF4-FFF2-40B4-BE49-F238E27FC236}">
                  <a16:creationId xmlns:a16="http://schemas.microsoft.com/office/drawing/2014/main" id="{C3439511-E41F-41E2-8A51-3BB5811BB2BE}"/>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Rectangle 41">
              <a:extLst>
                <a:ext uri="{FF2B5EF4-FFF2-40B4-BE49-F238E27FC236}">
                  <a16:creationId xmlns:a16="http://schemas.microsoft.com/office/drawing/2014/main" id="{CDA337F7-D43A-4902-833A-19ED4796D149}"/>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Line 42">
              <a:extLst>
                <a:ext uri="{FF2B5EF4-FFF2-40B4-BE49-F238E27FC236}">
                  <a16:creationId xmlns:a16="http://schemas.microsoft.com/office/drawing/2014/main" id="{FCBA7240-0D1F-4A87-A82D-1CF6F0B19747}"/>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Line 43">
              <a:extLst>
                <a:ext uri="{FF2B5EF4-FFF2-40B4-BE49-F238E27FC236}">
                  <a16:creationId xmlns:a16="http://schemas.microsoft.com/office/drawing/2014/main" id="{07DC320B-A558-49BA-A83C-C7E38FF1BADC}"/>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Line 44">
              <a:extLst>
                <a:ext uri="{FF2B5EF4-FFF2-40B4-BE49-F238E27FC236}">
                  <a16:creationId xmlns:a16="http://schemas.microsoft.com/office/drawing/2014/main" id="{52AB86F5-4D3E-495D-9019-0EFA810AD70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Line 45">
              <a:extLst>
                <a:ext uri="{FF2B5EF4-FFF2-40B4-BE49-F238E27FC236}">
                  <a16:creationId xmlns:a16="http://schemas.microsoft.com/office/drawing/2014/main" id="{3DAD9F76-7412-4B92-A2DA-EF7D6BC13FD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46">
              <a:extLst>
                <a:ext uri="{FF2B5EF4-FFF2-40B4-BE49-F238E27FC236}">
                  <a16:creationId xmlns:a16="http://schemas.microsoft.com/office/drawing/2014/main" id="{A9A1C653-CD3D-4B6D-9A9B-B597252924FD}"/>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47">
              <a:extLst>
                <a:ext uri="{FF2B5EF4-FFF2-40B4-BE49-F238E27FC236}">
                  <a16:creationId xmlns:a16="http://schemas.microsoft.com/office/drawing/2014/main" id="{BB76EC68-C412-4456-9283-D73E2130CE17}"/>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48">
              <a:extLst>
                <a:ext uri="{FF2B5EF4-FFF2-40B4-BE49-F238E27FC236}">
                  <a16:creationId xmlns:a16="http://schemas.microsoft.com/office/drawing/2014/main" id="{5B267FD1-5162-44BD-8425-9C0E5C7FB8B2}"/>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49">
              <a:extLst>
                <a:ext uri="{FF2B5EF4-FFF2-40B4-BE49-F238E27FC236}">
                  <a16:creationId xmlns:a16="http://schemas.microsoft.com/office/drawing/2014/main" id="{1A2BBC8E-44FC-4693-956D-3B3421D28DBB}"/>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50">
              <a:extLst>
                <a:ext uri="{FF2B5EF4-FFF2-40B4-BE49-F238E27FC236}">
                  <a16:creationId xmlns:a16="http://schemas.microsoft.com/office/drawing/2014/main" id="{73452C59-A6AB-47D6-AAEC-FB830DCB5C2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Freeform 51">
              <a:extLst>
                <a:ext uri="{FF2B5EF4-FFF2-40B4-BE49-F238E27FC236}">
                  <a16:creationId xmlns:a16="http://schemas.microsoft.com/office/drawing/2014/main" id="{73505011-565F-4D29-B227-527CC3CFF49C}"/>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15" name="Straight Connector 114">
            <a:extLst>
              <a:ext uri="{FF2B5EF4-FFF2-40B4-BE49-F238E27FC236}">
                <a16:creationId xmlns:a16="http://schemas.microsoft.com/office/drawing/2014/main" id="{37A5010F-61C6-4D7A-903D-D645D606DD2D}"/>
              </a:ext>
            </a:extLst>
          </p:cNvPr>
          <p:cNvCxnSpPr>
            <a:cxnSpLocks/>
          </p:cNvCxnSpPr>
          <p:nvPr/>
        </p:nvCxnSpPr>
        <p:spPr>
          <a:xfrm>
            <a:off x="419312" y="326162"/>
            <a:ext cx="0" cy="60922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502E841C-AE4A-4F5C-9390-4BDC9D62BB4D}"/>
              </a:ext>
            </a:extLst>
          </p:cNvPr>
          <p:cNvSpPr/>
          <p:nvPr/>
        </p:nvSpPr>
        <p:spPr>
          <a:xfrm>
            <a:off x="941517" y="218635"/>
            <a:ext cx="1849582" cy="5847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9466F"/>
                </a:solidFill>
                <a:effectLst/>
                <a:uLnTx/>
                <a:uFillTx/>
                <a:latin typeface="Arial"/>
                <a:ea typeface="+mn-ea"/>
                <a:cs typeface="+mn-cs"/>
              </a:rPr>
              <a:t>Part 3:</a:t>
            </a:r>
            <a:endParaRPr kumimoji="0" lang="en-NZ" sz="3200" b="0" i="0" u="none" strike="noStrike" kern="1200" cap="none" spc="0" normalizeH="0" baseline="0" noProof="0" dirty="0">
              <a:ln>
                <a:noFill/>
              </a:ln>
              <a:solidFill>
                <a:srgbClr val="39466F"/>
              </a:solidFill>
              <a:effectLst/>
              <a:uLnTx/>
              <a:uFillTx/>
              <a:latin typeface="Arial"/>
              <a:ea typeface="+mn-ea"/>
              <a:cs typeface="+mn-cs"/>
            </a:endParaRPr>
          </a:p>
        </p:txBody>
      </p:sp>
      <p:pic>
        <p:nvPicPr>
          <p:cNvPr id="2" name="Picture 1">
            <a:extLst>
              <a:ext uri="{FF2B5EF4-FFF2-40B4-BE49-F238E27FC236}">
                <a16:creationId xmlns:a16="http://schemas.microsoft.com/office/drawing/2014/main" id="{C6CFCF69-3177-49F9-AEE7-0F452D885E5F}"/>
              </a:ext>
            </a:extLst>
          </p:cNvPr>
          <p:cNvPicPr>
            <a:picLocks noChangeAspect="1"/>
          </p:cNvPicPr>
          <p:nvPr/>
        </p:nvPicPr>
        <p:blipFill rotWithShape="1">
          <a:blip r:embed="rId3"/>
          <a:srcRect t="12953" b="56492"/>
          <a:stretch/>
        </p:blipFill>
        <p:spPr>
          <a:xfrm>
            <a:off x="334404" y="1129571"/>
            <a:ext cx="9330519" cy="942133"/>
          </a:xfrm>
          <a:prstGeom prst="rect">
            <a:avLst/>
          </a:prstGeom>
        </p:spPr>
      </p:pic>
      <p:pic>
        <p:nvPicPr>
          <p:cNvPr id="125" name="Picture 124">
            <a:extLst>
              <a:ext uri="{FF2B5EF4-FFF2-40B4-BE49-F238E27FC236}">
                <a16:creationId xmlns:a16="http://schemas.microsoft.com/office/drawing/2014/main" id="{A7F3E870-BA99-46AC-9BC1-5323FB819A3F}"/>
              </a:ext>
            </a:extLst>
          </p:cNvPr>
          <p:cNvPicPr>
            <a:picLocks noChangeAspect="1"/>
          </p:cNvPicPr>
          <p:nvPr/>
        </p:nvPicPr>
        <p:blipFill rotWithShape="1">
          <a:blip r:embed="rId3"/>
          <a:srcRect t="44823" b="25750"/>
          <a:stretch/>
        </p:blipFill>
        <p:spPr>
          <a:xfrm>
            <a:off x="306411" y="2233540"/>
            <a:ext cx="9330519" cy="907341"/>
          </a:xfrm>
          <a:prstGeom prst="rect">
            <a:avLst/>
          </a:prstGeom>
        </p:spPr>
      </p:pic>
    </p:spTree>
    <p:extLst>
      <p:ext uri="{BB962C8B-B14F-4D97-AF65-F5344CB8AC3E}">
        <p14:creationId xmlns:p14="http://schemas.microsoft.com/office/powerpoint/2010/main" val="324682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4E4078-A600-4E9A-ABC8-503E25970053}"/>
              </a:ext>
            </a:extLst>
          </p:cNvPr>
          <p:cNvSpPr/>
          <p:nvPr/>
        </p:nvSpPr>
        <p:spPr>
          <a:xfrm>
            <a:off x="9728791" y="244549"/>
            <a:ext cx="2126510" cy="5826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6708669-2401-4A09-AC08-2FFE87A5CEEA}"/>
              </a:ext>
            </a:extLst>
          </p:cNvPr>
          <p:cNvSpPr/>
          <p:nvPr/>
        </p:nvSpPr>
        <p:spPr>
          <a:xfrm>
            <a:off x="3298851" y="378986"/>
            <a:ext cx="6210985" cy="5378395"/>
          </a:xfrm>
          <a:prstGeom prst="rect">
            <a:avLst/>
          </a:prstGeom>
        </p:spPr>
        <p:txBody>
          <a:bodyPr wrap="square" anchor="ctr">
            <a:spAutoFit/>
          </a:bodyPr>
          <a:lstStyle/>
          <a:p>
            <a:pPr lvl="0" defTabSz="914400">
              <a:lnSpc>
                <a:spcPct val="90000"/>
              </a:lnSpc>
              <a:spcBef>
                <a:spcPts val="1200"/>
              </a:spcBef>
              <a:buClr>
                <a:srgbClr val="40BAD2"/>
              </a:buClr>
            </a:pPr>
            <a:r>
              <a:rPr lang="en-US" sz="1500" dirty="0">
                <a:solidFill>
                  <a:srgbClr val="39466F"/>
                </a:solidFill>
                <a:latin typeface="Arial" panose="020B0604020202020204" pitchFamily="34" charset="0"/>
                <a:cs typeface="Arial" panose="020B0604020202020204" pitchFamily="34" charset="0"/>
              </a:rPr>
              <a:t>New Zealand has a problem with abusive behavior in intimate partner relationships.  One in three women are estimated to be exposed to physical or sexual abuse in their lifetime*.</a:t>
            </a:r>
          </a:p>
          <a:p>
            <a:pPr lvl="0" defTabSz="914400">
              <a:lnSpc>
                <a:spcPct val="90000"/>
              </a:lnSpc>
              <a:spcBef>
                <a:spcPts val="1200"/>
              </a:spcBef>
              <a:buClr>
                <a:srgbClr val="40BAD2"/>
              </a:buClr>
            </a:pPr>
            <a:r>
              <a:rPr lang="en-US" sz="1500" dirty="0">
                <a:solidFill>
                  <a:srgbClr val="39466F"/>
                </a:solidFill>
                <a:latin typeface="Arial" panose="020B0604020202020204" pitchFamily="34" charset="0"/>
                <a:cs typeface="Arial" panose="020B0604020202020204" pitchFamily="34" charset="0"/>
              </a:rPr>
              <a:t>Thanks to campaigning efforts in the last decade, New Zealanders are clear that domestic abuse** is not OK. And yet the problem persists.</a:t>
            </a:r>
          </a:p>
          <a:p>
            <a:pPr lvl="0" defTabSz="914400">
              <a:lnSpc>
                <a:spcPct val="90000"/>
              </a:lnSpc>
              <a:spcBef>
                <a:spcPts val="1200"/>
              </a:spcBef>
              <a:buClr>
                <a:srgbClr val="40BAD2"/>
              </a:buClr>
            </a:pPr>
            <a:r>
              <a:rPr lang="en-US" sz="1500" dirty="0">
                <a:solidFill>
                  <a:srgbClr val="39466F"/>
                </a:solidFill>
                <a:latin typeface="Arial" panose="020B0604020202020204" pitchFamily="34" charset="0"/>
                <a:cs typeface="Arial" panose="020B0604020202020204" pitchFamily="34" charset="0"/>
              </a:rPr>
              <a:t>This study is part of a wider understanding of the influences of the gender system on gender norms and expectations within intimate partner relationships.  </a:t>
            </a:r>
          </a:p>
          <a:p>
            <a:pPr lvl="0" defTabSz="914400">
              <a:lnSpc>
                <a:spcPct val="90000"/>
              </a:lnSpc>
              <a:spcBef>
                <a:spcPts val="1200"/>
              </a:spcBef>
              <a:buClr>
                <a:srgbClr val="40BAD2"/>
              </a:buClr>
            </a:pPr>
            <a:r>
              <a:rPr lang="en-US" sz="1500" dirty="0">
                <a:solidFill>
                  <a:srgbClr val="39466F"/>
                </a:solidFill>
                <a:latin typeface="Arial" panose="020B0604020202020204" pitchFamily="34" charset="0"/>
                <a:cs typeface="Arial" panose="020B0604020202020204" pitchFamily="34" charset="0"/>
              </a:rPr>
              <a:t>Evidence from overseas*** shows that the presence of unhealthy masculine norms are correlated with factors associated with the practice of violence. </a:t>
            </a:r>
          </a:p>
          <a:p>
            <a:pPr lvl="0" defTabSz="914400">
              <a:lnSpc>
                <a:spcPct val="90000"/>
              </a:lnSpc>
              <a:spcBef>
                <a:spcPts val="1200"/>
              </a:spcBef>
              <a:buClr>
                <a:srgbClr val="40BAD2"/>
              </a:buClr>
            </a:pPr>
            <a:r>
              <a:rPr lang="en-US" sz="1500" dirty="0">
                <a:solidFill>
                  <a:srgbClr val="39466F"/>
                </a:solidFill>
                <a:latin typeface="Arial" panose="020B0604020202020204" pitchFamily="34" charset="0"/>
                <a:cs typeface="Arial" panose="020B0604020202020204" pitchFamily="34" charset="0"/>
              </a:rPr>
              <a:t>As a nation, we face the uncomfortable truth that abusive behavior in intimate partner relationships is not just in the homes of our perpetrators but in the soil of our masculinity.</a:t>
            </a:r>
          </a:p>
          <a:p>
            <a:pPr lvl="0" defTabSz="914400">
              <a:lnSpc>
                <a:spcPct val="90000"/>
              </a:lnSpc>
              <a:spcBef>
                <a:spcPts val="1200"/>
              </a:spcBef>
              <a:buClr>
                <a:srgbClr val="40BAD2"/>
              </a:buClr>
            </a:pPr>
            <a:r>
              <a:rPr lang="en-US" sz="1500" dirty="0">
                <a:solidFill>
                  <a:srgbClr val="39466F"/>
                </a:solidFill>
                <a:latin typeface="Arial" panose="020B0604020202020204" pitchFamily="34" charset="0"/>
                <a:cs typeface="Arial" panose="020B0604020202020204" pitchFamily="34" charset="0"/>
              </a:rPr>
              <a:t>This study set out to investigate how norms within the gender system impact upon what it means to be a man in New Zealand.  </a:t>
            </a:r>
          </a:p>
          <a:p>
            <a:pPr lvl="0" defTabSz="914400">
              <a:lnSpc>
                <a:spcPct val="90000"/>
              </a:lnSpc>
              <a:spcBef>
                <a:spcPts val="1200"/>
              </a:spcBef>
              <a:buClr>
                <a:srgbClr val="40BAD2"/>
              </a:buClr>
            </a:pPr>
            <a:r>
              <a:rPr lang="en-US" sz="1500" dirty="0">
                <a:solidFill>
                  <a:srgbClr val="39466F"/>
                </a:solidFill>
                <a:latin typeface="Arial" panose="020B0604020202020204" pitchFamily="34" charset="0"/>
                <a:cs typeface="Arial" panose="020B0604020202020204" pitchFamily="34" charset="0"/>
              </a:rPr>
              <a:t>The men in our study shared widely held masculine views around the expectations and roles of men.  We wanted to understand how those expectations and roles played out for them – how they felt, how they behaved and particularly how this impacted on their propensity to seek help in the context of domestic abuse.</a:t>
            </a:r>
          </a:p>
        </p:txBody>
      </p:sp>
      <p:sp>
        <p:nvSpPr>
          <p:cNvPr id="7" name="Rectangle 6">
            <a:extLst>
              <a:ext uri="{FF2B5EF4-FFF2-40B4-BE49-F238E27FC236}">
                <a16:creationId xmlns:a16="http://schemas.microsoft.com/office/drawing/2014/main" id="{2ECF2E73-3C1E-47B8-A3DD-F69186BA218A}"/>
              </a:ext>
            </a:extLst>
          </p:cNvPr>
          <p:cNvSpPr/>
          <p:nvPr/>
        </p:nvSpPr>
        <p:spPr>
          <a:xfrm>
            <a:off x="329609" y="154862"/>
            <a:ext cx="2828261" cy="5826642"/>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D7FD87D-212C-47E4-B64F-EEC06B3D6754}"/>
              </a:ext>
            </a:extLst>
          </p:cNvPr>
          <p:cNvSpPr/>
          <p:nvPr/>
        </p:nvSpPr>
        <p:spPr>
          <a:xfrm>
            <a:off x="9912304" y="400192"/>
            <a:ext cx="1783510" cy="37087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40BAD2"/>
              </a:buClr>
              <a:buSzTx/>
              <a:buFontTx/>
              <a:buNone/>
              <a:tabLst/>
              <a:defRPr/>
            </a:pPr>
            <a:r>
              <a:rPr kumimoji="0" lang="en-NZ"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*https://nzfvc.org.nz/data-summaries/snapshot</a:t>
            </a:r>
          </a:p>
          <a:p>
            <a:pPr defTabSz="914400">
              <a:spcAft>
                <a:spcPts val="600"/>
              </a:spcAft>
              <a:buClr>
                <a:srgbClr val="40BAD2"/>
              </a:buClr>
              <a:defRPr/>
            </a:pPr>
            <a:r>
              <a:rPr lang="en-NZ" sz="1000" dirty="0">
                <a:solidFill>
                  <a:srgbClr val="000000"/>
                </a:solidFill>
                <a:latin typeface="Arial" panose="020B0604020202020204" pitchFamily="34" charset="0"/>
                <a:cs typeface="Arial" panose="020B0604020202020204" pitchFamily="34" charset="0"/>
              </a:rPr>
              <a:t>**Note on the term ‘domestic abuse’. We have used this term to relate to harm between those in intimate partner relationships, including (but not limited to) physical harm, emotional harm and coercive control. We recognise the limitations of this term (and discuss the inadequacy of current language later in this study). </a:t>
            </a:r>
          </a:p>
          <a:p>
            <a:pPr marL="0" marR="0" lvl="0" indent="0" algn="l" defTabSz="914400" rtl="0" eaLnBrk="1" fontAlgn="auto" latinLnBrk="0" hangingPunct="1">
              <a:lnSpc>
                <a:spcPct val="100000"/>
              </a:lnSpc>
              <a:spcBef>
                <a:spcPts val="0"/>
              </a:spcBef>
              <a:spcAft>
                <a:spcPts val="600"/>
              </a:spcAft>
              <a:buClr>
                <a:srgbClr val="40BAD2"/>
              </a:buClr>
              <a:buSzTx/>
              <a:buFontTx/>
              <a:buNone/>
              <a:tabLst/>
              <a:defRPr/>
            </a:pPr>
            <a:endParaRPr kumimoji="0" lang="en-NZ"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40BAD2"/>
              </a:buClr>
              <a:buSzTx/>
              <a:buFontTx/>
              <a:buNone/>
              <a:tabLst/>
              <a:defRPr/>
            </a:pPr>
            <a:r>
              <a:rPr kumimoji="0" lang="en-NZ"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NZ" sz="1000" dirty="0">
                <a:solidFill>
                  <a:srgbClr val="000000"/>
                </a:solidFill>
                <a:latin typeface="Arial" panose="020B0604020202020204" pitchFamily="34" charset="0"/>
                <a:cs typeface="Arial" panose="020B0604020202020204" pitchFamily="34" charset="0"/>
              </a:rPr>
              <a:t>See the  Victorian Government’s Framework Foundations 1: A review of the evidence on corelates of violence against women and what works to prevent it.</a:t>
            </a:r>
            <a:endParaRPr kumimoji="0" lang="en-NZ"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64BE65A7-F501-4279-B66E-213727B06DAA}"/>
              </a:ext>
            </a:extLst>
          </p:cNvPr>
          <p:cNvCxnSpPr/>
          <p:nvPr/>
        </p:nvCxnSpPr>
        <p:spPr>
          <a:xfrm>
            <a:off x="1315615" y="4833257"/>
            <a:ext cx="8304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388D49E-502A-4591-B605-C034DFF57634}"/>
              </a:ext>
            </a:extLst>
          </p:cNvPr>
          <p:cNvPicPr>
            <a:picLocks noChangeAspect="1"/>
          </p:cNvPicPr>
          <p:nvPr/>
        </p:nvPicPr>
        <p:blipFill>
          <a:blip r:embed="rId2"/>
          <a:stretch>
            <a:fillRect/>
          </a:stretch>
        </p:blipFill>
        <p:spPr>
          <a:xfrm>
            <a:off x="396903" y="334236"/>
            <a:ext cx="2901948" cy="4797968"/>
          </a:xfrm>
          <a:prstGeom prst="rect">
            <a:avLst/>
          </a:prstGeom>
        </p:spPr>
      </p:pic>
    </p:spTree>
    <p:extLst>
      <p:ext uri="{BB962C8B-B14F-4D97-AF65-F5344CB8AC3E}">
        <p14:creationId xmlns:p14="http://schemas.microsoft.com/office/powerpoint/2010/main" val="40460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95A73-81F1-4AD9-8B00-94396C18B36E}"/>
              </a:ext>
            </a:extLst>
          </p:cNvPr>
          <p:cNvSpPr/>
          <p:nvPr/>
        </p:nvSpPr>
        <p:spPr>
          <a:xfrm>
            <a:off x="323460" y="193748"/>
            <a:ext cx="2876939" cy="584315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a:extLst>
              <a:ext uri="{FF2B5EF4-FFF2-40B4-BE49-F238E27FC236}">
                <a16:creationId xmlns:a16="http://schemas.microsoft.com/office/drawing/2014/main" id="{7B33C965-C4A2-44F7-906B-F9CE64C51149}"/>
              </a:ext>
            </a:extLst>
          </p:cNvPr>
          <p:cNvSpPr/>
          <p:nvPr/>
        </p:nvSpPr>
        <p:spPr>
          <a:xfrm>
            <a:off x="3452236" y="193748"/>
            <a:ext cx="8416303" cy="5843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Content Placeholder 2">
            <a:extLst>
              <a:ext uri="{FF2B5EF4-FFF2-40B4-BE49-F238E27FC236}">
                <a16:creationId xmlns:a16="http://schemas.microsoft.com/office/drawing/2014/main" id="{87EFD733-60AA-41B3-879D-E8906A65680D}"/>
              </a:ext>
            </a:extLst>
          </p:cNvPr>
          <p:cNvSpPr>
            <a:spLocks noGrp="1"/>
          </p:cNvSpPr>
          <p:nvPr>
            <p:ph idx="4294967295"/>
          </p:nvPr>
        </p:nvSpPr>
        <p:spPr>
          <a:xfrm>
            <a:off x="3671090" y="380354"/>
            <a:ext cx="7992825" cy="5121275"/>
          </a:xfrm>
        </p:spPr>
        <p:txBody>
          <a:bodyPr anchor="t">
            <a:noAutofit/>
          </a:bodyPr>
          <a:lstStyle/>
          <a:p>
            <a:pPr marL="0" indent="0">
              <a:lnSpc>
                <a:spcPct val="120000"/>
              </a:lnSpc>
              <a:buNone/>
            </a:pPr>
            <a:r>
              <a:rPr lang="en-US" sz="1700" b="1" dirty="0">
                <a:solidFill>
                  <a:srgbClr val="39466F"/>
                </a:solidFill>
                <a:latin typeface="Arial" panose="020B0604020202020204" pitchFamily="34" charset="0"/>
                <a:cs typeface="Arial" panose="020B0604020202020204" pitchFamily="34" charset="0"/>
              </a:rPr>
              <a:t>Of course, not all men are the same.</a:t>
            </a:r>
          </a:p>
          <a:p>
            <a:pPr marL="0" indent="0">
              <a:lnSpc>
                <a:spcPct val="120000"/>
              </a:lnSpc>
              <a:buNone/>
            </a:pPr>
            <a:r>
              <a:rPr lang="en-US" sz="1700" b="1" dirty="0">
                <a:solidFill>
                  <a:srgbClr val="39466F"/>
                </a:solidFill>
                <a:latin typeface="Arial" panose="020B0604020202020204" pitchFamily="34" charset="0"/>
                <a:cs typeface="Arial" panose="020B0604020202020204" pitchFamily="34" charset="0"/>
              </a:rPr>
              <a:t>The men that we encountered during the study grappled with the rules and the evolving role of men in a variety of ways.  We encountered men who were quite deeply </a:t>
            </a:r>
            <a:r>
              <a:rPr lang="en-US" sz="1700" b="1" i="1" dirty="0">
                <a:solidFill>
                  <a:srgbClr val="39466F"/>
                </a:solidFill>
                <a:latin typeface="Arial" panose="020B0604020202020204" pitchFamily="34" charset="0"/>
                <a:cs typeface="Arial" panose="020B0604020202020204" pitchFamily="34" charset="0"/>
              </a:rPr>
              <a:t>resentful</a:t>
            </a:r>
            <a:r>
              <a:rPr lang="en-US" sz="1700" b="1" dirty="0">
                <a:solidFill>
                  <a:srgbClr val="39466F"/>
                </a:solidFill>
                <a:latin typeface="Arial" panose="020B0604020202020204" pitchFamily="34" charset="0"/>
                <a:cs typeface="Arial" panose="020B0604020202020204" pitchFamily="34" charset="0"/>
              </a:rPr>
              <a:t>, some who had found an </a:t>
            </a:r>
            <a:r>
              <a:rPr lang="en-US" sz="1700" b="1" i="1" dirty="0">
                <a:solidFill>
                  <a:srgbClr val="39466F"/>
                </a:solidFill>
                <a:latin typeface="Arial" panose="020B0604020202020204" pitchFamily="34" charset="0"/>
                <a:cs typeface="Arial" panose="020B0604020202020204" pitchFamily="34" charset="0"/>
              </a:rPr>
              <a:t>alternative</a:t>
            </a:r>
            <a:r>
              <a:rPr lang="en-US" sz="1700" b="1" dirty="0">
                <a:solidFill>
                  <a:srgbClr val="39466F"/>
                </a:solidFill>
                <a:latin typeface="Arial" panose="020B0604020202020204" pitchFamily="34" charset="0"/>
                <a:cs typeface="Arial" panose="020B0604020202020204" pitchFamily="34" charset="0"/>
              </a:rPr>
              <a:t> route for themselves, some </a:t>
            </a:r>
            <a:r>
              <a:rPr lang="en-US" sz="1700" b="1" i="1" dirty="0">
                <a:solidFill>
                  <a:srgbClr val="39466F"/>
                </a:solidFill>
                <a:latin typeface="Arial" panose="020B0604020202020204" pitchFamily="34" charset="0"/>
                <a:cs typeface="Arial" panose="020B0604020202020204" pitchFamily="34" charset="0"/>
              </a:rPr>
              <a:t>performers</a:t>
            </a:r>
            <a:r>
              <a:rPr lang="en-US" sz="1700" b="1" dirty="0">
                <a:solidFill>
                  <a:srgbClr val="39466F"/>
                </a:solidFill>
                <a:latin typeface="Arial" panose="020B0604020202020204" pitchFamily="34" charset="0"/>
                <a:cs typeface="Arial" panose="020B0604020202020204" pitchFamily="34" charset="0"/>
              </a:rPr>
              <a:t> who felt capable to straddle the effects, some who had </a:t>
            </a:r>
            <a:r>
              <a:rPr lang="en-US" sz="1700" b="1" i="1" dirty="0">
                <a:solidFill>
                  <a:srgbClr val="39466F"/>
                </a:solidFill>
                <a:latin typeface="Arial" panose="020B0604020202020204" pitchFamily="34" charset="0"/>
                <a:cs typeface="Arial" panose="020B0604020202020204" pitchFamily="34" charset="0"/>
              </a:rPr>
              <a:t>reformed</a:t>
            </a:r>
            <a:r>
              <a:rPr lang="en-US" sz="1700" b="1" dirty="0">
                <a:solidFill>
                  <a:srgbClr val="39466F"/>
                </a:solidFill>
                <a:latin typeface="Arial" panose="020B0604020202020204" pitchFamily="34" charset="0"/>
                <a:cs typeface="Arial" panose="020B0604020202020204" pitchFamily="34" charset="0"/>
              </a:rPr>
              <a:t> to better fit their new view of the world, and some who were quite simply a little </a:t>
            </a:r>
            <a:r>
              <a:rPr lang="en-US" sz="1700" b="1" i="1" dirty="0">
                <a:solidFill>
                  <a:srgbClr val="39466F"/>
                </a:solidFill>
                <a:latin typeface="Arial" panose="020B0604020202020204" pitchFamily="34" charset="0"/>
                <a:cs typeface="Arial" panose="020B0604020202020204" pitchFamily="34" charset="0"/>
              </a:rPr>
              <a:t>lost</a:t>
            </a:r>
            <a:r>
              <a:rPr lang="en-US" sz="1700" b="1" dirty="0">
                <a:solidFill>
                  <a:srgbClr val="39466F"/>
                </a:solidFill>
                <a:latin typeface="Arial" panose="020B0604020202020204" pitchFamily="34" charset="0"/>
                <a:cs typeface="Arial" panose="020B0604020202020204" pitchFamily="34" charset="0"/>
              </a:rPr>
              <a:t>.</a:t>
            </a:r>
          </a:p>
          <a:p>
            <a:pPr marL="0" indent="0">
              <a:lnSpc>
                <a:spcPct val="120000"/>
              </a:lnSpc>
              <a:buNone/>
            </a:pPr>
            <a:r>
              <a:rPr lang="en-US" sz="1700" b="1" dirty="0">
                <a:solidFill>
                  <a:srgbClr val="39466F"/>
                </a:solidFill>
                <a:latin typeface="Arial" panose="020B0604020202020204" pitchFamily="34" charset="0"/>
                <a:cs typeface="Arial" panose="020B0604020202020204" pitchFamily="34" charset="0"/>
              </a:rPr>
              <a:t>NB The </a:t>
            </a:r>
            <a:r>
              <a:rPr lang="en-US" sz="1700" b="1" dirty="0" err="1">
                <a:solidFill>
                  <a:srgbClr val="39466F"/>
                </a:solidFill>
                <a:latin typeface="Arial" panose="020B0604020202020204" pitchFamily="34" charset="0"/>
                <a:cs typeface="Arial" panose="020B0604020202020204" pitchFamily="34" charset="0"/>
              </a:rPr>
              <a:t>categorisation</a:t>
            </a:r>
            <a:r>
              <a:rPr lang="en-US" sz="1700" b="1" dirty="0">
                <a:solidFill>
                  <a:srgbClr val="39466F"/>
                </a:solidFill>
                <a:latin typeface="Arial" panose="020B0604020202020204" pitchFamily="34" charset="0"/>
                <a:cs typeface="Arial" panose="020B0604020202020204" pitchFamily="34" charset="0"/>
              </a:rPr>
              <a:t> of these attitudes, though revealing for the use of analysis, does not assume a value judgement of the attitudes or individuals involved.</a:t>
            </a:r>
          </a:p>
        </p:txBody>
      </p:sp>
      <p:sp>
        <p:nvSpPr>
          <p:cNvPr id="2" name="Rectangle 1">
            <a:extLst>
              <a:ext uri="{FF2B5EF4-FFF2-40B4-BE49-F238E27FC236}">
                <a16:creationId xmlns:a16="http://schemas.microsoft.com/office/drawing/2014/main" id="{0CECB5AE-E9FC-490C-97E7-39EE51407A11}"/>
              </a:ext>
            </a:extLst>
          </p:cNvPr>
          <p:cNvSpPr/>
          <p:nvPr/>
        </p:nvSpPr>
        <p:spPr>
          <a:xfrm>
            <a:off x="537287" y="464755"/>
            <a:ext cx="2449284"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3200" b="1" i="0" u="none" strike="noStrike" kern="0" cap="none" spc="-60" normalizeH="0" baseline="0" noProof="0" dirty="0">
                <a:ln>
                  <a:noFill/>
                </a:ln>
                <a:solidFill>
                  <a:srgbClr val="FFFFFF"/>
                </a:solidFill>
                <a:effectLst/>
                <a:uLnTx/>
                <a:uFillTx/>
                <a:latin typeface="+mj-lt"/>
                <a:ea typeface="+mj-ea"/>
                <a:cs typeface="+mj-cs"/>
              </a:rPr>
              <a:t>Not all men </a:t>
            </a:r>
            <a:r>
              <a:rPr kumimoji="0" lang="en-NZ" sz="3200" b="1" i="0" u="none" strike="noStrike" kern="0" cap="none" spc="-60" normalizeH="0" baseline="0" noProof="0" dirty="0">
                <a:ln>
                  <a:noFill/>
                </a:ln>
                <a:solidFill>
                  <a:schemeClr val="accent2"/>
                </a:solidFill>
                <a:effectLst/>
                <a:uLnTx/>
                <a:uFillTx/>
                <a:latin typeface="+mj-lt"/>
                <a:ea typeface="+mj-ea"/>
                <a:cs typeface="+mj-cs"/>
              </a:rPr>
              <a:t>respond</a:t>
            </a:r>
            <a:r>
              <a:rPr kumimoji="0" lang="en-NZ" sz="3200" b="1" i="0" u="none" strike="noStrike" kern="0" cap="none" spc="-60" normalizeH="0" baseline="0" noProof="0" dirty="0">
                <a:ln>
                  <a:noFill/>
                </a:ln>
                <a:solidFill>
                  <a:srgbClr val="FFFFFF"/>
                </a:solidFill>
                <a:effectLst/>
                <a:uLnTx/>
                <a:uFillTx/>
                <a:latin typeface="+mj-lt"/>
                <a:ea typeface="+mj-ea"/>
                <a:cs typeface="+mj-cs"/>
              </a:rPr>
              <a:t> to the rules in the same way</a:t>
            </a:r>
            <a:endParaRPr kumimoji="0" lang="en-NZ" sz="1600" b="1" i="0" u="none" strike="noStrike" kern="0" cap="none" spc="0" normalizeH="0" baseline="0" noProof="0" dirty="0">
              <a:ln>
                <a:noFill/>
              </a:ln>
              <a:solidFill>
                <a:sysClr val="windowText" lastClr="000000"/>
              </a:solidFill>
              <a:effectLst/>
              <a:uLnTx/>
              <a:uFillTx/>
              <a:latin typeface="+mj-lt"/>
            </a:endParaRPr>
          </a:p>
        </p:txBody>
      </p:sp>
      <p:cxnSp>
        <p:nvCxnSpPr>
          <p:cNvPr id="7" name="Straight Connector 6">
            <a:extLst>
              <a:ext uri="{FF2B5EF4-FFF2-40B4-BE49-F238E27FC236}">
                <a16:creationId xmlns:a16="http://schemas.microsoft.com/office/drawing/2014/main" id="{C5B93971-E57B-4895-A8B7-19C92AE4A306}"/>
              </a:ext>
            </a:extLst>
          </p:cNvPr>
          <p:cNvCxnSpPr/>
          <p:nvPr/>
        </p:nvCxnSpPr>
        <p:spPr>
          <a:xfrm>
            <a:off x="606056" y="3200400"/>
            <a:ext cx="712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595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22555B-11BF-4431-A8F2-B18A022ED100}"/>
              </a:ext>
            </a:extLst>
          </p:cNvPr>
          <p:cNvSpPr/>
          <p:nvPr/>
        </p:nvSpPr>
        <p:spPr>
          <a:xfrm>
            <a:off x="4997301" y="313899"/>
            <a:ext cx="6864263" cy="5800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CFE8E4B1-F82F-474F-95CC-115702CAEF68}"/>
              </a:ext>
            </a:extLst>
          </p:cNvPr>
          <p:cNvSpPr/>
          <p:nvPr/>
        </p:nvSpPr>
        <p:spPr>
          <a:xfrm>
            <a:off x="330435" y="313899"/>
            <a:ext cx="4486114" cy="580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Content Placeholder 9">
            <a:extLst>
              <a:ext uri="{FF2B5EF4-FFF2-40B4-BE49-F238E27FC236}">
                <a16:creationId xmlns:a16="http://schemas.microsoft.com/office/drawing/2014/main" id="{C4BD2EF0-EB2B-4888-AF4A-C3EA362302BC}"/>
              </a:ext>
            </a:extLst>
          </p:cNvPr>
          <p:cNvSpPr>
            <a:spLocks noGrp="1"/>
          </p:cNvSpPr>
          <p:nvPr>
            <p:ph idx="4294967295"/>
          </p:nvPr>
        </p:nvSpPr>
        <p:spPr>
          <a:xfrm>
            <a:off x="6523350" y="786335"/>
            <a:ext cx="4786378" cy="5121275"/>
          </a:xfrm>
        </p:spPr>
        <p:txBody>
          <a:bodyPr>
            <a:normAutofit/>
          </a:bodyPr>
          <a:lstStyle/>
          <a:p>
            <a:pPr marL="0" indent="0">
              <a:spcBef>
                <a:spcPts val="0"/>
              </a:spcBef>
              <a:buNone/>
            </a:pPr>
            <a:r>
              <a:rPr lang="en-NZ" sz="4400" i="1" dirty="0">
                <a:solidFill>
                  <a:schemeClr val="accent2">
                    <a:lumMod val="75000"/>
                  </a:schemeClr>
                </a:solidFill>
              </a:rPr>
              <a:t>It’s all bullshit</a:t>
            </a:r>
          </a:p>
          <a:p>
            <a:pPr marL="0" indent="0">
              <a:spcBef>
                <a:spcPts val="0"/>
              </a:spcBef>
              <a:buNone/>
            </a:pPr>
            <a:r>
              <a:rPr lang="en-NZ" sz="1800" i="1" dirty="0">
                <a:solidFill>
                  <a:schemeClr val="tx1"/>
                </a:solidFill>
              </a:rPr>
              <a:t>George</a:t>
            </a:r>
            <a:endParaRPr lang="en-NZ" sz="5400" i="1" dirty="0">
              <a:solidFill>
                <a:schemeClr val="tx1"/>
              </a:solidFill>
            </a:endParaRPr>
          </a:p>
          <a:p>
            <a:pPr marL="0" indent="0">
              <a:spcBef>
                <a:spcPts val="0"/>
              </a:spcBef>
              <a:buNone/>
            </a:pPr>
            <a:endParaRPr lang="en-NZ" sz="4400" i="1" dirty="0">
              <a:solidFill>
                <a:srgbClr val="39466F"/>
              </a:solidFill>
            </a:endParaRPr>
          </a:p>
          <a:p>
            <a:pPr marL="0" indent="0">
              <a:spcBef>
                <a:spcPts val="0"/>
              </a:spcBef>
              <a:buNone/>
            </a:pPr>
            <a:endParaRPr lang="en-NZ" sz="4400" i="1" dirty="0">
              <a:solidFill>
                <a:srgbClr val="39466F"/>
              </a:solidFill>
            </a:endParaRPr>
          </a:p>
          <a:p>
            <a:pPr marL="0" indent="0">
              <a:spcBef>
                <a:spcPts val="0"/>
              </a:spcBef>
              <a:buNone/>
            </a:pPr>
            <a:endParaRPr lang="en-NZ" sz="4400" i="1" dirty="0">
              <a:solidFill>
                <a:srgbClr val="39466F"/>
              </a:solidFill>
            </a:endParaRPr>
          </a:p>
          <a:p>
            <a:pPr marL="0" indent="0">
              <a:spcBef>
                <a:spcPts val="0"/>
              </a:spcBef>
              <a:buNone/>
            </a:pPr>
            <a:r>
              <a:rPr lang="en-NZ" sz="4400" i="1" dirty="0">
                <a:solidFill>
                  <a:srgbClr val="39466F"/>
                </a:solidFill>
              </a:rPr>
              <a:t>It’s just how it is</a:t>
            </a:r>
          </a:p>
          <a:p>
            <a:pPr marL="0" indent="0">
              <a:spcBef>
                <a:spcPts val="0"/>
              </a:spcBef>
              <a:buNone/>
            </a:pPr>
            <a:r>
              <a:rPr lang="en-NZ" sz="1800" i="1" dirty="0">
                <a:solidFill>
                  <a:srgbClr val="39466F"/>
                </a:solidFill>
              </a:rPr>
              <a:t>Teo</a:t>
            </a:r>
          </a:p>
        </p:txBody>
      </p:sp>
      <p:sp>
        <p:nvSpPr>
          <p:cNvPr id="4" name="Arrow: Up-Down 3">
            <a:extLst>
              <a:ext uri="{FF2B5EF4-FFF2-40B4-BE49-F238E27FC236}">
                <a16:creationId xmlns:a16="http://schemas.microsoft.com/office/drawing/2014/main" id="{5A2C7A1D-8DDD-46B8-B577-27AC381C5EEF}"/>
              </a:ext>
            </a:extLst>
          </p:cNvPr>
          <p:cNvSpPr/>
          <p:nvPr/>
        </p:nvSpPr>
        <p:spPr>
          <a:xfrm>
            <a:off x="5569349" y="1329070"/>
            <a:ext cx="732598" cy="3894531"/>
          </a:xfrm>
          <a:prstGeom prst="upDownArrow">
            <a:avLst/>
          </a:prstGeom>
          <a:gradFill flip="none" rotWithShape="1">
            <a:gsLst>
              <a:gs pos="38000">
                <a:schemeClr val="accent2"/>
              </a:gs>
              <a:gs pos="57000">
                <a:srgbClr val="3946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49375292-D708-4832-B03C-77F2F8D0F766}"/>
              </a:ext>
            </a:extLst>
          </p:cNvPr>
          <p:cNvPicPr>
            <a:picLocks noChangeAspect="1"/>
          </p:cNvPicPr>
          <p:nvPr/>
        </p:nvPicPr>
        <p:blipFill>
          <a:blip r:embed="rId2"/>
          <a:stretch>
            <a:fillRect/>
          </a:stretch>
        </p:blipFill>
        <p:spPr>
          <a:xfrm>
            <a:off x="315680" y="1838824"/>
            <a:ext cx="4395597" cy="2584928"/>
          </a:xfrm>
          <a:prstGeom prst="rect">
            <a:avLst/>
          </a:prstGeom>
        </p:spPr>
      </p:pic>
    </p:spTree>
    <p:extLst>
      <p:ext uri="{BB962C8B-B14F-4D97-AF65-F5344CB8AC3E}">
        <p14:creationId xmlns:p14="http://schemas.microsoft.com/office/powerpoint/2010/main" val="2404387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370B75D-00F7-4993-9516-41733E92D9A6}"/>
              </a:ext>
            </a:extLst>
          </p:cNvPr>
          <p:cNvSpPr/>
          <p:nvPr/>
        </p:nvSpPr>
        <p:spPr>
          <a:xfrm>
            <a:off x="3797559" y="1806572"/>
            <a:ext cx="8042017" cy="4270043"/>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15515A58-4B85-417C-91BD-6FD2B6FCED3C}"/>
              </a:ext>
            </a:extLst>
          </p:cNvPr>
          <p:cNvSpPr/>
          <p:nvPr/>
        </p:nvSpPr>
        <p:spPr>
          <a:xfrm>
            <a:off x="352425" y="228600"/>
            <a:ext cx="11487151" cy="14478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FEDBBD11-CD63-4BE7-A7EE-05366ABB73B1}"/>
              </a:ext>
            </a:extLst>
          </p:cNvPr>
          <p:cNvSpPr>
            <a:spLocks noGrp="1"/>
          </p:cNvSpPr>
          <p:nvPr>
            <p:ph type="title" idx="4294967295"/>
          </p:nvPr>
        </p:nvSpPr>
        <p:spPr>
          <a:xfrm>
            <a:off x="497114" y="463136"/>
            <a:ext cx="11159963" cy="978729"/>
          </a:xfrm>
        </p:spPr>
        <p:txBody>
          <a:bodyPr anchor="ctr">
            <a:spAutoFit/>
          </a:bodyPr>
          <a:lstStyle/>
          <a:p>
            <a:r>
              <a:rPr lang="en-NZ" sz="3200" b="1" dirty="0"/>
              <a:t>Underneath the spectrum of response, </a:t>
            </a:r>
            <a:r>
              <a:rPr lang="en-NZ" sz="3200" b="1" dirty="0">
                <a:solidFill>
                  <a:schemeClr val="accent2"/>
                </a:solidFill>
              </a:rPr>
              <a:t>sensitivity to weakness </a:t>
            </a:r>
            <a:r>
              <a:rPr lang="en-NZ" sz="3200" b="1" dirty="0"/>
              <a:t>seems to be the driving force</a:t>
            </a:r>
          </a:p>
        </p:txBody>
      </p:sp>
      <p:sp>
        <p:nvSpPr>
          <p:cNvPr id="3" name="Rectangle 2">
            <a:extLst>
              <a:ext uri="{FF2B5EF4-FFF2-40B4-BE49-F238E27FC236}">
                <a16:creationId xmlns:a16="http://schemas.microsoft.com/office/drawing/2014/main" id="{3252FAF0-0FDD-4A52-B04D-35DEA5A64499}"/>
              </a:ext>
            </a:extLst>
          </p:cNvPr>
          <p:cNvSpPr/>
          <p:nvPr/>
        </p:nvSpPr>
        <p:spPr>
          <a:xfrm>
            <a:off x="352425" y="2239590"/>
            <a:ext cx="3379560" cy="3404009"/>
          </a:xfrm>
          <a:prstGeom prst="rect">
            <a:avLst/>
          </a:prstGeom>
        </p:spPr>
        <p:txBody>
          <a:bodyPr wrap="square" anchor="ctr">
            <a:spAutoFit/>
          </a:bodyPr>
          <a:lstStyle/>
          <a:p>
            <a:pPr lvl="0" defTabSz="914400">
              <a:lnSpc>
                <a:spcPct val="90000"/>
              </a:lnSpc>
              <a:spcBef>
                <a:spcPts val="1200"/>
              </a:spcBef>
              <a:buClr>
                <a:srgbClr val="40BAD2"/>
              </a:buClr>
            </a:pPr>
            <a:r>
              <a:rPr lang="en-NZ" sz="1200" dirty="0"/>
              <a:t>The spectrum of response allowed for the emergence of five broad archetypes – Reformed, Alternative, Performers, Lost and Resentful across our sample.  Amongst those Lost or Resentful, traditional masculinity norms were strongly present, broadly accepted and frequently used against them (by other men and women alike).  Performers were also invested in these norms but use them more as a template for success.  Those who were Alternative are secure enough to disengage from these norms.  Only the Reformed see them as something to overcome.</a:t>
            </a:r>
          </a:p>
          <a:p>
            <a:pPr lvl="0" defTabSz="914400">
              <a:lnSpc>
                <a:spcPct val="90000"/>
              </a:lnSpc>
              <a:spcBef>
                <a:spcPts val="1200"/>
              </a:spcBef>
              <a:buClr>
                <a:srgbClr val="40BAD2"/>
              </a:buClr>
            </a:pPr>
            <a:r>
              <a:rPr lang="en-NZ" sz="1200" dirty="0"/>
              <a:t>The nuances of their perception of weakness were different and seem to drive where men sit on the continuum of adherence to masculinity norms. Those most trapped by masculinity norms had a tendency to see weakness as a vulnerability that would be exploited by others.</a:t>
            </a:r>
            <a:endParaRPr lang="en-NZ" sz="1200" dirty="0">
              <a:highlight>
                <a:srgbClr val="FFFF00"/>
              </a:highlight>
            </a:endParaRPr>
          </a:p>
        </p:txBody>
      </p:sp>
      <p:sp>
        <p:nvSpPr>
          <p:cNvPr id="4" name="Rectangle 3">
            <a:extLst>
              <a:ext uri="{FF2B5EF4-FFF2-40B4-BE49-F238E27FC236}">
                <a16:creationId xmlns:a16="http://schemas.microsoft.com/office/drawing/2014/main" id="{1211FBCB-1DCA-4318-A80C-504520A3B1F2}"/>
              </a:ext>
            </a:extLst>
          </p:cNvPr>
          <p:cNvSpPr/>
          <p:nvPr/>
        </p:nvSpPr>
        <p:spPr>
          <a:xfrm>
            <a:off x="5034037" y="2060885"/>
            <a:ext cx="1269683" cy="376141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a:extLst>
              <a:ext uri="{FF2B5EF4-FFF2-40B4-BE49-F238E27FC236}">
                <a16:creationId xmlns:a16="http://schemas.microsoft.com/office/drawing/2014/main" id="{E82F4EB0-78C7-43A5-955D-02FB0A538A26}"/>
              </a:ext>
            </a:extLst>
          </p:cNvPr>
          <p:cNvSpPr/>
          <p:nvPr/>
        </p:nvSpPr>
        <p:spPr>
          <a:xfrm>
            <a:off x="6388706" y="2060885"/>
            <a:ext cx="1269683" cy="376141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Rectangle 38">
            <a:extLst>
              <a:ext uri="{FF2B5EF4-FFF2-40B4-BE49-F238E27FC236}">
                <a16:creationId xmlns:a16="http://schemas.microsoft.com/office/drawing/2014/main" id="{8996931E-7278-408E-B5A6-FBA9C14FD414}"/>
              </a:ext>
            </a:extLst>
          </p:cNvPr>
          <p:cNvSpPr/>
          <p:nvPr/>
        </p:nvSpPr>
        <p:spPr>
          <a:xfrm>
            <a:off x="7743375" y="2060885"/>
            <a:ext cx="1269683" cy="376141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Rectangle 39">
            <a:extLst>
              <a:ext uri="{FF2B5EF4-FFF2-40B4-BE49-F238E27FC236}">
                <a16:creationId xmlns:a16="http://schemas.microsoft.com/office/drawing/2014/main" id="{DB6F77B2-C0E0-4FF1-A677-4A990FEAE16A}"/>
              </a:ext>
            </a:extLst>
          </p:cNvPr>
          <p:cNvSpPr/>
          <p:nvPr/>
        </p:nvSpPr>
        <p:spPr>
          <a:xfrm>
            <a:off x="9098044" y="2060885"/>
            <a:ext cx="1269683" cy="376141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a:extLst>
              <a:ext uri="{FF2B5EF4-FFF2-40B4-BE49-F238E27FC236}">
                <a16:creationId xmlns:a16="http://schemas.microsoft.com/office/drawing/2014/main" id="{9A0D4DC0-2DB2-4716-B1B2-278A03F4EB0A}"/>
              </a:ext>
            </a:extLst>
          </p:cNvPr>
          <p:cNvSpPr/>
          <p:nvPr/>
        </p:nvSpPr>
        <p:spPr>
          <a:xfrm>
            <a:off x="10452712" y="2060885"/>
            <a:ext cx="1269683" cy="3761418"/>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825D0E03-8178-4F20-8E3D-B736B0E0D41E}"/>
              </a:ext>
            </a:extLst>
          </p:cNvPr>
          <p:cNvSpPr txBox="1"/>
          <p:nvPr/>
        </p:nvSpPr>
        <p:spPr>
          <a:xfrm>
            <a:off x="10589175" y="4155354"/>
            <a:ext cx="996756" cy="738664"/>
          </a:xfrm>
          <a:prstGeom prst="rect">
            <a:avLst/>
          </a:prstGeom>
          <a:noFill/>
        </p:spPr>
        <p:txBody>
          <a:bodyPr wrap="square" rtlCol="0">
            <a:spAutoFit/>
          </a:bodyPr>
          <a:lstStyle/>
          <a:p>
            <a:pPr algn="ctr"/>
            <a:r>
              <a:rPr lang="en-NZ" sz="1400" i="1" dirty="0"/>
              <a:t>Sensitivity to fear of weakness</a:t>
            </a:r>
          </a:p>
        </p:txBody>
      </p:sp>
      <p:sp>
        <p:nvSpPr>
          <p:cNvPr id="19" name="TextBox 18">
            <a:extLst>
              <a:ext uri="{FF2B5EF4-FFF2-40B4-BE49-F238E27FC236}">
                <a16:creationId xmlns:a16="http://schemas.microsoft.com/office/drawing/2014/main" id="{B0DBF664-E1B3-484B-8F5E-11789DBF8699}"/>
              </a:ext>
            </a:extLst>
          </p:cNvPr>
          <p:cNvSpPr txBox="1"/>
          <p:nvPr/>
        </p:nvSpPr>
        <p:spPr>
          <a:xfrm>
            <a:off x="6525169" y="2283000"/>
            <a:ext cx="996756" cy="369332"/>
          </a:xfrm>
          <a:prstGeom prst="rect">
            <a:avLst/>
          </a:prstGeom>
          <a:noFill/>
        </p:spPr>
        <p:txBody>
          <a:bodyPr wrap="none" rtlCol="0">
            <a:spAutoFit/>
          </a:bodyPr>
          <a:lstStyle/>
          <a:p>
            <a:pPr algn="ctr"/>
            <a:r>
              <a:rPr lang="en-NZ" b="1" dirty="0">
                <a:solidFill>
                  <a:srgbClr val="39466F"/>
                </a:solidFill>
              </a:rPr>
              <a:t>Alterative</a:t>
            </a:r>
          </a:p>
        </p:txBody>
      </p:sp>
      <p:sp>
        <p:nvSpPr>
          <p:cNvPr id="20" name="TextBox 19">
            <a:extLst>
              <a:ext uri="{FF2B5EF4-FFF2-40B4-BE49-F238E27FC236}">
                <a16:creationId xmlns:a16="http://schemas.microsoft.com/office/drawing/2014/main" id="{C1D89D88-00CC-4DC0-A299-8ABCDBECDCE7}"/>
              </a:ext>
            </a:extLst>
          </p:cNvPr>
          <p:cNvSpPr txBox="1"/>
          <p:nvPr/>
        </p:nvSpPr>
        <p:spPr>
          <a:xfrm>
            <a:off x="10589175" y="2283000"/>
            <a:ext cx="996756" cy="369332"/>
          </a:xfrm>
          <a:prstGeom prst="rect">
            <a:avLst/>
          </a:prstGeom>
          <a:noFill/>
        </p:spPr>
        <p:txBody>
          <a:bodyPr wrap="none" rtlCol="0">
            <a:spAutoFit/>
          </a:bodyPr>
          <a:lstStyle/>
          <a:p>
            <a:pPr algn="ctr"/>
            <a:r>
              <a:rPr lang="en-NZ" b="1" dirty="0">
                <a:solidFill>
                  <a:srgbClr val="39466F"/>
                </a:solidFill>
              </a:rPr>
              <a:t>Resentful</a:t>
            </a:r>
          </a:p>
        </p:txBody>
      </p:sp>
      <p:sp>
        <p:nvSpPr>
          <p:cNvPr id="21" name="TextBox 20">
            <a:extLst>
              <a:ext uri="{FF2B5EF4-FFF2-40B4-BE49-F238E27FC236}">
                <a16:creationId xmlns:a16="http://schemas.microsoft.com/office/drawing/2014/main" id="{83AFC4EE-73B8-43D2-ABBF-F7360284F4C9}"/>
              </a:ext>
            </a:extLst>
          </p:cNvPr>
          <p:cNvSpPr txBox="1"/>
          <p:nvPr/>
        </p:nvSpPr>
        <p:spPr>
          <a:xfrm>
            <a:off x="7859159" y="2283000"/>
            <a:ext cx="1038115" cy="369332"/>
          </a:xfrm>
          <a:prstGeom prst="rect">
            <a:avLst/>
          </a:prstGeom>
          <a:noFill/>
        </p:spPr>
        <p:txBody>
          <a:bodyPr wrap="none" rtlCol="0">
            <a:spAutoFit/>
          </a:bodyPr>
          <a:lstStyle/>
          <a:p>
            <a:pPr algn="ctr"/>
            <a:r>
              <a:rPr lang="en-NZ" b="1" dirty="0">
                <a:solidFill>
                  <a:srgbClr val="39466F"/>
                </a:solidFill>
              </a:rPr>
              <a:t>Performer</a:t>
            </a:r>
          </a:p>
        </p:txBody>
      </p:sp>
      <p:sp>
        <p:nvSpPr>
          <p:cNvPr id="22" name="TextBox 21">
            <a:extLst>
              <a:ext uri="{FF2B5EF4-FFF2-40B4-BE49-F238E27FC236}">
                <a16:creationId xmlns:a16="http://schemas.microsoft.com/office/drawing/2014/main" id="{53694ED5-6FFD-41C2-BA3A-2A0A5B625C29}"/>
              </a:ext>
            </a:extLst>
          </p:cNvPr>
          <p:cNvSpPr txBox="1"/>
          <p:nvPr/>
        </p:nvSpPr>
        <p:spPr>
          <a:xfrm>
            <a:off x="9461983" y="2283000"/>
            <a:ext cx="541805" cy="369332"/>
          </a:xfrm>
          <a:prstGeom prst="rect">
            <a:avLst/>
          </a:prstGeom>
          <a:noFill/>
        </p:spPr>
        <p:txBody>
          <a:bodyPr wrap="none" rtlCol="0">
            <a:spAutoFit/>
          </a:bodyPr>
          <a:lstStyle/>
          <a:p>
            <a:pPr algn="ctr"/>
            <a:r>
              <a:rPr lang="en-NZ" b="1" dirty="0">
                <a:solidFill>
                  <a:srgbClr val="39466F"/>
                </a:solidFill>
              </a:rPr>
              <a:t>Lost</a:t>
            </a:r>
          </a:p>
        </p:txBody>
      </p:sp>
      <p:sp>
        <p:nvSpPr>
          <p:cNvPr id="23" name="TextBox 22">
            <a:extLst>
              <a:ext uri="{FF2B5EF4-FFF2-40B4-BE49-F238E27FC236}">
                <a16:creationId xmlns:a16="http://schemas.microsoft.com/office/drawing/2014/main" id="{9E335C06-FE2B-4DBD-A22A-BADBBD084B84}"/>
              </a:ext>
            </a:extLst>
          </p:cNvPr>
          <p:cNvSpPr txBox="1"/>
          <p:nvPr/>
        </p:nvSpPr>
        <p:spPr>
          <a:xfrm>
            <a:off x="5160160" y="2283000"/>
            <a:ext cx="1017436" cy="369332"/>
          </a:xfrm>
          <a:prstGeom prst="rect">
            <a:avLst/>
          </a:prstGeom>
          <a:noFill/>
        </p:spPr>
        <p:txBody>
          <a:bodyPr wrap="none" rtlCol="0">
            <a:spAutoFit/>
          </a:bodyPr>
          <a:lstStyle/>
          <a:p>
            <a:pPr algn="ctr"/>
            <a:r>
              <a:rPr lang="en-NZ" b="1" dirty="0">
                <a:solidFill>
                  <a:srgbClr val="39466F"/>
                </a:solidFill>
              </a:rPr>
              <a:t>Reformed</a:t>
            </a:r>
          </a:p>
        </p:txBody>
      </p:sp>
      <p:sp>
        <p:nvSpPr>
          <p:cNvPr id="25" name="TextBox 24">
            <a:extLst>
              <a:ext uri="{FF2B5EF4-FFF2-40B4-BE49-F238E27FC236}">
                <a16:creationId xmlns:a16="http://schemas.microsoft.com/office/drawing/2014/main" id="{70DA23D1-01BF-45E5-BF0A-2304A97B2DB5}"/>
              </a:ext>
            </a:extLst>
          </p:cNvPr>
          <p:cNvSpPr txBox="1"/>
          <p:nvPr/>
        </p:nvSpPr>
        <p:spPr>
          <a:xfrm>
            <a:off x="6371808" y="3371139"/>
            <a:ext cx="1303478" cy="338554"/>
          </a:xfrm>
          <a:prstGeom prst="rect">
            <a:avLst/>
          </a:prstGeom>
          <a:noFill/>
        </p:spPr>
        <p:txBody>
          <a:bodyPr wrap="square" rtlCol="0">
            <a:spAutoFit/>
          </a:bodyPr>
          <a:lstStyle/>
          <a:p>
            <a:pPr algn="ctr"/>
            <a:r>
              <a:rPr lang="en-NZ" sz="1600" dirty="0"/>
              <a:t>Disengaged</a:t>
            </a:r>
          </a:p>
        </p:txBody>
      </p:sp>
      <p:sp>
        <p:nvSpPr>
          <p:cNvPr id="26" name="TextBox 25">
            <a:extLst>
              <a:ext uri="{FF2B5EF4-FFF2-40B4-BE49-F238E27FC236}">
                <a16:creationId xmlns:a16="http://schemas.microsoft.com/office/drawing/2014/main" id="{FF165738-421F-4487-9426-41D09683C8BB}"/>
              </a:ext>
            </a:extLst>
          </p:cNvPr>
          <p:cNvSpPr txBox="1"/>
          <p:nvPr/>
        </p:nvSpPr>
        <p:spPr>
          <a:xfrm>
            <a:off x="10498050" y="3371139"/>
            <a:ext cx="1179007" cy="338554"/>
          </a:xfrm>
          <a:prstGeom prst="rect">
            <a:avLst/>
          </a:prstGeom>
          <a:noFill/>
        </p:spPr>
        <p:txBody>
          <a:bodyPr wrap="square" rtlCol="0">
            <a:spAutoFit/>
          </a:bodyPr>
          <a:lstStyle/>
          <a:p>
            <a:pPr algn="ctr"/>
            <a:r>
              <a:rPr lang="en-NZ" sz="1600" dirty="0"/>
              <a:t>Trapped</a:t>
            </a:r>
          </a:p>
        </p:txBody>
      </p:sp>
      <p:sp>
        <p:nvSpPr>
          <p:cNvPr id="27" name="TextBox 26">
            <a:extLst>
              <a:ext uri="{FF2B5EF4-FFF2-40B4-BE49-F238E27FC236}">
                <a16:creationId xmlns:a16="http://schemas.microsoft.com/office/drawing/2014/main" id="{FD4E63FE-A07F-45C6-A689-EC08E446117C}"/>
              </a:ext>
            </a:extLst>
          </p:cNvPr>
          <p:cNvSpPr txBox="1"/>
          <p:nvPr/>
        </p:nvSpPr>
        <p:spPr>
          <a:xfrm>
            <a:off x="7857784" y="3371139"/>
            <a:ext cx="1040865" cy="338554"/>
          </a:xfrm>
          <a:prstGeom prst="rect">
            <a:avLst/>
          </a:prstGeom>
          <a:noFill/>
        </p:spPr>
        <p:txBody>
          <a:bodyPr wrap="square" rtlCol="0">
            <a:spAutoFit/>
          </a:bodyPr>
          <a:lstStyle/>
          <a:p>
            <a:pPr algn="ctr"/>
            <a:r>
              <a:rPr lang="en-NZ" sz="1600" dirty="0"/>
              <a:t>Invested</a:t>
            </a:r>
          </a:p>
        </p:txBody>
      </p:sp>
      <p:sp>
        <p:nvSpPr>
          <p:cNvPr id="28" name="TextBox 27">
            <a:extLst>
              <a:ext uri="{FF2B5EF4-FFF2-40B4-BE49-F238E27FC236}">
                <a16:creationId xmlns:a16="http://schemas.microsoft.com/office/drawing/2014/main" id="{C1BD368A-9C78-49FE-A611-DD04AF09A8D3}"/>
              </a:ext>
            </a:extLst>
          </p:cNvPr>
          <p:cNvSpPr txBox="1"/>
          <p:nvPr/>
        </p:nvSpPr>
        <p:spPr>
          <a:xfrm>
            <a:off x="9143382" y="3371139"/>
            <a:ext cx="1179007" cy="338554"/>
          </a:xfrm>
          <a:prstGeom prst="rect">
            <a:avLst/>
          </a:prstGeom>
          <a:noFill/>
        </p:spPr>
        <p:txBody>
          <a:bodyPr wrap="square" rtlCol="0">
            <a:spAutoFit/>
          </a:bodyPr>
          <a:lstStyle/>
          <a:p>
            <a:pPr algn="ctr"/>
            <a:r>
              <a:rPr lang="en-NZ" sz="1600" dirty="0"/>
              <a:t>Buffeted</a:t>
            </a:r>
          </a:p>
        </p:txBody>
      </p:sp>
      <p:sp>
        <p:nvSpPr>
          <p:cNvPr id="29" name="TextBox 28">
            <a:extLst>
              <a:ext uri="{FF2B5EF4-FFF2-40B4-BE49-F238E27FC236}">
                <a16:creationId xmlns:a16="http://schemas.microsoft.com/office/drawing/2014/main" id="{DA161CB1-A9D1-4A3E-8E82-8031986A564F}"/>
              </a:ext>
            </a:extLst>
          </p:cNvPr>
          <p:cNvSpPr txBox="1"/>
          <p:nvPr/>
        </p:nvSpPr>
        <p:spPr>
          <a:xfrm>
            <a:off x="5085514" y="3371139"/>
            <a:ext cx="1166728" cy="338554"/>
          </a:xfrm>
          <a:prstGeom prst="rect">
            <a:avLst/>
          </a:prstGeom>
          <a:noFill/>
        </p:spPr>
        <p:txBody>
          <a:bodyPr wrap="square" rtlCol="0">
            <a:spAutoFit/>
          </a:bodyPr>
          <a:lstStyle/>
          <a:p>
            <a:pPr algn="ctr"/>
            <a:r>
              <a:rPr lang="en-NZ" sz="1600" dirty="0"/>
              <a:t>Overcome</a:t>
            </a:r>
          </a:p>
        </p:txBody>
      </p:sp>
      <p:sp>
        <p:nvSpPr>
          <p:cNvPr id="30" name="Rectangle 29">
            <a:extLst>
              <a:ext uri="{FF2B5EF4-FFF2-40B4-BE49-F238E27FC236}">
                <a16:creationId xmlns:a16="http://schemas.microsoft.com/office/drawing/2014/main" id="{BB92DF93-5A73-482B-9C87-ADE016DFF59D}"/>
              </a:ext>
            </a:extLst>
          </p:cNvPr>
          <p:cNvSpPr/>
          <p:nvPr/>
        </p:nvSpPr>
        <p:spPr>
          <a:xfrm>
            <a:off x="9127467" y="4155354"/>
            <a:ext cx="1210837" cy="954107"/>
          </a:xfrm>
          <a:prstGeom prst="rect">
            <a:avLst/>
          </a:prstGeom>
        </p:spPr>
        <p:txBody>
          <a:bodyPr wrap="square">
            <a:spAutoFit/>
          </a:bodyPr>
          <a:lstStyle/>
          <a:p>
            <a:pPr algn="ctr"/>
            <a:r>
              <a:rPr lang="en-NZ" sz="1400" i="1" dirty="0"/>
              <a:t>Weakness</a:t>
            </a:r>
            <a:br>
              <a:rPr lang="en-NZ" sz="1400" i="1" dirty="0"/>
            </a:br>
            <a:r>
              <a:rPr lang="en-NZ" sz="1400" i="1" dirty="0"/>
              <a:t>is an exploitable vulnerability</a:t>
            </a:r>
          </a:p>
        </p:txBody>
      </p:sp>
      <p:sp>
        <p:nvSpPr>
          <p:cNvPr id="31" name="Arrow: Down 30">
            <a:extLst>
              <a:ext uri="{FF2B5EF4-FFF2-40B4-BE49-F238E27FC236}">
                <a16:creationId xmlns:a16="http://schemas.microsoft.com/office/drawing/2014/main" id="{C8B44A43-7279-4F04-9C4A-32E07D1B7413}"/>
              </a:ext>
            </a:extLst>
          </p:cNvPr>
          <p:cNvSpPr/>
          <p:nvPr/>
        </p:nvSpPr>
        <p:spPr>
          <a:xfrm>
            <a:off x="5489433" y="2826160"/>
            <a:ext cx="358890" cy="3711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Arrow: Down 31">
            <a:extLst>
              <a:ext uri="{FF2B5EF4-FFF2-40B4-BE49-F238E27FC236}">
                <a16:creationId xmlns:a16="http://schemas.microsoft.com/office/drawing/2014/main" id="{B0AEEB12-FB93-422B-9B16-5F80C4A4B870}"/>
              </a:ext>
            </a:extLst>
          </p:cNvPr>
          <p:cNvSpPr/>
          <p:nvPr/>
        </p:nvSpPr>
        <p:spPr>
          <a:xfrm>
            <a:off x="10908108" y="2826160"/>
            <a:ext cx="358890" cy="3711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Arrow: Down 33">
            <a:extLst>
              <a:ext uri="{FF2B5EF4-FFF2-40B4-BE49-F238E27FC236}">
                <a16:creationId xmlns:a16="http://schemas.microsoft.com/office/drawing/2014/main" id="{F5257039-1ADC-43D5-BDFE-6FC596D75475}"/>
              </a:ext>
            </a:extLst>
          </p:cNvPr>
          <p:cNvSpPr/>
          <p:nvPr/>
        </p:nvSpPr>
        <p:spPr>
          <a:xfrm>
            <a:off x="6844102" y="2826160"/>
            <a:ext cx="358890" cy="3711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Arrow: Down 34">
            <a:extLst>
              <a:ext uri="{FF2B5EF4-FFF2-40B4-BE49-F238E27FC236}">
                <a16:creationId xmlns:a16="http://schemas.microsoft.com/office/drawing/2014/main" id="{AE102A14-0E46-4414-91A6-A60B8A2E62CE}"/>
              </a:ext>
            </a:extLst>
          </p:cNvPr>
          <p:cNvSpPr/>
          <p:nvPr/>
        </p:nvSpPr>
        <p:spPr>
          <a:xfrm>
            <a:off x="8198771" y="2826160"/>
            <a:ext cx="358890" cy="3711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Arrow: Down 35">
            <a:extLst>
              <a:ext uri="{FF2B5EF4-FFF2-40B4-BE49-F238E27FC236}">
                <a16:creationId xmlns:a16="http://schemas.microsoft.com/office/drawing/2014/main" id="{5E6ABB67-C7B6-42D1-82FB-3C67AB4E5186}"/>
              </a:ext>
            </a:extLst>
          </p:cNvPr>
          <p:cNvSpPr/>
          <p:nvPr/>
        </p:nvSpPr>
        <p:spPr>
          <a:xfrm>
            <a:off x="9553440" y="2826160"/>
            <a:ext cx="358890" cy="3711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Arrow: Right 6">
            <a:extLst>
              <a:ext uri="{FF2B5EF4-FFF2-40B4-BE49-F238E27FC236}">
                <a16:creationId xmlns:a16="http://schemas.microsoft.com/office/drawing/2014/main" id="{A742E1DD-2878-4E22-B615-330D1A6F12EB}"/>
              </a:ext>
            </a:extLst>
          </p:cNvPr>
          <p:cNvSpPr/>
          <p:nvPr/>
        </p:nvSpPr>
        <p:spPr>
          <a:xfrm>
            <a:off x="5034038" y="5279937"/>
            <a:ext cx="6688357" cy="521846"/>
          </a:xfrm>
          <a:prstGeom prst="rightArrow">
            <a:avLst>
              <a:gd name="adj1" fmla="val 50000"/>
              <a:gd name="adj2" fmla="val 71389"/>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t>Sensitivity to weakness</a:t>
            </a:r>
          </a:p>
        </p:txBody>
      </p:sp>
      <p:sp>
        <p:nvSpPr>
          <p:cNvPr id="5" name="TextBox 4">
            <a:extLst>
              <a:ext uri="{FF2B5EF4-FFF2-40B4-BE49-F238E27FC236}">
                <a16:creationId xmlns:a16="http://schemas.microsoft.com/office/drawing/2014/main" id="{706BF8A7-0545-4BD1-B404-1781EA8F881C}"/>
              </a:ext>
            </a:extLst>
          </p:cNvPr>
          <p:cNvSpPr txBox="1"/>
          <p:nvPr/>
        </p:nvSpPr>
        <p:spPr>
          <a:xfrm>
            <a:off x="3894447" y="3124918"/>
            <a:ext cx="1094252" cy="830997"/>
          </a:xfrm>
          <a:prstGeom prst="rect">
            <a:avLst/>
          </a:prstGeom>
          <a:noFill/>
        </p:spPr>
        <p:txBody>
          <a:bodyPr wrap="square" rtlCol="0">
            <a:spAutoFit/>
          </a:bodyPr>
          <a:lstStyle/>
          <a:p>
            <a:pPr algn="r"/>
            <a:r>
              <a:rPr lang="en-NZ" sz="1200" dirty="0">
                <a:solidFill>
                  <a:srgbClr val="39466F"/>
                </a:solidFill>
              </a:rPr>
              <a:t>Relationship with </a:t>
            </a:r>
            <a:r>
              <a:rPr lang="en-NZ" sz="1200" b="1" dirty="0">
                <a:solidFill>
                  <a:srgbClr val="39466F"/>
                </a:solidFill>
              </a:rPr>
              <a:t>masculinity norms:</a:t>
            </a:r>
          </a:p>
        </p:txBody>
      </p:sp>
      <p:sp>
        <p:nvSpPr>
          <p:cNvPr id="51" name="Rectangle 50">
            <a:extLst>
              <a:ext uri="{FF2B5EF4-FFF2-40B4-BE49-F238E27FC236}">
                <a16:creationId xmlns:a16="http://schemas.microsoft.com/office/drawing/2014/main" id="{EF098E82-3D44-4ABB-AA2E-56AE8A226A9E}"/>
              </a:ext>
            </a:extLst>
          </p:cNvPr>
          <p:cNvSpPr/>
          <p:nvPr/>
        </p:nvSpPr>
        <p:spPr>
          <a:xfrm>
            <a:off x="7772798" y="4155354"/>
            <a:ext cx="1210837" cy="738664"/>
          </a:xfrm>
          <a:prstGeom prst="rect">
            <a:avLst/>
          </a:prstGeom>
        </p:spPr>
        <p:txBody>
          <a:bodyPr wrap="square">
            <a:spAutoFit/>
          </a:bodyPr>
          <a:lstStyle/>
          <a:p>
            <a:pPr algn="ctr"/>
            <a:r>
              <a:rPr lang="en-NZ" sz="1400" i="1" dirty="0"/>
              <a:t>Absence of weakness is a success</a:t>
            </a:r>
          </a:p>
        </p:txBody>
      </p:sp>
      <p:sp>
        <p:nvSpPr>
          <p:cNvPr id="52" name="Rectangle 51">
            <a:extLst>
              <a:ext uri="{FF2B5EF4-FFF2-40B4-BE49-F238E27FC236}">
                <a16:creationId xmlns:a16="http://schemas.microsoft.com/office/drawing/2014/main" id="{7B499D58-1239-4DD9-B5CB-264E717BBD2A}"/>
              </a:ext>
            </a:extLst>
          </p:cNvPr>
          <p:cNvSpPr/>
          <p:nvPr/>
        </p:nvSpPr>
        <p:spPr>
          <a:xfrm>
            <a:off x="6418129" y="4155354"/>
            <a:ext cx="1210837" cy="738664"/>
          </a:xfrm>
          <a:prstGeom prst="rect">
            <a:avLst/>
          </a:prstGeom>
        </p:spPr>
        <p:txBody>
          <a:bodyPr wrap="square">
            <a:spAutoFit/>
          </a:bodyPr>
          <a:lstStyle/>
          <a:p>
            <a:pPr algn="ctr"/>
            <a:r>
              <a:rPr lang="en-NZ" sz="1400" i="1" dirty="0"/>
              <a:t>Weakness can be acceptable</a:t>
            </a:r>
          </a:p>
        </p:txBody>
      </p:sp>
      <p:sp>
        <p:nvSpPr>
          <p:cNvPr id="53" name="Rectangle 52">
            <a:extLst>
              <a:ext uri="{FF2B5EF4-FFF2-40B4-BE49-F238E27FC236}">
                <a16:creationId xmlns:a16="http://schemas.microsoft.com/office/drawing/2014/main" id="{84E7EE77-DD31-4E5D-BF32-0BBB58E6A485}"/>
              </a:ext>
            </a:extLst>
          </p:cNvPr>
          <p:cNvSpPr/>
          <p:nvPr/>
        </p:nvSpPr>
        <p:spPr>
          <a:xfrm>
            <a:off x="5063460" y="4155354"/>
            <a:ext cx="1210837" cy="954107"/>
          </a:xfrm>
          <a:prstGeom prst="rect">
            <a:avLst/>
          </a:prstGeom>
        </p:spPr>
        <p:txBody>
          <a:bodyPr wrap="square">
            <a:spAutoFit/>
          </a:bodyPr>
          <a:lstStyle/>
          <a:p>
            <a:pPr algn="ctr"/>
            <a:r>
              <a:rPr lang="en-NZ" sz="1400" i="1" dirty="0"/>
              <a:t>Weakness can </a:t>
            </a:r>
          </a:p>
          <a:p>
            <a:pPr algn="ctr"/>
            <a:r>
              <a:rPr lang="en-NZ" sz="1400" i="1" dirty="0"/>
              <a:t>sometimes be strength</a:t>
            </a:r>
          </a:p>
        </p:txBody>
      </p:sp>
      <p:sp>
        <p:nvSpPr>
          <p:cNvPr id="55" name="TextBox 54">
            <a:extLst>
              <a:ext uri="{FF2B5EF4-FFF2-40B4-BE49-F238E27FC236}">
                <a16:creationId xmlns:a16="http://schemas.microsoft.com/office/drawing/2014/main" id="{F8EAA81D-4FDC-4B1B-A575-568B75FE471E}"/>
              </a:ext>
            </a:extLst>
          </p:cNvPr>
          <p:cNvSpPr txBox="1"/>
          <p:nvPr/>
        </p:nvSpPr>
        <p:spPr>
          <a:xfrm>
            <a:off x="3894447" y="4155354"/>
            <a:ext cx="1094252" cy="646331"/>
          </a:xfrm>
          <a:prstGeom prst="rect">
            <a:avLst/>
          </a:prstGeom>
          <a:noFill/>
        </p:spPr>
        <p:txBody>
          <a:bodyPr wrap="square" rtlCol="0">
            <a:spAutoFit/>
          </a:bodyPr>
          <a:lstStyle/>
          <a:p>
            <a:pPr algn="r"/>
            <a:r>
              <a:rPr lang="en-NZ" sz="1200" dirty="0">
                <a:solidFill>
                  <a:srgbClr val="39466F"/>
                </a:solidFill>
              </a:rPr>
              <a:t>Relationship with </a:t>
            </a:r>
            <a:r>
              <a:rPr lang="en-NZ" sz="1200" b="1" dirty="0">
                <a:solidFill>
                  <a:srgbClr val="39466F"/>
                </a:solidFill>
              </a:rPr>
              <a:t>weaknes</a:t>
            </a:r>
            <a:r>
              <a:rPr lang="en-NZ" sz="1200" dirty="0">
                <a:solidFill>
                  <a:srgbClr val="39466F"/>
                </a:solidFill>
              </a:rPr>
              <a:t>s:</a:t>
            </a:r>
          </a:p>
        </p:txBody>
      </p:sp>
      <p:cxnSp>
        <p:nvCxnSpPr>
          <p:cNvPr id="56" name="Straight Connector 55">
            <a:extLst>
              <a:ext uri="{FF2B5EF4-FFF2-40B4-BE49-F238E27FC236}">
                <a16:creationId xmlns:a16="http://schemas.microsoft.com/office/drawing/2014/main" id="{90A924FA-3467-48B8-AD9B-620258F1EAA9}"/>
              </a:ext>
            </a:extLst>
          </p:cNvPr>
          <p:cNvCxnSpPr>
            <a:cxnSpLocks/>
          </p:cNvCxnSpPr>
          <p:nvPr/>
        </p:nvCxnSpPr>
        <p:spPr>
          <a:xfrm flipH="1">
            <a:off x="3904593" y="4055634"/>
            <a:ext cx="782794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68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558" y="0"/>
            <a:ext cx="12192558" cy="6898585"/>
          </a:xfrm>
          <a:prstGeom prst="rect">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851487"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349313"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1672393" y="1202597"/>
            <a:ext cx="105196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0" y="5332941"/>
            <a:ext cx="102850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592789"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10543595" y="4886414"/>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1672393" y="1521868"/>
            <a:ext cx="9001134" cy="3416320"/>
          </a:xfrm>
          <a:prstGeom prst="rect">
            <a:avLst/>
          </a:prstGeom>
        </p:spPr>
        <p:txBody>
          <a:bodyPr wrap="square">
            <a:spAutoFit/>
          </a:bodyPr>
          <a:lstStyle/>
          <a:p>
            <a:pPr lvl="0">
              <a:defRPr/>
            </a:pPr>
            <a:r>
              <a:rPr lang="en-US" sz="3600" b="1" spc="-60" dirty="0">
                <a:solidFill>
                  <a:srgbClr val="2F395B"/>
                </a:solidFill>
                <a:latin typeface="Arial" panose="020B0604020202020204" pitchFamily="34" charset="0"/>
                <a:cs typeface="Arial" panose="020B0604020202020204" pitchFamily="34" charset="0"/>
              </a:rPr>
              <a:t> The rules are like a voice that keeps telling you not be weak. The rules are like an overwhelming feeling that constrict your thinking. The rules are like sign that springs up every time you want to seek help but divert you else instead. </a:t>
            </a:r>
            <a:endParaRPr kumimoji="0" lang="en-NZ"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1740109" y="5187997"/>
            <a:ext cx="1407984"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1830107" y="5166441"/>
            <a:ext cx="1317990"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Manaia</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 name="Slide Number Placeholder 2">
            <a:extLst>
              <a:ext uri="{FF2B5EF4-FFF2-40B4-BE49-F238E27FC236}">
                <a16:creationId xmlns:a16="http://schemas.microsoft.com/office/drawing/2014/main" id="{8D96BA5E-03E0-4A16-BBD8-59F4DCDF8990}"/>
              </a:ext>
            </a:extLst>
          </p:cNvPr>
          <p:cNvSpPr>
            <a:spLocks noGrp="1"/>
          </p:cNvSpPr>
          <p:nvPr>
            <p:ph type="sldNum" sz="quarter" idx="12"/>
          </p:nvPr>
        </p:nvSpPr>
        <p:spPr/>
        <p:txBody>
          <a:bodyPr/>
          <a:lstStyle/>
          <a:p>
            <a:fld id="{ED4687AE-F7D7-4E0E-86AF-F178D2FF58C3}" type="slidenum">
              <a:rPr lang="en-NZ" smtClean="0"/>
              <a:t>33</a:t>
            </a:fld>
            <a:endParaRPr lang="en-NZ" dirty="0"/>
          </a:p>
        </p:txBody>
      </p:sp>
    </p:spTree>
    <p:extLst>
      <p:ext uri="{BB962C8B-B14F-4D97-AF65-F5344CB8AC3E}">
        <p14:creationId xmlns:p14="http://schemas.microsoft.com/office/powerpoint/2010/main" val="2314327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825023" y="313899"/>
            <a:ext cx="3075118"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3028950" cy="4600575"/>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The resentful:</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 feel that we are enemy number one”</a:t>
            </a:r>
            <a:endParaRPr lang="en-NZ"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707463" y="908493"/>
            <a:ext cx="4777073"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Those with resentful attitudes appear quite heavily invested into masculine codes and traditional masculine ideals, and hence perceive challenges to these ideas as a challenge to their sense of self.</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tend to see the changing role of women as a zero-sum game, with a corresponding loss to men.</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There’s a sense from these men that men increasingly are outsiders in a world that no longer respects who they are or what they stand for (“</a:t>
            </a:r>
            <a:r>
              <a:rPr lang="en-US" sz="1400" i="1" dirty="0">
                <a:solidFill>
                  <a:schemeClr val="tx1"/>
                </a:solidFill>
                <a:latin typeface="Arial" panose="020B0604020202020204" pitchFamily="34" charset="0"/>
                <a:cs typeface="Arial" panose="020B0604020202020204" pitchFamily="34" charset="0"/>
              </a:rPr>
              <a:t>I get looked down upon wherever I go</a:t>
            </a:r>
            <a:r>
              <a:rPr lang="en-US" sz="14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 object of their resentment is not particularly the changing role of women, or women themselves, but more what they see as the proscribed activities that have come as a result – particularly being able to “speak their mind”.  They are also particularly sensitive to accusations that they are not ‘doing their bit’ – believing that they are making efforts yet but perceive that they are not being acknowledged for doing so.</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For their sons, they continue to believe in the value of ‘masculine qualities’, particularly giving and receiving respect and hope that society will find a way for them to do this.</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951849" y="1041873"/>
            <a:ext cx="2811463" cy="5121275"/>
          </a:xfrm>
        </p:spPr>
        <p:txBody>
          <a:bodyPr>
            <a:noAutofit/>
          </a:bodyPr>
          <a:lstStyle/>
          <a:p>
            <a:pPr marL="0" indent="0">
              <a:lnSpc>
                <a:spcPct val="100000"/>
              </a:lnSpc>
              <a:spcBef>
                <a:spcPts val="0"/>
              </a:spcBef>
              <a:spcAft>
                <a:spcPts val="2400"/>
              </a:spcAft>
              <a:buNone/>
            </a:pPr>
            <a:r>
              <a:rPr lang="en-US" sz="1200" i="1" dirty="0">
                <a:solidFill>
                  <a:schemeClr val="tx1"/>
                </a:solidFill>
                <a:latin typeface="Arial" panose="020B0604020202020204" pitchFamily="34" charset="0"/>
                <a:cs typeface="Arial" panose="020B0604020202020204" pitchFamily="34" charset="0"/>
              </a:rPr>
              <a:t>I feel men are required in today's world just to produce humans. </a:t>
            </a:r>
            <a:r>
              <a:rPr lang="en-US" sz="1200" b="1" i="1" dirty="0" err="1">
                <a:solidFill>
                  <a:schemeClr val="tx1"/>
                </a:solidFill>
                <a:latin typeface="Arial" panose="020B0604020202020204" pitchFamily="34" charset="0"/>
                <a:cs typeface="Arial" panose="020B0604020202020204" pitchFamily="34" charset="0"/>
              </a:rPr>
              <a:t>Vidu</a:t>
            </a:r>
            <a:endParaRPr lang="en-US" sz="1200" b="1"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r>
              <a:rPr lang="en-US" sz="1200" i="1" dirty="0">
                <a:solidFill>
                  <a:schemeClr val="tx1"/>
                </a:solidFill>
                <a:latin typeface="Arial" panose="020B0604020202020204" pitchFamily="34" charset="0"/>
                <a:cs typeface="Arial" panose="020B0604020202020204" pitchFamily="34" charset="0"/>
              </a:rPr>
              <a:t>It seems that anything you try to do that is considered "male" today is seen as toxic masculinity. </a:t>
            </a:r>
            <a:r>
              <a:rPr lang="en-US" sz="1200" b="1" i="1" dirty="0">
                <a:solidFill>
                  <a:schemeClr val="tx1"/>
                </a:solidFill>
                <a:latin typeface="Arial" panose="020B0604020202020204" pitchFamily="34" charset="0"/>
                <a:cs typeface="Arial" panose="020B0604020202020204" pitchFamily="34" charset="0"/>
              </a:rPr>
              <a:t>Troy</a:t>
            </a:r>
          </a:p>
          <a:p>
            <a:pPr marL="0" indent="0">
              <a:lnSpc>
                <a:spcPct val="100000"/>
              </a:lnSpc>
              <a:spcBef>
                <a:spcPts val="0"/>
              </a:spcBef>
              <a:spcAft>
                <a:spcPts val="2400"/>
              </a:spcAft>
              <a:buNone/>
            </a:pPr>
            <a:r>
              <a:rPr lang="en-US" sz="1200" i="1" dirty="0">
                <a:solidFill>
                  <a:schemeClr val="tx1"/>
                </a:solidFill>
                <a:latin typeface="Arial" panose="020B0604020202020204" pitchFamily="34" charset="0"/>
                <a:cs typeface="Arial" panose="020B0604020202020204" pitchFamily="34" charset="0"/>
              </a:rPr>
              <a:t>It's like everyone is trying to second-guess what men do and reprimand them if there's a fault found in the action or the intention. </a:t>
            </a:r>
            <a:r>
              <a:rPr lang="en-US" sz="1200" b="1" i="1" dirty="0">
                <a:solidFill>
                  <a:schemeClr val="tx1"/>
                </a:solidFill>
                <a:latin typeface="Arial" panose="020B0604020202020204" pitchFamily="34" charset="0"/>
                <a:cs typeface="Arial" panose="020B0604020202020204" pitchFamily="34" charset="0"/>
              </a:rPr>
              <a:t>Nickolas</a:t>
            </a:r>
          </a:p>
          <a:p>
            <a:pPr marL="0" indent="0">
              <a:lnSpc>
                <a:spcPct val="100000"/>
              </a:lnSpc>
              <a:spcBef>
                <a:spcPts val="0"/>
              </a:spcBef>
              <a:spcAft>
                <a:spcPts val="2400"/>
              </a:spcAft>
              <a:buNone/>
            </a:pPr>
            <a:r>
              <a:rPr lang="en-US" sz="1200" i="1" dirty="0">
                <a:solidFill>
                  <a:schemeClr val="tx1"/>
                </a:solidFill>
                <a:latin typeface="Arial" panose="020B0604020202020204" pitchFamily="34" charset="0"/>
                <a:cs typeface="Arial" panose="020B0604020202020204" pitchFamily="34" charset="0"/>
              </a:rPr>
              <a:t>[For his son] Hardworking ,respect everyone and fear no one, don't give up when the going gets tough and when it gets tough dig deep don't let whatever the task is beat you. </a:t>
            </a:r>
            <a:r>
              <a:rPr lang="en-US" sz="1200" b="1" i="1" dirty="0">
                <a:solidFill>
                  <a:schemeClr val="tx1"/>
                </a:solidFill>
                <a:latin typeface="Arial" panose="020B0604020202020204" pitchFamily="34" charset="0"/>
                <a:cs typeface="Arial" panose="020B0604020202020204" pitchFamily="34" charset="0"/>
              </a:rPr>
              <a:t>Noah</a:t>
            </a:r>
          </a:p>
          <a:p>
            <a:pPr marL="0" indent="0">
              <a:lnSpc>
                <a:spcPct val="100000"/>
              </a:lnSpc>
              <a:spcBef>
                <a:spcPts val="0"/>
              </a:spcBef>
              <a:spcAft>
                <a:spcPts val="24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9030851" y="1913860"/>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Straight Connector 17">
            <a:extLst>
              <a:ext uri="{FF2B5EF4-FFF2-40B4-BE49-F238E27FC236}">
                <a16:creationId xmlns:a16="http://schemas.microsoft.com/office/drawing/2014/main" id="{F404095D-A839-4462-95DC-6B64E476D01D}"/>
              </a:ext>
            </a:extLst>
          </p:cNvPr>
          <p:cNvCxnSpPr>
            <a:cxnSpLocks/>
          </p:cNvCxnSpPr>
          <p:nvPr/>
        </p:nvCxnSpPr>
        <p:spPr>
          <a:xfrm>
            <a:off x="9030851" y="2732567"/>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A6BE49-FA92-4BFA-8A00-447B0C221682}"/>
              </a:ext>
            </a:extLst>
          </p:cNvPr>
          <p:cNvCxnSpPr>
            <a:cxnSpLocks/>
          </p:cNvCxnSpPr>
          <p:nvPr/>
        </p:nvCxnSpPr>
        <p:spPr>
          <a:xfrm>
            <a:off x="9030851" y="3774558"/>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45D9BA5-0A2B-4171-95F1-8FC6232654D6}"/>
              </a:ext>
            </a:extLst>
          </p:cNvPr>
          <p:cNvSpPr>
            <a:spLocks noGrp="1"/>
          </p:cNvSpPr>
          <p:nvPr>
            <p:ph type="sldNum" sz="quarter" idx="12"/>
          </p:nvPr>
        </p:nvSpPr>
        <p:spPr/>
        <p:txBody>
          <a:bodyPr/>
          <a:lstStyle/>
          <a:p>
            <a:fld id="{ED4687AE-F7D7-4E0E-86AF-F178D2FF58C3}" type="slidenum">
              <a:rPr lang="en-NZ" smtClean="0"/>
              <a:t>34</a:t>
            </a:fld>
            <a:endParaRPr lang="en-NZ" dirty="0"/>
          </a:p>
        </p:txBody>
      </p:sp>
    </p:spTree>
    <p:extLst>
      <p:ext uri="{BB962C8B-B14F-4D97-AF65-F5344CB8AC3E}">
        <p14:creationId xmlns:p14="http://schemas.microsoft.com/office/powerpoint/2010/main" val="157335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825023" y="313899"/>
            <a:ext cx="3075118"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3028950" cy="4600575"/>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The lost: </a:t>
            </a:r>
            <a:br>
              <a:rPr lang="en-US" b="1" dirty="0">
                <a:solidFill>
                  <a:schemeClr val="accent2"/>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“It’s pretty confusing to be a man today”</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707463" y="855328"/>
            <a:ext cx="4777073"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Those with ‘lost’ attitudes do not rally against the perceived injustices of an increasingly feminist world, but are clearly and firmly pinned into place by masculine beliefs.  They find themselves like a dog with two masters, looking for direction but finding confusing signals.</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often talk of having </a:t>
            </a:r>
            <a:r>
              <a:rPr lang="en-US" sz="1400" b="1" dirty="0">
                <a:solidFill>
                  <a:schemeClr val="tx1"/>
                </a:solidFill>
                <a:latin typeface="Arial" panose="020B0604020202020204" pitchFamily="34" charset="0"/>
                <a:cs typeface="Arial" panose="020B0604020202020204" pitchFamily="34" charset="0"/>
              </a:rPr>
              <a:t>sympathy for opposing points of view but have no way of reconciling them.</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seem to be very highly influenced by the judgement and actions of other people.  They are keenly aware of the need to fit in, to behave in a certain way and to ‘follow the herd’.  </a:t>
            </a:r>
            <a:r>
              <a:rPr lang="en-US" sz="1400" b="1" dirty="0">
                <a:solidFill>
                  <a:schemeClr val="tx1"/>
                </a:solidFill>
                <a:latin typeface="Arial" panose="020B0604020202020204" pitchFamily="34" charset="0"/>
                <a:cs typeface="Arial" panose="020B0604020202020204" pitchFamily="34" charset="0"/>
              </a:rPr>
              <a:t>They crave direction. </a:t>
            </a:r>
            <a:r>
              <a:rPr lang="en-US" sz="1400" dirty="0">
                <a:solidFill>
                  <a:schemeClr val="tx1"/>
                </a:solidFill>
                <a:latin typeface="Arial" panose="020B0604020202020204" pitchFamily="34" charset="0"/>
                <a:cs typeface="Arial" panose="020B0604020202020204" pitchFamily="34" charset="0"/>
              </a:rPr>
              <a:t>Their language is littered with references to what is ‘required’, what is ‘right’, what is ‘pressured’.</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Many of them spoke of strong (and open) relationships with close friends, but greater hesitation in more general social settings to put themselves ‘out there’.  They have a deep desire for their sons to be able to reconcile these points of view – to </a:t>
            </a:r>
            <a:r>
              <a:rPr lang="en-US" sz="1400" b="1" dirty="0">
                <a:solidFill>
                  <a:schemeClr val="tx1"/>
                </a:solidFill>
                <a:latin typeface="Arial" panose="020B0604020202020204" pitchFamily="34" charset="0"/>
                <a:cs typeface="Arial" panose="020B0604020202020204" pitchFamily="34" charset="0"/>
              </a:rPr>
              <a:t>be open minded, expressive, their own man, but to do so in a way that would not risk social consequences.</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Those with ‘lost’ attitudes are looking for direction and a way to simplify a confusing landscape.  Some are finding it in men’s forums.</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951849" y="1041873"/>
            <a:ext cx="2811463"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guess it feels like </a:t>
            </a:r>
            <a:br>
              <a:rPr lang="en-US" sz="1200" i="1"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you can never go about </a:t>
            </a:r>
            <a:br>
              <a:rPr lang="en-US" sz="1200" i="1"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things the right way. Like if you don't like someone’s opinion, you're a bigot, if you agree with them you're a sheep. </a:t>
            </a:r>
            <a:r>
              <a:rPr lang="en-US" sz="1200" b="1" i="1" dirty="0">
                <a:solidFill>
                  <a:schemeClr val="tx1"/>
                </a:solidFill>
                <a:latin typeface="Arial" panose="020B0604020202020204" pitchFamily="34" charset="0"/>
                <a:cs typeface="Arial" panose="020B0604020202020204" pitchFamily="34" charset="0"/>
              </a:rPr>
              <a:t>Dave</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No one likes to be teased </a:t>
            </a:r>
            <a:r>
              <a:rPr lang="en-US" sz="1200" i="1" dirty="0" err="1">
                <a:solidFill>
                  <a:schemeClr val="tx1"/>
                </a:solidFill>
                <a:latin typeface="Arial" panose="020B0604020202020204" pitchFamily="34" charset="0"/>
                <a:cs typeface="Arial" panose="020B0604020202020204" pitchFamily="34" charset="0"/>
              </a:rPr>
              <a:t>etc</a:t>
            </a:r>
            <a:r>
              <a:rPr lang="en-US" sz="1200" i="1" dirty="0">
                <a:solidFill>
                  <a:schemeClr val="tx1"/>
                </a:solidFill>
                <a:latin typeface="Arial" panose="020B0604020202020204" pitchFamily="34" charset="0"/>
                <a:cs typeface="Arial" panose="020B0604020202020204" pitchFamily="34" charset="0"/>
              </a:rPr>
              <a:t> so I guess its easier for young teenagers </a:t>
            </a:r>
            <a:r>
              <a:rPr lang="en-US" sz="1200" i="1" dirty="0" err="1">
                <a:solidFill>
                  <a:schemeClr val="tx1"/>
                </a:solidFill>
                <a:latin typeface="Arial" panose="020B0604020202020204" pitchFamily="34" charset="0"/>
                <a:cs typeface="Arial" panose="020B0604020202020204" pitchFamily="34" charset="0"/>
              </a:rPr>
              <a:t>etc</a:t>
            </a:r>
            <a:r>
              <a:rPr lang="en-US" sz="1200" i="1" dirty="0">
                <a:solidFill>
                  <a:schemeClr val="tx1"/>
                </a:solidFill>
                <a:latin typeface="Arial" panose="020B0604020202020204" pitchFamily="34" charset="0"/>
                <a:cs typeface="Arial" panose="020B0604020202020204" pitchFamily="34" charset="0"/>
              </a:rPr>
              <a:t> to just follow the herd rather than be themselves sometimes - I can admit to doing this at times. </a:t>
            </a:r>
            <a:r>
              <a:rPr lang="en-US" sz="1200" b="1" i="1" dirty="0">
                <a:solidFill>
                  <a:schemeClr val="tx1"/>
                </a:solidFill>
                <a:latin typeface="Arial" panose="020B0604020202020204" pitchFamily="34" charset="0"/>
                <a:cs typeface="Arial" panose="020B0604020202020204" pitchFamily="34" charset="0"/>
              </a:rPr>
              <a:t>Sean</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feel required to stand a certain way or hold my beer a certain way. </a:t>
            </a:r>
            <a:r>
              <a:rPr lang="en-US" sz="1200" b="1" i="1" dirty="0">
                <a:solidFill>
                  <a:schemeClr val="tx1"/>
                </a:solidFill>
                <a:latin typeface="Arial" panose="020B0604020202020204" pitchFamily="34" charset="0"/>
                <a:cs typeface="Arial" panose="020B0604020202020204" pitchFamily="34" charset="0"/>
              </a:rPr>
              <a:t>Ryan</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The few rules he [my father] did not teach me are taught by social ridicule. If you are doing the wrong thing you'll learn pretty quickly what the right thing to do is. </a:t>
            </a:r>
            <a:r>
              <a:rPr lang="en-US" sz="1200" b="1" i="1" dirty="0" err="1">
                <a:solidFill>
                  <a:schemeClr val="tx1"/>
                </a:solidFill>
                <a:latin typeface="Arial" panose="020B0604020202020204" pitchFamily="34" charset="0"/>
                <a:cs typeface="Arial" panose="020B0604020202020204" pitchFamily="34" charset="0"/>
              </a:rPr>
              <a:t>Temuera</a:t>
            </a:r>
            <a:endParaRPr lang="en-US" sz="1200" b="1"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would like my son to be open minded and expressive yet still be able to stick up for himself. I think these are all important aspects but they could conflict with each other. </a:t>
            </a:r>
            <a:r>
              <a:rPr lang="en-US" sz="1200" b="1" i="1" dirty="0">
                <a:solidFill>
                  <a:schemeClr val="tx1"/>
                </a:solidFill>
                <a:latin typeface="Arial" panose="020B0604020202020204" pitchFamily="34" charset="0"/>
                <a:cs typeface="Arial" panose="020B0604020202020204" pitchFamily="34" charset="0"/>
              </a:rPr>
              <a:t>Scott</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9030851" y="1828796"/>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8" name="Straight Connector 17">
            <a:extLst>
              <a:ext uri="{FF2B5EF4-FFF2-40B4-BE49-F238E27FC236}">
                <a16:creationId xmlns:a16="http://schemas.microsoft.com/office/drawing/2014/main" id="{F404095D-A839-4462-95DC-6B64E476D01D}"/>
              </a:ext>
            </a:extLst>
          </p:cNvPr>
          <p:cNvCxnSpPr>
            <a:cxnSpLocks/>
          </p:cNvCxnSpPr>
          <p:nvPr/>
        </p:nvCxnSpPr>
        <p:spPr>
          <a:xfrm>
            <a:off x="9030851" y="2966484"/>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68ADD6-CA51-49A1-B425-A9BB8417AF10}"/>
              </a:ext>
            </a:extLst>
          </p:cNvPr>
          <p:cNvCxnSpPr>
            <a:cxnSpLocks/>
          </p:cNvCxnSpPr>
          <p:nvPr/>
        </p:nvCxnSpPr>
        <p:spPr>
          <a:xfrm>
            <a:off x="9030851" y="3561907"/>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821AB-B4B9-46AC-9107-89FFD59D0786}"/>
              </a:ext>
            </a:extLst>
          </p:cNvPr>
          <p:cNvCxnSpPr>
            <a:cxnSpLocks/>
          </p:cNvCxnSpPr>
          <p:nvPr/>
        </p:nvCxnSpPr>
        <p:spPr>
          <a:xfrm>
            <a:off x="9030851" y="4710223"/>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A2135C18-61A4-4600-8740-AEFA555975AD}"/>
              </a:ext>
            </a:extLst>
          </p:cNvPr>
          <p:cNvSpPr>
            <a:spLocks noGrp="1"/>
          </p:cNvSpPr>
          <p:nvPr>
            <p:ph type="sldNum" sz="quarter" idx="12"/>
          </p:nvPr>
        </p:nvSpPr>
        <p:spPr/>
        <p:txBody>
          <a:bodyPr/>
          <a:lstStyle/>
          <a:p>
            <a:fld id="{ED4687AE-F7D7-4E0E-86AF-F178D2FF58C3}" type="slidenum">
              <a:rPr lang="en-NZ" smtClean="0"/>
              <a:t>35</a:t>
            </a:fld>
            <a:endParaRPr lang="en-NZ" dirty="0"/>
          </a:p>
        </p:txBody>
      </p:sp>
    </p:spTree>
    <p:extLst>
      <p:ext uri="{BB962C8B-B14F-4D97-AF65-F5344CB8AC3E}">
        <p14:creationId xmlns:p14="http://schemas.microsoft.com/office/powerpoint/2010/main" val="4115558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420986" y="313899"/>
            <a:ext cx="3479155"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3028950" cy="4600575"/>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The performers: </a:t>
            </a:r>
            <a:r>
              <a:rPr lang="en-US" b="1" dirty="0">
                <a:solidFill>
                  <a:schemeClr val="bg1"/>
                </a:solidFill>
                <a:latin typeface="Arial" panose="020B0604020202020204" pitchFamily="34" charset="0"/>
                <a:cs typeface="Arial" panose="020B0604020202020204" pitchFamily="34" charset="0"/>
              </a:rPr>
              <a:t>“If you don't fit the mold then you don't get the rewards”</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707464" y="855328"/>
            <a:ext cx="4713522"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These guys often describe themselves as ‘traditional men’ and along with that identity, they also strongly subscribe to the ‘old rules’. They are much more cognizant of the rules and how to use them to their advantage and as the way to success (or a most certain route to failure if you do not live up to them).  They were the smallest group in our sample.</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will change their behaviour depending on what the  situation requires.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Of all of the attitudes, this group seems to talk most about masculinity being a performance or a ‘mask’ you wear This is merely accepted as part of being a man.  They are also ‘players’ in the sense of competing and playing the game of being a man, and abiding by the rules to be successful.</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are heavily invested in showing strength and confidence, both for their own benefit but also for those around them. They believe that “men are attracted to challenge and discipline”.</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want their kids to be confident, respectful, to value hard work and to be the best that they can be – very much qualities that they ascribe to themselves.</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567948" y="689212"/>
            <a:ext cx="3075118" cy="6012023"/>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It’s hard trying to be a traditional </a:t>
            </a:r>
            <a:br>
              <a:rPr lang="en-US" sz="1200" i="1"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male in today's world, </a:t>
            </a:r>
            <a:r>
              <a:rPr lang="en-US" sz="1200" i="1" dirty="0" err="1">
                <a:solidFill>
                  <a:schemeClr val="tx1"/>
                </a:solidFill>
                <a:latin typeface="Arial" panose="020B0604020202020204" pitchFamily="34" charset="0"/>
                <a:cs typeface="Arial" panose="020B0604020202020204" pitchFamily="34" charset="0"/>
              </a:rPr>
              <a:t>ie</a:t>
            </a:r>
            <a:r>
              <a:rPr lang="en-US" sz="1200" i="1" dirty="0">
                <a:solidFill>
                  <a:schemeClr val="tx1"/>
                </a:solidFill>
                <a:latin typeface="Arial" panose="020B0604020202020204" pitchFamily="34" charset="0"/>
                <a:cs typeface="Arial" panose="020B0604020202020204" pitchFamily="34" charset="0"/>
              </a:rPr>
              <a:t> the strong silent type, involved in sport, the bread winner, the decision maker for the family. </a:t>
            </a:r>
            <a:r>
              <a:rPr lang="en-US" sz="1200" b="1" i="1" dirty="0">
                <a:solidFill>
                  <a:schemeClr val="tx1"/>
                </a:solidFill>
                <a:latin typeface="Arial" panose="020B0604020202020204" pitchFamily="34" charset="0"/>
                <a:cs typeface="Arial" panose="020B0604020202020204" pitchFamily="34" charset="0"/>
              </a:rPr>
              <a:t>Irvin</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learnt to be strong and stoic because my family needed it. I came from a very dysfunctional family that lurched from crisis to crisis, often self inflicted, and they needed someone to show calmness and a rational response. </a:t>
            </a:r>
            <a:r>
              <a:rPr lang="en-US" sz="1200" b="1" i="1" dirty="0">
                <a:solidFill>
                  <a:schemeClr val="tx1"/>
                </a:solidFill>
                <a:latin typeface="Arial" panose="020B0604020202020204" pitchFamily="34" charset="0"/>
                <a:cs typeface="Arial" panose="020B0604020202020204" pitchFamily="34" charset="0"/>
              </a:rPr>
              <a:t>Murphy</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Sometimes so much of things are going inside you (like having a bad day in office, financial problems) but you have to show a brave face, act normal as if nothing has happened. </a:t>
            </a:r>
            <a:r>
              <a:rPr lang="en-US" sz="1200" b="1" i="1" dirty="0" err="1">
                <a:solidFill>
                  <a:schemeClr val="tx1"/>
                </a:solidFill>
                <a:latin typeface="Arial" panose="020B0604020202020204" pitchFamily="34" charset="0"/>
                <a:cs typeface="Arial" panose="020B0604020202020204" pitchFamily="34" charset="0"/>
              </a:rPr>
              <a:t>Roshin</a:t>
            </a:r>
            <a:endParaRPr lang="en-US" sz="1200" b="1"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think we all wear masks, and we wear different masks in different situations. We might bluff and bluster with our mates more so than our wives and definitely more than in front of our children. We are probably more likely to try and be strong in front of our mates than we are in front of our wives. And we probably always try be stoic in front of the kids no matter what is going on. </a:t>
            </a:r>
            <a:r>
              <a:rPr lang="en-US" sz="1200" b="1" i="1" dirty="0">
                <a:solidFill>
                  <a:schemeClr val="tx1"/>
                </a:solidFill>
                <a:latin typeface="Arial" panose="020B0604020202020204" pitchFamily="34" charset="0"/>
                <a:cs typeface="Arial" panose="020B0604020202020204" pitchFamily="34" charset="0"/>
              </a:rPr>
              <a:t>Murphy</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8643918" y="1499186"/>
            <a:ext cx="291489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6890C3CE-7436-4CCD-8BD8-6A32A428DF72}"/>
              </a:ext>
            </a:extLst>
          </p:cNvPr>
          <p:cNvCxnSpPr>
            <a:cxnSpLocks/>
          </p:cNvCxnSpPr>
          <p:nvPr/>
        </p:nvCxnSpPr>
        <p:spPr>
          <a:xfrm>
            <a:off x="8643918" y="2817623"/>
            <a:ext cx="291489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0470CE-47D2-4791-A225-E1125C371957}"/>
              </a:ext>
            </a:extLst>
          </p:cNvPr>
          <p:cNvCxnSpPr>
            <a:cxnSpLocks/>
          </p:cNvCxnSpPr>
          <p:nvPr/>
        </p:nvCxnSpPr>
        <p:spPr>
          <a:xfrm>
            <a:off x="8643918" y="3955307"/>
            <a:ext cx="291489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3305BD2-E4E3-47FE-8B58-C14323E6AF89}"/>
              </a:ext>
            </a:extLst>
          </p:cNvPr>
          <p:cNvSpPr>
            <a:spLocks noGrp="1"/>
          </p:cNvSpPr>
          <p:nvPr>
            <p:ph type="sldNum" sz="quarter" idx="12"/>
          </p:nvPr>
        </p:nvSpPr>
        <p:spPr/>
        <p:txBody>
          <a:bodyPr/>
          <a:lstStyle/>
          <a:p>
            <a:fld id="{ED4687AE-F7D7-4E0E-86AF-F178D2FF58C3}" type="slidenum">
              <a:rPr lang="en-NZ" smtClean="0"/>
              <a:t>36</a:t>
            </a:fld>
            <a:endParaRPr lang="en-NZ" dirty="0"/>
          </a:p>
        </p:txBody>
      </p:sp>
    </p:spTree>
    <p:extLst>
      <p:ext uri="{BB962C8B-B14F-4D97-AF65-F5344CB8AC3E}">
        <p14:creationId xmlns:p14="http://schemas.microsoft.com/office/powerpoint/2010/main" val="3824357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293396" y="313899"/>
            <a:ext cx="3606746"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2" y="366808"/>
            <a:ext cx="3161137" cy="4600575"/>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The alternatives:</a:t>
            </a:r>
            <a:br>
              <a:rPr lang="en-US" b="1" dirty="0">
                <a:solidFill>
                  <a:schemeClr val="accent2"/>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“I don’t buy into these expectations”</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707464" y="733615"/>
            <a:ext cx="4490478" cy="4802188"/>
          </a:xfrm>
        </p:spPr>
        <p:txBody>
          <a:bodyPr>
            <a:noAutofit/>
          </a:bodyPr>
          <a:lstStyle/>
          <a:p>
            <a:pPr marL="0" indent="0">
              <a:lnSpc>
                <a:spcPct val="100000"/>
              </a:lnSpc>
              <a:spcBef>
                <a:spcPts val="0"/>
              </a:spcBef>
              <a:spcAft>
                <a:spcPts val="1200"/>
              </a:spcAft>
              <a:buNone/>
            </a:pPr>
            <a:r>
              <a:rPr lang="en-US" sz="1300" dirty="0">
                <a:solidFill>
                  <a:schemeClr val="tx1"/>
                </a:solidFill>
                <a:latin typeface="Arial" panose="020B0604020202020204" pitchFamily="34" charset="0"/>
                <a:cs typeface="Arial" panose="020B0604020202020204" pitchFamily="34" charset="0"/>
              </a:rPr>
              <a:t>There were some men in our study that exhibited attitudes which showed a degree of disconnection from masculinity norms. Some of these men are opting out of the game by not buying into many of the gender norms that they see around them. In many cases, they just seem less invested in the old way than other groups.</a:t>
            </a:r>
          </a:p>
          <a:p>
            <a:pPr marL="0" indent="0">
              <a:lnSpc>
                <a:spcPct val="100000"/>
              </a:lnSpc>
              <a:spcBef>
                <a:spcPts val="0"/>
              </a:spcBef>
              <a:spcAft>
                <a:spcPts val="1200"/>
              </a:spcAft>
              <a:buNone/>
            </a:pPr>
            <a:r>
              <a:rPr lang="en-US" sz="1300" dirty="0">
                <a:solidFill>
                  <a:schemeClr val="tx1"/>
                </a:solidFill>
                <a:latin typeface="Arial" panose="020B0604020202020204" pitchFamily="34" charset="0"/>
                <a:cs typeface="Arial" panose="020B0604020202020204" pitchFamily="34" charset="0"/>
              </a:rPr>
              <a:t>Most markedly, </a:t>
            </a:r>
            <a:r>
              <a:rPr lang="en-US" sz="1300" b="1" dirty="0">
                <a:solidFill>
                  <a:schemeClr val="tx1"/>
                </a:solidFill>
                <a:latin typeface="Arial" panose="020B0604020202020204" pitchFamily="34" charset="0"/>
                <a:cs typeface="Arial" panose="020B0604020202020204" pitchFamily="34" charset="0"/>
              </a:rPr>
              <a:t>these men frequently pinpointed a much broader set of sources for these norms.  They had a critical view of cultural influences</a:t>
            </a:r>
            <a:r>
              <a:rPr lang="en-US" sz="1300" dirty="0">
                <a:solidFill>
                  <a:schemeClr val="tx1"/>
                </a:solidFill>
                <a:latin typeface="Arial" panose="020B0604020202020204" pitchFamily="34" charset="0"/>
                <a:cs typeface="Arial" panose="020B0604020202020204" pitchFamily="34" charset="0"/>
              </a:rPr>
              <a:t> and could see the impact of them, in an almost philosophical sense. </a:t>
            </a:r>
          </a:p>
          <a:p>
            <a:pPr marL="0" indent="0">
              <a:lnSpc>
                <a:spcPct val="100000"/>
              </a:lnSpc>
              <a:spcBef>
                <a:spcPts val="0"/>
              </a:spcBef>
              <a:spcAft>
                <a:spcPts val="1200"/>
              </a:spcAft>
              <a:buNone/>
            </a:pPr>
            <a:r>
              <a:rPr lang="en-US" sz="1300" b="1" dirty="0">
                <a:solidFill>
                  <a:schemeClr val="tx1"/>
                </a:solidFill>
                <a:latin typeface="Arial" panose="020B0604020202020204" pitchFamily="34" charset="0"/>
                <a:cs typeface="Arial" panose="020B0604020202020204" pitchFamily="34" charset="0"/>
              </a:rPr>
              <a:t>They see the ‘mold’ for what it is; though instead of breaking it, they decide not to fit into it</a:t>
            </a:r>
            <a:r>
              <a:rPr lang="en-US" sz="1300" dirty="0">
                <a:solidFill>
                  <a:schemeClr val="tx1"/>
                </a:solidFill>
                <a:latin typeface="Arial" panose="020B0604020202020204" pitchFamily="34" charset="0"/>
                <a:cs typeface="Arial" panose="020B0604020202020204" pitchFamily="34" charset="0"/>
              </a:rPr>
              <a:t>. Sometimes this seems to be because they are openly gay, which gives them freedom from the restrictive gender norms associated with men.</a:t>
            </a:r>
          </a:p>
          <a:p>
            <a:pPr marL="0" indent="0">
              <a:lnSpc>
                <a:spcPct val="100000"/>
              </a:lnSpc>
              <a:spcBef>
                <a:spcPts val="0"/>
              </a:spcBef>
              <a:spcAft>
                <a:spcPts val="1200"/>
              </a:spcAft>
              <a:buNone/>
            </a:pPr>
            <a:r>
              <a:rPr lang="en-US" sz="1300" dirty="0">
                <a:solidFill>
                  <a:schemeClr val="tx1"/>
                </a:solidFill>
                <a:latin typeface="Arial" panose="020B0604020202020204" pitchFamily="34" charset="0"/>
                <a:cs typeface="Arial" panose="020B0604020202020204" pitchFamily="34" charset="0"/>
              </a:rPr>
              <a:t>There are few hints of traumatic experiences or life challenges in their responses.  Instead, they seem to have benefited from strong role models and security that has left them less exposed to the judgement of others.</a:t>
            </a:r>
          </a:p>
          <a:p>
            <a:pPr marL="0" indent="0">
              <a:lnSpc>
                <a:spcPct val="100000"/>
              </a:lnSpc>
              <a:spcBef>
                <a:spcPts val="0"/>
              </a:spcBef>
              <a:spcAft>
                <a:spcPts val="1200"/>
              </a:spcAft>
              <a:buNone/>
            </a:pPr>
            <a:r>
              <a:rPr lang="en-US" sz="1300" dirty="0">
                <a:solidFill>
                  <a:schemeClr val="tx1"/>
                </a:solidFill>
                <a:latin typeface="Arial" panose="020B0604020202020204" pitchFamily="34" charset="0"/>
                <a:cs typeface="Arial" panose="020B0604020202020204" pitchFamily="34" charset="0"/>
              </a:rPr>
              <a:t>Their hope for their sons is to become their ‘own man’, free from the pressures of trying to fit in with what his peers and the media expects of him.  They talk about their sons having openness and empathy, though they </a:t>
            </a:r>
            <a:r>
              <a:rPr lang="en-US" sz="1300" dirty="0" err="1">
                <a:solidFill>
                  <a:schemeClr val="tx1"/>
                </a:solidFill>
                <a:latin typeface="Arial" panose="020B0604020202020204" pitchFamily="34" charset="0"/>
                <a:cs typeface="Arial" panose="020B0604020202020204" pitchFamily="34" charset="0"/>
              </a:rPr>
              <a:t>recognise</a:t>
            </a:r>
            <a:r>
              <a:rPr lang="en-US" sz="1300" dirty="0">
                <a:solidFill>
                  <a:schemeClr val="tx1"/>
                </a:solidFill>
                <a:latin typeface="Arial" panose="020B0604020202020204" pitchFamily="34" charset="0"/>
                <a:cs typeface="Arial" panose="020B0604020202020204" pitchFamily="34" charset="0"/>
              </a:rPr>
              <a:t> this is not an easy path.</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462432" y="579390"/>
            <a:ext cx="3394404" cy="6012023"/>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feel I do have permission to </a:t>
            </a:r>
            <a:br>
              <a:rPr lang="en-US" sz="1200" i="1"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step outside these expectations, </a:t>
            </a:r>
            <a:br>
              <a:rPr lang="en-US" sz="1200" i="1" dirty="0">
                <a:solidFill>
                  <a:schemeClr val="tx1"/>
                </a:solidFill>
                <a:latin typeface="Arial" panose="020B0604020202020204" pitchFamily="34" charset="0"/>
                <a:cs typeface="Arial" panose="020B0604020202020204" pitchFamily="34" charset="0"/>
              </a:rPr>
            </a:br>
            <a:r>
              <a:rPr lang="en-US" sz="1200" i="1" dirty="0">
                <a:solidFill>
                  <a:schemeClr val="tx1"/>
                </a:solidFill>
                <a:latin typeface="Arial" panose="020B0604020202020204" pitchFamily="34" charset="0"/>
                <a:cs typeface="Arial" panose="020B0604020202020204" pitchFamily="34" charset="0"/>
              </a:rPr>
              <a:t>however the consequences of doing this may change how others perceive you. </a:t>
            </a:r>
            <a:r>
              <a:rPr lang="en-US" sz="1200" b="1" i="1" dirty="0">
                <a:solidFill>
                  <a:schemeClr val="tx1"/>
                </a:solidFill>
                <a:latin typeface="Arial" panose="020B0604020202020204" pitchFamily="34" charset="0"/>
                <a:cs typeface="Arial" panose="020B0604020202020204" pitchFamily="34" charset="0"/>
              </a:rPr>
              <a:t>Julian</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find the more I step out of these expectations, the more other men see that there is an alternative to the mold. </a:t>
            </a:r>
            <a:r>
              <a:rPr lang="en-US" sz="1200" b="1" i="1" dirty="0">
                <a:solidFill>
                  <a:schemeClr val="tx1"/>
                </a:solidFill>
                <a:latin typeface="Arial" panose="020B0604020202020204" pitchFamily="34" charset="0"/>
                <a:cs typeface="Arial" panose="020B0604020202020204" pitchFamily="34" charset="0"/>
              </a:rPr>
              <a:t>Max</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I've met a few straight men that kind of broke the mold in this way and to be honest it'd probably be better for them if they were gay because then you don't really have to adhere to these standards. </a:t>
            </a:r>
            <a:r>
              <a:rPr lang="en-US" sz="1200" b="1" i="1" dirty="0">
                <a:solidFill>
                  <a:schemeClr val="tx1"/>
                </a:solidFill>
                <a:latin typeface="Arial" panose="020B0604020202020204" pitchFamily="34" charset="0"/>
                <a:cs typeface="Arial" panose="020B0604020202020204" pitchFamily="34" charset="0"/>
              </a:rPr>
              <a:t>Immanuel</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really find the more honest you are with people the more you get back. </a:t>
            </a:r>
            <a:r>
              <a:rPr lang="en-US" sz="1200" b="1" i="1" dirty="0">
                <a:solidFill>
                  <a:schemeClr val="tx1"/>
                </a:solidFill>
                <a:latin typeface="Arial" panose="020B0604020202020204" pitchFamily="34" charset="0"/>
                <a:cs typeface="Arial" panose="020B0604020202020204" pitchFamily="34" charset="0"/>
              </a:rPr>
              <a:t>Miles</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The representation and ideology of characters and figures (movie characters, parents </a:t>
            </a:r>
            <a:r>
              <a:rPr lang="en-US" sz="1200" i="1" dirty="0" err="1">
                <a:solidFill>
                  <a:schemeClr val="tx1"/>
                </a:solidFill>
                <a:latin typeface="Arial" panose="020B0604020202020204" pitchFamily="34" charset="0"/>
                <a:cs typeface="Arial" panose="020B0604020202020204" pitchFamily="34" charset="0"/>
              </a:rPr>
              <a:t>etc</a:t>
            </a:r>
            <a:r>
              <a:rPr lang="en-US" sz="1200" i="1" dirty="0">
                <a:solidFill>
                  <a:schemeClr val="tx1"/>
                </a:solidFill>
                <a:latin typeface="Arial" panose="020B0604020202020204" pitchFamily="34" charset="0"/>
                <a:cs typeface="Arial" panose="020B0604020202020204" pitchFamily="34" charset="0"/>
              </a:rPr>
              <a:t>) that we have looked up to all our life. It is often that we only see them in their lightest and best moments, being strong and what not. </a:t>
            </a:r>
            <a:r>
              <a:rPr lang="en-US" sz="1200" b="1" i="1" dirty="0">
                <a:solidFill>
                  <a:schemeClr val="tx1"/>
                </a:solidFill>
                <a:latin typeface="Arial" panose="020B0604020202020204" pitchFamily="34" charset="0"/>
                <a:cs typeface="Arial" panose="020B0604020202020204" pitchFamily="34" charset="0"/>
              </a:rPr>
              <a:t>Sean</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[For son] Having a strong mind to thing for himself and not be swayed by the popular crowd or vote to simply fit in.  </a:t>
            </a:r>
            <a:r>
              <a:rPr lang="en-US" sz="1200" b="1" i="1" dirty="0">
                <a:solidFill>
                  <a:schemeClr val="tx1"/>
                </a:solidFill>
                <a:latin typeface="Arial" panose="020B0604020202020204" pitchFamily="34" charset="0"/>
                <a:cs typeface="Arial" panose="020B0604020202020204" pitchFamily="34" charset="0"/>
              </a:rPr>
              <a:t>Julian</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8537592" y="1414122"/>
            <a:ext cx="322572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3B09F91E-3D94-4B38-9E93-60DED4726587}"/>
              </a:ext>
            </a:extLst>
          </p:cNvPr>
          <p:cNvCxnSpPr>
            <a:cxnSpLocks/>
          </p:cNvCxnSpPr>
          <p:nvPr/>
        </p:nvCxnSpPr>
        <p:spPr>
          <a:xfrm>
            <a:off x="8537592" y="2190299"/>
            <a:ext cx="322572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00996F-9838-4553-BDE7-CD28E5A99E3E}"/>
              </a:ext>
            </a:extLst>
          </p:cNvPr>
          <p:cNvCxnSpPr>
            <a:cxnSpLocks/>
          </p:cNvCxnSpPr>
          <p:nvPr/>
        </p:nvCxnSpPr>
        <p:spPr>
          <a:xfrm>
            <a:off x="8537592" y="3349248"/>
            <a:ext cx="322572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204BC0-DBA6-4615-B4EC-2DEA30F6A773}"/>
              </a:ext>
            </a:extLst>
          </p:cNvPr>
          <p:cNvCxnSpPr>
            <a:cxnSpLocks/>
          </p:cNvCxnSpPr>
          <p:nvPr/>
        </p:nvCxnSpPr>
        <p:spPr>
          <a:xfrm>
            <a:off x="8537592" y="3934039"/>
            <a:ext cx="322572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8F5372-6D5B-4385-9A55-EA5B94CD013D}"/>
              </a:ext>
            </a:extLst>
          </p:cNvPr>
          <p:cNvCxnSpPr>
            <a:cxnSpLocks/>
          </p:cNvCxnSpPr>
          <p:nvPr/>
        </p:nvCxnSpPr>
        <p:spPr>
          <a:xfrm>
            <a:off x="8537592" y="5092988"/>
            <a:ext cx="322572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48F950B-F8BE-4480-9784-D609D0AA9EFA}"/>
              </a:ext>
            </a:extLst>
          </p:cNvPr>
          <p:cNvSpPr>
            <a:spLocks noGrp="1"/>
          </p:cNvSpPr>
          <p:nvPr>
            <p:ph type="sldNum" sz="quarter" idx="12"/>
          </p:nvPr>
        </p:nvSpPr>
        <p:spPr/>
        <p:txBody>
          <a:bodyPr/>
          <a:lstStyle/>
          <a:p>
            <a:fld id="{ED4687AE-F7D7-4E0E-86AF-F178D2FF58C3}" type="slidenum">
              <a:rPr lang="en-NZ" smtClean="0"/>
              <a:t>37</a:t>
            </a:fld>
            <a:endParaRPr lang="en-NZ" dirty="0"/>
          </a:p>
        </p:txBody>
      </p:sp>
    </p:spTree>
    <p:extLst>
      <p:ext uri="{BB962C8B-B14F-4D97-AF65-F5344CB8AC3E}">
        <p14:creationId xmlns:p14="http://schemas.microsoft.com/office/powerpoint/2010/main" val="177264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984512" y="313899"/>
            <a:ext cx="2915630"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3028950" cy="4600575"/>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The reformed: </a:t>
            </a:r>
            <a:r>
              <a:rPr lang="en-US" b="1" dirty="0">
                <a:solidFill>
                  <a:schemeClr val="bg1"/>
                </a:solidFill>
                <a:latin typeface="Arial" panose="020B0604020202020204" pitchFamily="34" charset="0"/>
                <a:cs typeface="Arial" panose="020B0604020202020204" pitchFamily="34" charset="0"/>
              </a:rPr>
              <a:t>“What kind of man do you want to be”</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707464" y="733615"/>
            <a:ext cx="5213492" cy="4802188"/>
          </a:xfrm>
        </p:spPr>
        <p:txBody>
          <a:bodyPr>
            <a:noAutofit/>
          </a:bodyPr>
          <a:lstStyle/>
          <a:p>
            <a:pPr marL="0" indent="0">
              <a:lnSpc>
                <a:spcPct val="100000"/>
              </a:lnSpc>
              <a:spcBef>
                <a:spcPts val="0"/>
              </a:spcBef>
              <a:spcAft>
                <a:spcPts val="1200"/>
              </a:spcAft>
              <a:buNone/>
            </a:pPr>
            <a:r>
              <a:rPr lang="en-US" sz="1200" dirty="0">
                <a:solidFill>
                  <a:schemeClr val="tx1"/>
                </a:solidFill>
                <a:latin typeface="Arial" panose="020B0604020202020204" pitchFamily="34" charset="0"/>
                <a:cs typeface="Arial" panose="020B0604020202020204" pitchFamily="34" charset="0"/>
              </a:rPr>
              <a:t>This group of men all seem to have been on a similar journey, where a moment in life had brought about a reappraisal of their self and how they are affected by the masculine norms around them.  Many had come to a place where now they were prepared to ‘call bullshit’ on some of these norms, because they have lived these, but now have learned another, ‘better’ way. </a:t>
            </a:r>
            <a:r>
              <a:rPr lang="en-US" sz="1200" b="1" dirty="0">
                <a:solidFill>
                  <a:schemeClr val="tx1"/>
                </a:solidFill>
                <a:latin typeface="Arial" panose="020B0604020202020204" pitchFamily="34" charset="0"/>
                <a:cs typeface="Arial" panose="020B0604020202020204" pitchFamily="34" charset="0"/>
              </a:rPr>
              <a:t>Their language of rejection is far stronger than other groups.</a:t>
            </a:r>
          </a:p>
          <a:p>
            <a:pPr marL="0" indent="0">
              <a:lnSpc>
                <a:spcPct val="100000"/>
              </a:lnSpc>
              <a:spcBef>
                <a:spcPts val="0"/>
              </a:spcBef>
              <a:spcAft>
                <a:spcPts val="1200"/>
              </a:spcAft>
              <a:buNone/>
            </a:pPr>
            <a:r>
              <a:rPr lang="en-US" sz="1200" dirty="0">
                <a:solidFill>
                  <a:schemeClr val="tx1"/>
                </a:solidFill>
                <a:latin typeface="Arial" panose="020B0604020202020204" pitchFamily="34" charset="0"/>
                <a:cs typeface="Arial" panose="020B0604020202020204" pitchFamily="34" charset="0"/>
              </a:rPr>
              <a:t>The reformed have learned alternative expressions of masculinity, and they have a language and a discourse that empowers them to talk about it with others. </a:t>
            </a:r>
          </a:p>
          <a:p>
            <a:pPr marL="0" indent="0">
              <a:lnSpc>
                <a:spcPct val="100000"/>
              </a:lnSpc>
              <a:spcBef>
                <a:spcPts val="0"/>
              </a:spcBef>
              <a:spcAft>
                <a:spcPts val="1200"/>
              </a:spcAft>
              <a:buNone/>
            </a:pPr>
            <a:r>
              <a:rPr lang="en-US" sz="1200" b="1" dirty="0">
                <a:solidFill>
                  <a:schemeClr val="tx1"/>
                </a:solidFill>
                <a:latin typeface="Arial" panose="020B0604020202020204" pitchFamily="34" charset="0"/>
                <a:cs typeface="Arial" panose="020B0604020202020204" pitchFamily="34" charset="0"/>
              </a:rPr>
              <a:t>Getting to this place seems to have involved a good degree of hard work and challenge, and often some difficult decisions </a:t>
            </a:r>
            <a:r>
              <a:rPr lang="en-US" sz="1200" dirty="0">
                <a:solidFill>
                  <a:schemeClr val="tx1"/>
                </a:solidFill>
                <a:latin typeface="Arial" panose="020B0604020202020204" pitchFamily="34" charset="0"/>
                <a:cs typeface="Arial" panose="020B0604020202020204" pitchFamily="34" charset="0"/>
              </a:rPr>
              <a:t>to leave certain aspects of their previous lives and thinking behind.  In many cases, there is a sense they ‘turned themselves into a project’.</a:t>
            </a:r>
          </a:p>
          <a:p>
            <a:pPr marL="0" indent="0">
              <a:lnSpc>
                <a:spcPct val="100000"/>
              </a:lnSpc>
              <a:spcBef>
                <a:spcPts val="0"/>
              </a:spcBef>
              <a:spcAft>
                <a:spcPts val="1200"/>
              </a:spcAft>
              <a:buNone/>
            </a:pPr>
            <a:r>
              <a:rPr lang="en-US" sz="1200" dirty="0">
                <a:solidFill>
                  <a:schemeClr val="tx1"/>
                </a:solidFill>
                <a:latin typeface="Arial" panose="020B0604020202020204" pitchFamily="34" charset="0"/>
                <a:cs typeface="Arial" panose="020B0604020202020204" pitchFamily="34" charset="0"/>
              </a:rPr>
              <a:t>They have a degree of perspective on what it means to be a man and where these pressures stem from. They stress the idea of thinking for yourself and not simply passing on what others expect.</a:t>
            </a:r>
          </a:p>
          <a:p>
            <a:pPr marL="0" indent="0">
              <a:lnSpc>
                <a:spcPct val="100000"/>
              </a:lnSpc>
              <a:spcBef>
                <a:spcPts val="0"/>
              </a:spcBef>
              <a:spcAft>
                <a:spcPts val="1200"/>
              </a:spcAft>
              <a:buNone/>
            </a:pPr>
            <a:r>
              <a:rPr lang="en-US" sz="1200" dirty="0">
                <a:solidFill>
                  <a:schemeClr val="tx1"/>
                </a:solidFill>
                <a:latin typeface="Arial" panose="020B0604020202020204" pitchFamily="34" charset="0"/>
                <a:cs typeface="Arial" panose="020B0604020202020204" pitchFamily="34" charset="0"/>
              </a:rPr>
              <a:t>It might be easy to think of them as ‘home free’, but these men are still mightily aware of the pressures of social norms upon them.  They are not free from them, but they are the group that seem to be most open to giving a hand-out to others who they </a:t>
            </a:r>
            <a:r>
              <a:rPr lang="en-US" sz="1200" dirty="0" err="1">
                <a:solidFill>
                  <a:schemeClr val="tx1"/>
                </a:solidFill>
                <a:latin typeface="Arial" panose="020B0604020202020204" pitchFamily="34" charset="0"/>
                <a:cs typeface="Arial" panose="020B0604020202020204" pitchFamily="34" charset="0"/>
              </a:rPr>
              <a:t>recognise</a:t>
            </a:r>
            <a:r>
              <a:rPr lang="en-US" sz="1200" dirty="0">
                <a:solidFill>
                  <a:schemeClr val="tx1"/>
                </a:solidFill>
                <a:latin typeface="Arial" panose="020B0604020202020204" pitchFamily="34" charset="0"/>
                <a:cs typeface="Arial" panose="020B0604020202020204" pitchFamily="34" charset="0"/>
              </a:rPr>
              <a:t> as being in a bad place.</a:t>
            </a:r>
          </a:p>
          <a:p>
            <a:pPr marL="0" indent="0">
              <a:lnSpc>
                <a:spcPct val="100000"/>
              </a:lnSpc>
              <a:spcBef>
                <a:spcPts val="0"/>
              </a:spcBef>
              <a:spcAft>
                <a:spcPts val="1200"/>
              </a:spcAft>
              <a:buNone/>
            </a:pPr>
            <a:r>
              <a:rPr lang="en-US" sz="1200" dirty="0">
                <a:solidFill>
                  <a:schemeClr val="tx1"/>
                </a:solidFill>
                <a:latin typeface="Arial" panose="020B0604020202020204" pitchFamily="34" charset="0"/>
                <a:cs typeface="Arial" panose="020B0604020202020204" pitchFamily="34" charset="0"/>
              </a:rPr>
              <a:t>They also do not reject masculinity wholeheartedly – they continue to see a lot of value in some aspects (protection, respect, strength) but particularly want to drop the emotional stoicism.</a:t>
            </a:r>
          </a:p>
          <a:p>
            <a:pPr marL="0" indent="0">
              <a:lnSpc>
                <a:spcPct val="100000"/>
              </a:lnSpc>
              <a:spcBef>
                <a:spcPts val="0"/>
              </a:spcBef>
              <a:spcAft>
                <a:spcPts val="1200"/>
              </a:spcAft>
              <a:buNone/>
            </a:pPr>
            <a:r>
              <a:rPr lang="en-US" sz="1200" dirty="0">
                <a:solidFill>
                  <a:schemeClr val="tx1"/>
                </a:solidFill>
                <a:latin typeface="Arial" panose="020B0604020202020204" pitchFamily="34" charset="0"/>
                <a:cs typeface="Arial" panose="020B0604020202020204" pitchFamily="34" charset="0"/>
              </a:rPr>
              <a:t>Therefore for their kids, they are looking for them to show kindness, respect, strength for others.  Many are consciously role modelling being different father figures to their kids to the type of upbringing they had.</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9144000" y="579390"/>
            <a:ext cx="2712836" cy="6012023"/>
          </a:xfrm>
        </p:spPr>
        <p:txBody>
          <a:bodyPr>
            <a:noAutofit/>
          </a:bodyPr>
          <a:lstStyle/>
          <a:p>
            <a:pPr marL="0" indent="0">
              <a:lnSpc>
                <a:spcPct val="100000"/>
              </a:lnSpc>
              <a:spcBef>
                <a:spcPts val="0"/>
              </a:spcBef>
              <a:spcAft>
                <a:spcPts val="1800"/>
              </a:spcAft>
              <a:buNone/>
            </a:pPr>
            <a:endParaRPr lang="en-US"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The "rule of being a bloke" in New Zealand are for idiots and those same rules are killing us, wrecking our relationships, our families, losing us jobs and careers and homes. I don't give a fig about them anymore. They've done me no good. Arnold</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ended up doing a course that help forced you to let your guard down. The flood gates opened up. I cried almost everyday for a month. It healed me. Dean</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here's a bunch of generic societal expectations of men that force you to abide by them or strive to be like them - which I whole heartedly disagree with. </a:t>
            </a:r>
            <a:r>
              <a:rPr lang="en-US" sz="1200" i="1" dirty="0" err="1">
                <a:solidFill>
                  <a:schemeClr val="tx1"/>
                </a:solidFill>
                <a:latin typeface="Arial" panose="020B0604020202020204" pitchFamily="34" charset="0"/>
                <a:cs typeface="Arial" panose="020B0604020202020204" pitchFamily="34" charset="0"/>
              </a:rPr>
              <a:t>Ilijah</a:t>
            </a:r>
            <a:endParaRPr lang="en-US"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I'm different when it comes to my boys. I hug and kiss them ALL THE TIME. I've told them that I'll be like this their entire life! </a:t>
            </a:r>
            <a:r>
              <a:rPr lang="en-US" sz="1200" i="1" dirty="0" err="1">
                <a:solidFill>
                  <a:schemeClr val="tx1"/>
                </a:solidFill>
                <a:latin typeface="Arial" panose="020B0604020202020204" pitchFamily="34" charset="0"/>
                <a:cs typeface="Arial" panose="020B0604020202020204" pitchFamily="34" charset="0"/>
              </a:rPr>
              <a:t>Hahaa</a:t>
            </a:r>
            <a:r>
              <a:rPr lang="en-US" sz="1200" i="1" dirty="0">
                <a:solidFill>
                  <a:schemeClr val="tx1"/>
                </a:solidFill>
                <a:latin typeface="Arial" panose="020B0604020202020204" pitchFamily="34" charset="0"/>
                <a:cs typeface="Arial" panose="020B0604020202020204" pitchFamily="34" charset="0"/>
              </a:rPr>
              <a:t>.  Manaia</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3B09F91E-3D94-4B38-9E93-60DED4726587}"/>
              </a:ext>
            </a:extLst>
          </p:cNvPr>
          <p:cNvCxnSpPr>
            <a:cxnSpLocks/>
          </p:cNvCxnSpPr>
          <p:nvPr/>
        </p:nvCxnSpPr>
        <p:spPr>
          <a:xfrm>
            <a:off x="9249974" y="2530541"/>
            <a:ext cx="251333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F77CE1-B57B-4884-9770-52AA1BF0FE89}"/>
              </a:ext>
            </a:extLst>
          </p:cNvPr>
          <p:cNvCxnSpPr>
            <a:cxnSpLocks/>
          </p:cNvCxnSpPr>
          <p:nvPr/>
        </p:nvCxnSpPr>
        <p:spPr>
          <a:xfrm>
            <a:off x="9249974" y="3636327"/>
            <a:ext cx="251333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057DBD-EBE1-41E8-A5EC-5391E7372869}"/>
              </a:ext>
            </a:extLst>
          </p:cNvPr>
          <p:cNvCxnSpPr>
            <a:cxnSpLocks/>
          </p:cNvCxnSpPr>
          <p:nvPr/>
        </p:nvCxnSpPr>
        <p:spPr>
          <a:xfrm>
            <a:off x="9249974" y="4784643"/>
            <a:ext cx="251333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0B79B9BC-7A2E-4D59-99A3-B7CAB95F02C2}"/>
              </a:ext>
            </a:extLst>
          </p:cNvPr>
          <p:cNvSpPr>
            <a:spLocks noGrp="1"/>
          </p:cNvSpPr>
          <p:nvPr>
            <p:ph type="sldNum" sz="quarter" idx="12"/>
          </p:nvPr>
        </p:nvSpPr>
        <p:spPr/>
        <p:txBody>
          <a:bodyPr/>
          <a:lstStyle/>
          <a:p>
            <a:fld id="{ED4687AE-F7D7-4E0E-86AF-F178D2FF58C3}" type="slidenum">
              <a:rPr lang="en-NZ" smtClean="0"/>
              <a:t>38</a:t>
            </a:fld>
            <a:endParaRPr lang="en-NZ" dirty="0"/>
          </a:p>
        </p:txBody>
      </p:sp>
    </p:spTree>
    <p:extLst>
      <p:ext uri="{BB962C8B-B14F-4D97-AF65-F5344CB8AC3E}">
        <p14:creationId xmlns:p14="http://schemas.microsoft.com/office/powerpoint/2010/main" val="393853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106345"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351644"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1843557" y="1202597"/>
            <a:ext cx="103484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0" y="5320808"/>
            <a:ext cx="9620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595120"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9798453" y="4874281"/>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1843557" y="1534091"/>
            <a:ext cx="8412661" cy="3416320"/>
          </a:xfrm>
          <a:prstGeom prst="rect">
            <a:avLst/>
          </a:prstGeom>
        </p:spPr>
        <p:txBody>
          <a:bodyPr wrap="square">
            <a:spAutoFit/>
          </a:bodyPr>
          <a:lstStyle/>
          <a:p>
            <a:pPr lvl="0">
              <a:defRPr/>
            </a:pPr>
            <a:r>
              <a:rPr lang="en-US" sz="3600" b="1" spc="-60" dirty="0">
                <a:solidFill>
                  <a:srgbClr val="2F395B"/>
                </a:solidFill>
                <a:latin typeface="Arial" panose="020B0604020202020204" pitchFamily="34" charset="0"/>
                <a:cs typeface="Arial" panose="020B0604020202020204" pitchFamily="34" charset="0"/>
              </a:rPr>
              <a:t>What became clear as I got older is that all of these thoughts and ideas that I had about being a man were all passed to me. They were all perceptions that other people had </a:t>
            </a:r>
            <a:br>
              <a:rPr lang="en-US" sz="3600" b="1" spc="-60" dirty="0">
                <a:solidFill>
                  <a:srgbClr val="2F395B"/>
                </a:solidFill>
                <a:latin typeface="Arial" panose="020B0604020202020204" pitchFamily="34" charset="0"/>
                <a:cs typeface="Arial" panose="020B0604020202020204" pitchFamily="34" charset="0"/>
              </a:rPr>
            </a:br>
            <a:r>
              <a:rPr lang="en-US" sz="3600" b="1" spc="-60" dirty="0">
                <a:solidFill>
                  <a:srgbClr val="2F395B"/>
                </a:solidFill>
                <a:latin typeface="Arial" panose="020B0604020202020204" pitchFamily="34" charset="0"/>
                <a:cs typeface="Arial" panose="020B0604020202020204" pitchFamily="34" charset="0"/>
              </a:rPr>
              <a:t>of what it means to be a man!</a:t>
            </a:r>
            <a:endParaRPr kumimoji="0" lang="en-NZ"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1941923" y="5175864"/>
            <a:ext cx="1317987"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031921" y="5154308"/>
            <a:ext cx="1317990"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Manaia</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 name="Slide Number Placeholder 3">
            <a:extLst>
              <a:ext uri="{FF2B5EF4-FFF2-40B4-BE49-F238E27FC236}">
                <a16:creationId xmlns:a16="http://schemas.microsoft.com/office/drawing/2014/main" id="{34EDA643-A427-4B58-BD47-4B6544A55724}"/>
              </a:ext>
            </a:extLst>
          </p:cNvPr>
          <p:cNvSpPr>
            <a:spLocks noGrp="1"/>
          </p:cNvSpPr>
          <p:nvPr>
            <p:ph type="sldNum" sz="quarter" idx="12"/>
          </p:nvPr>
        </p:nvSpPr>
        <p:spPr/>
        <p:txBody>
          <a:bodyPr/>
          <a:lstStyle/>
          <a:p>
            <a:fld id="{ED4687AE-F7D7-4E0E-86AF-F178D2FF58C3}" type="slidenum">
              <a:rPr lang="en-NZ" smtClean="0"/>
              <a:t>39</a:t>
            </a:fld>
            <a:endParaRPr lang="en-NZ" dirty="0"/>
          </a:p>
        </p:txBody>
      </p:sp>
    </p:spTree>
    <p:extLst>
      <p:ext uri="{BB962C8B-B14F-4D97-AF65-F5344CB8AC3E}">
        <p14:creationId xmlns:p14="http://schemas.microsoft.com/office/powerpoint/2010/main" val="207877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95A73-81F1-4AD9-8B00-94396C18B36E}"/>
              </a:ext>
            </a:extLst>
          </p:cNvPr>
          <p:cNvSpPr/>
          <p:nvPr/>
        </p:nvSpPr>
        <p:spPr>
          <a:xfrm>
            <a:off x="0" y="-10636"/>
            <a:ext cx="3200400" cy="6879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B33C965-C4A2-44F7-906B-F9CE64C51149}"/>
              </a:ext>
            </a:extLst>
          </p:cNvPr>
          <p:cNvSpPr/>
          <p:nvPr/>
        </p:nvSpPr>
        <p:spPr>
          <a:xfrm>
            <a:off x="3452236" y="193748"/>
            <a:ext cx="8416303" cy="5843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7EFD733-60AA-41B3-879D-E8906A65680D}"/>
              </a:ext>
            </a:extLst>
          </p:cNvPr>
          <p:cNvSpPr>
            <a:spLocks noGrp="1"/>
          </p:cNvSpPr>
          <p:nvPr>
            <p:ph idx="4294967295"/>
          </p:nvPr>
        </p:nvSpPr>
        <p:spPr>
          <a:xfrm>
            <a:off x="3671091" y="380354"/>
            <a:ext cx="7978592" cy="5524335"/>
          </a:xfrm>
        </p:spPr>
        <p:txBody>
          <a:bodyPr anchor="t">
            <a:noAutofit/>
          </a:bodyPr>
          <a:lstStyle/>
          <a:p>
            <a:pPr marL="0" indent="0">
              <a:lnSpc>
                <a:spcPct val="150000"/>
              </a:lnSpc>
              <a:buNone/>
            </a:pPr>
            <a:r>
              <a:rPr lang="en-US" sz="1800" b="1" dirty="0">
                <a:solidFill>
                  <a:srgbClr val="39466F"/>
                </a:solidFill>
                <a:latin typeface="Arial" panose="020B0604020202020204" pitchFamily="34" charset="0"/>
                <a:cs typeface="Arial" panose="020B0604020202020204" pitchFamily="34" charset="0"/>
              </a:rPr>
              <a:t>Our study engaged over sixty men from all walks of life in New Zealand.  Forty of them joined each other in an anonymous online forum, and thirty-six participated in sit down conversations hosted by experienced men’s practitioners.</a:t>
            </a:r>
          </a:p>
          <a:p>
            <a:pPr marL="0" indent="0">
              <a:lnSpc>
                <a:spcPct val="150000"/>
              </a:lnSpc>
              <a:buNone/>
            </a:pPr>
            <a:r>
              <a:rPr lang="en-US" sz="1800" b="1" dirty="0">
                <a:solidFill>
                  <a:srgbClr val="39466F"/>
                </a:solidFill>
                <a:latin typeface="Arial" panose="020B0604020202020204" pitchFamily="34" charset="0"/>
                <a:cs typeface="Arial" panose="020B0604020202020204" pitchFamily="34" charset="0"/>
              </a:rPr>
              <a:t>Throughout, they did something the normally won’t do - they opened up.  Not just about their day-to-day lives as men, but about their struggles, their relationships, their dark moments, their hopes and their fears ….</a:t>
            </a:r>
          </a:p>
          <a:p>
            <a:pPr marL="0" indent="0">
              <a:lnSpc>
                <a:spcPct val="150000"/>
              </a:lnSpc>
              <a:buNone/>
            </a:pPr>
            <a:r>
              <a:rPr lang="en-US" sz="1800" b="1" dirty="0">
                <a:solidFill>
                  <a:srgbClr val="39466F"/>
                </a:solidFill>
                <a:latin typeface="Arial" panose="020B0604020202020204" pitchFamily="34" charset="0"/>
                <a:cs typeface="Arial" panose="020B0604020202020204" pitchFamily="34" charset="0"/>
              </a:rPr>
              <a:t>They did so with perfect candour, and gravity and respect for each other. Men talked, and they also listened. </a:t>
            </a:r>
          </a:p>
          <a:p>
            <a:pPr marL="0" indent="0">
              <a:lnSpc>
                <a:spcPct val="150000"/>
              </a:lnSpc>
              <a:buNone/>
            </a:pPr>
            <a:r>
              <a:rPr lang="en-US" sz="1800" b="1" dirty="0">
                <a:solidFill>
                  <a:srgbClr val="39466F"/>
                </a:solidFill>
                <a:latin typeface="Arial" panose="020B0604020202020204" pitchFamily="34" charset="0"/>
                <a:cs typeface="Arial" panose="020B0604020202020204" pitchFamily="34" charset="0"/>
              </a:rPr>
              <a:t>They gave us an up close, intimate and candid snapshot of what it is like to be grappling with ‘being a man’ in New Zealand today. </a:t>
            </a:r>
            <a:endParaRPr lang="en-NZ" sz="1800" b="1" dirty="0">
              <a:solidFill>
                <a:srgbClr val="39466F"/>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AB71B225-B64A-4300-BBEC-341DC1D72280}"/>
              </a:ext>
            </a:extLst>
          </p:cNvPr>
          <p:cNvCxnSpPr/>
          <p:nvPr/>
        </p:nvCxnSpPr>
        <p:spPr>
          <a:xfrm>
            <a:off x="1757149" y="3332632"/>
            <a:ext cx="8304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7C49C3-22F5-46C3-B657-5B4B78916F19}"/>
              </a:ext>
            </a:extLst>
          </p:cNvPr>
          <p:cNvCxnSpPr>
            <a:cxnSpLocks/>
          </p:cNvCxnSpPr>
          <p:nvPr/>
        </p:nvCxnSpPr>
        <p:spPr>
          <a:xfrm>
            <a:off x="313899" y="6237030"/>
            <a:ext cx="28865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8B2A23B-7200-4654-8BD9-BB40B234D5A1}"/>
              </a:ext>
            </a:extLst>
          </p:cNvPr>
          <p:cNvPicPr>
            <a:picLocks noChangeAspect="1"/>
          </p:cNvPicPr>
          <p:nvPr/>
        </p:nvPicPr>
        <p:blipFill>
          <a:blip r:embed="rId2"/>
          <a:stretch>
            <a:fillRect/>
          </a:stretch>
        </p:blipFill>
        <p:spPr>
          <a:xfrm>
            <a:off x="517618" y="380354"/>
            <a:ext cx="2792210" cy="3389670"/>
          </a:xfrm>
          <a:prstGeom prst="rect">
            <a:avLst/>
          </a:prstGeom>
        </p:spPr>
      </p:pic>
    </p:spTree>
    <p:extLst>
      <p:ext uri="{BB962C8B-B14F-4D97-AF65-F5344CB8AC3E}">
        <p14:creationId xmlns:p14="http://schemas.microsoft.com/office/powerpoint/2010/main" val="105605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person, grass, person&#10;&#10;Description automatically generated">
            <a:extLst>
              <a:ext uri="{FF2B5EF4-FFF2-40B4-BE49-F238E27FC236}">
                <a16:creationId xmlns:a16="http://schemas.microsoft.com/office/drawing/2014/main" id="{69A6A272-DCE0-4321-8C06-C3E5840CE2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0219" y="193748"/>
            <a:ext cx="2553091" cy="5843158"/>
          </a:xfrm>
          <a:prstGeom prst="rect">
            <a:avLst/>
          </a:prstGeom>
        </p:spPr>
      </p:pic>
      <p:sp>
        <p:nvSpPr>
          <p:cNvPr id="4" name="Rectangle 3">
            <a:extLst>
              <a:ext uri="{FF2B5EF4-FFF2-40B4-BE49-F238E27FC236}">
                <a16:creationId xmlns:a16="http://schemas.microsoft.com/office/drawing/2014/main" id="{72295A73-81F1-4AD9-8B00-94396C18B36E}"/>
              </a:ext>
            </a:extLst>
          </p:cNvPr>
          <p:cNvSpPr/>
          <p:nvPr/>
        </p:nvSpPr>
        <p:spPr>
          <a:xfrm>
            <a:off x="323461" y="193748"/>
            <a:ext cx="2553090" cy="584315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a:extLst>
              <a:ext uri="{FF2B5EF4-FFF2-40B4-BE49-F238E27FC236}">
                <a16:creationId xmlns:a16="http://schemas.microsoft.com/office/drawing/2014/main" id="{7B33C965-C4A2-44F7-906B-F9CE64C51149}"/>
              </a:ext>
            </a:extLst>
          </p:cNvPr>
          <p:cNvSpPr/>
          <p:nvPr/>
        </p:nvSpPr>
        <p:spPr>
          <a:xfrm>
            <a:off x="2986571" y="193748"/>
            <a:ext cx="6233629" cy="5843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Content Placeholder 2">
            <a:extLst>
              <a:ext uri="{FF2B5EF4-FFF2-40B4-BE49-F238E27FC236}">
                <a16:creationId xmlns:a16="http://schemas.microsoft.com/office/drawing/2014/main" id="{87EFD733-60AA-41B3-879D-E8906A65680D}"/>
              </a:ext>
            </a:extLst>
          </p:cNvPr>
          <p:cNvSpPr>
            <a:spLocks noGrp="1"/>
          </p:cNvSpPr>
          <p:nvPr>
            <p:ph idx="4294967295"/>
          </p:nvPr>
        </p:nvSpPr>
        <p:spPr>
          <a:xfrm>
            <a:off x="3162894" y="536105"/>
            <a:ext cx="5983273" cy="5121275"/>
          </a:xfrm>
        </p:spPr>
        <p:txBody>
          <a:bodyPr anchor="t">
            <a:noAutofit/>
          </a:bodyPr>
          <a:lstStyle/>
          <a:p>
            <a:pPr marL="0" indent="0">
              <a:lnSpc>
                <a:spcPct val="120000"/>
              </a:lnSpc>
              <a:buNone/>
            </a:pPr>
            <a:r>
              <a:rPr lang="en-US" sz="1700" b="1" dirty="0">
                <a:solidFill>
                  <a:srgbClr val="39466F"/>
                </a:solidFill>
                <a:latin typeface="Arial" panose="020B0604020202020204" pitchFamily="34" charset="0"/>
                <a:cs typeface="Arial" panose="020B0604020202020204" pitchFamily="34" charset="0"/>
              </a:rPr>
              <a:t>This discussion moved men on from their starting point around the perceived injustices of a more ‘feminine’ world to seeing the rules that men have always put on themselves as a core contributor to their struggles.</a:t>
            </a:r>
          </a:p>
          <a:p>
            <a:pPr marL="0" indent="0">
              <a:lnSpc>
                <a:spcPct val="120000"/>
              </a:lnSpc>
              <a:buNone/>
            </a:pPr>
            <a:r>
              <a:rPr lang="en-US" sz="1700" b="1" dirty="0">
                <a:solidFill>
                  <a:srgbClr val="39466F"/>
                </a:solidFill>
                <a:latin typeface="Arial" panose="020B0604020202020204" pitchFamily="34" charset="0"/>
                <a:cs typeface="Arial" panose="020B0604020202020204" pitchFamily="34" charset="0"/>
              </a:rPr>
              <a:t>Some are only just starting to become aware of this conditioning and to realise the impact of masculinity on men. Once they do realise, it opens the door to more questions,  and more conversations. </a:t>
            </a:r>
          </a:p>
          <a:p>
            <a:pPr marL="0" indent="0">
              <a:lnSpc>
                <a:spcPct val="120000"/>
              </a:lnSpc>
              <a:buNone/>
            </a:pPr>
            <a:r>
              <a:rPr lang="en-US" sz="1700" b="1" dirty="0">
                <a:solidFill>
                  <a:srgbClr val="39466F"/>
                </a:solidFill>
                <a:latin typeface="Arial" panose="020B0604020202020204" pitchFamily="34" charset="0"/>
                <a:cs typeface="Arial" panose="020B0604020202020204" pitchFamily="34" charset="0"/>
              </a:rPr>
              <a:t>In all likelihood, this was achieved in our forum because it was men leading the conversations with other men, without a sense of defensiveness or judgement.  </a:t>
            </a:r>
          </a:p>
          <a:p>
            <a:pPr marL="0" indent="0">
              <a:lnSpc>
                <a:spcPct val="120000"/>
              </a:lnSpc>
              <a:buNone/>
            </a:pPr>
            <a:r>
              <a:rPr lang="en-US" sz="1700" b="1" dirty="0">
                <a:solidFill>
                  <a:srgbClr val="39466F"/>
                </a:solidFill>
                <a:latin typeface="Arial" panose="020B0604020202020204" pitchFamily="34" charset="0"/>
                <a:cs typeface="Arial" panose="020B0604020202020204" pitchFamily="34" charset="0"/>
              </a:rPr>
              <a:t>However, the power and persistence of the rules should not be underestimated, as they are deeply connected with the central idea of New Zealand masculinity being an expression of strength and rejection of weakness.</a:t>
            </a:r>
          </a:p>
        </p:txBody>
      </p:sp>
      <p:sp>
        <p:nvSpPr>
          <p:cNvPr id="2" name="Rectangle 1">
            <a:extLst>
              <a:ext uri="{FF2B5EF4-FFF2-40B4-BE49-F238E27FC236}">
                <a16:creationId xmlns:a16="http://schemas.microsoft.com/office/drawing/2014/main" id="{0CECB5AE-E9FC-490C-97E7-39EE51407A11}"/>
              </a:ext>
            </a:extLst>
          </p:cNvPr>
          <p:cNvSpPr/>
          <p:nvPr/>
        </p:nvSpPr>
        <p:spPr>
          <a:xfrm>
            <a:off x="537287" y="464755"/>
            <a:ext cx="2449284" cy="4031873"/>
          </a:xfrm>
          <a:prstGeom prst="rect">
            <a:avLst/>
          </a:prstGeom>
        </p:spPr>
        <p:txBody>
          <a:bodyPr wrap="square">
            <a:spAutoFit/>
          </a:bodyPr>
          <a:lstStyle/>
          <a:p>
            <a:pPr lvl="0" defTabSz="914400"/>
            <a:r>
              <a:rPr lang="en-US" sz="3200" b="1" kern="0" spc="-60" dirty="0">
                <a:solidFill>
                  <a:srgbClr val="FFFFFF"/>
                </a:solidFill>
                <a:latin typeface="Arial" panose="020B0604020202020204" pitchFamily="34" charset="0"/>
                <a:ea typeface="+mj-ea"/>
                <a:cs typeface="Arial" panose="020B0604020202020204" pitchFamily="34" charset="0"/>
              </a:rPr>
              <a:t>The more we talked about </a:t>
            </a:r>
            <a:r>
              <a:rPr lang="en-US" sz="3200" b="1" kern="0" spc="-60" dirty="0">
                <a:solidFill>
                  <a:schemeClr val="accent2"/>
                </a:solidFill>
                <a:latin typeface="Arial" panose="020B0604020202020204" pitchFamily="34" charset="0"/>
                <a:ea typeface="+mj-ea"/>
                <a:cs typeface="Arial" panose="020B0604020202020204" pitchFamily="34" charset="0"/>
              </a:rPr>
              <a:t>‘the rules’</a:t>
            </a:r>
            <a:r>
              <a:rPr lang="en-US" sz="3200" b="1" kern="0" spc="-60" dirty="0">
                <a:solidFill>
                  <a:srgbClr val="FFFFFF"/>
                </a:solidFill>
                <a:latin typeface="Arial" panose="020B0604020202020204" pitchFamily="34" charset="0"/>
                <a:ea typeface="+mj-ea"/>
                <a:cs typeface="Arial" panose="020B0604020202020204" pitchFamily="34" charset="0"/>
              </a:rPr>
              <a:t>, the more men started to critique them</a:t>
            </a:r>
            <a:endParaRPr kumimoji="0" lang="en-NZ" sz="1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5B93971-E57B-4895-A8B7-19C92AE4A306}"/>
              </a:ext>
            </a:extLst>
          </p:cNvPr>
          <p:cNvCxnSpPr/>
          <p:nvPr/>
        </p:nvCxnSpPr>
        <p:spPr>
          <a:xfrm>
            <a:off x="606056" y="4635795"/>
            <a:ext cx="71238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5B06C5B-7140-4328-B517-DF50336A16E6}"/>
              </a:ext>
            </a:extLst>
          </p:cNvPr>
          <p:cNvSpPr/>
          <p:nvPr/>
        </p:nvSpPr>
        <p:spPr>
          <a:xfrm>
            <a:off x="9330220" y="193748"/>
            <a:ext cx="2553090" cy="5843158"/>
          </a:xfrm>
          <a:prstGeom prst="rect">
            <a:avLst/>
          </a:prstGeom>
          <a:solidFill>
            <a:srgbClr val="39466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Slide Number Placeholder 9">
            <a:extLst>
              <a:ext uri="{FF2B5EF4-FFF2-40B4-BE49-F238E27FC236}">
                <a16:creationId xmlns:a16="http://schemas.microsoft.com/office/drawing/2014/main" id="{3E61DD6F-EDC4-441D-8A4E-650C8BABE495}"/>
              </a:ext>
            </a:extLst>
          </p:cNvPr>
          <p:cNvSpPr>
            <a:spLocks noGrp="1"/>
          </p:cNvSpPr>
          <p:nvPr>
            <p:ph type="sldNum" sz="quarter" idx="12"/>
          </p:nvPr>
        </p:nvSpPr>
        <p:spPr/>
        <p:txBody>
          <a:bodyPr/>
          <a:lstStyle/>
          <a:p>
            <a:fld id="{ED4687AE-F7D7-4E0E-86AF-F178D2FF58C3}" type="slidenum">
              <a:rPr lang="en-NZ" smtClean="0"/>
              <a:t>40</a:t>
            </a:fld>
            <a:endParaRPr lang="en-NZ" dirty="0"/>
          </a:p>
        </p:txBody>
      </p:sp>
    </p:spTree>
    <p:extLst>
      <p:ext uri="{BB962C8B-B14F-4D97-AF65-F5344CB8AC3E}">
        <p14:creationId xmlns:p14="http://schemas.microsoft.com/office/powerpoint/2010/main" val="3945625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sitting, table&#10;&#10;Description automatically generated">
            <a:extLst>
              <a:ext uri="{FF2B5EF4-FFF2-40B4-BE49-F238E27FC236}">
                <a16:creationId xmlns:a16="http://schemas.microsoft.com/office/drawing/2014/main" id="{4B0A1954-28FB-4FB7-8813-1A3EC4CCC5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6"/>
            <a:ext cx="12192000" cy="6857848"/>
          </a:xfrm>
          <a:prstGeom prst="rect">
            <a:avLst/>
          </a:prstGeom>
        </p:spPr>
      </p:pic>
      <p:sp>
        <p:nvSpPr>
          <p:cNvPr id="67" name="Rectangle 66">
            <a:extLst>
              <a:ext uri="{FF2B5EF4-FFF2-40B4-BE49-F238E27FC236}">
                <a16:creationId xmlns:a16="http://schemas.microsoft.com/office/drawing/2014/main" id="{3FD39BBD-4B0E-4912-8781-9CA6AD6BA43B}"/>
              </a:ext>
            </a:extLst>
          </p:cNvPr>
          <p:cNvSpPr/>
          <p:nvPr/>
        </p:nvSpPr>
        <p:spPr>
          <a:xfrm>
            <a:off x="-279" y="0"/>
            <a:ext cx="12192558" cy="6858000"/>
          </a:xfrm>
          <a:prstGeom prst="rect">
            <a:avLst/>
          </a:prstGeom>
          <a:solidFill>
            <a:srgbClr val="39466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dirty="0"/>
          </a:p>
        </p:txBody>
      </p:sp>
      <p:cxnSp>
        <p:nvCxnSpPr>
          <p:cNvPr id="68" name="Straight Connector 67">
            <a:extLst>
              <a:ext uri="{FF2B5EF4-FFF2-40B4-BE49-F238E27FC236}">
                <a16:creationId xmlns:a16="http://schemas.microsoft.com/office/drawing/2014/main" id="{2CDE8E97-4113-44D0-A2D7-43F1FFC6A40F}"/>
              </a:ext>
            </a:extLst>
          </p:cNvPr>
          <p:cNvCxnSpPr>
            <a:cxnSpLocks/>
          </p:cNvCxnSpPr>
          <p:nvPr/>
        </p:nvCxnSpPr>
        <p:spPr>
          <a:xfrm>
            <a:off x="11754177" y="326162"/>
            <a:ext cx="0" cy="58513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8CDAE4-CA8F-4D2F-AEF4-A9FFA43AC143}"/>
              </a:ext>
            </a:extLst>
          </p:cNvPr>
          <p:cNvCxnSpPr>
            <a:cxnSpLocks/>
          </p:cNvCxnSpPr>
          <p:nvPr/>
        </p:nvCxnSpPr>
        <p:spPr>
          <a:xfrm flipH="1">
            <a:off x="414112" y="326162"/>
            <a:ext cx="11350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8B5C169-CE75-4AFD-9BC5-4E3B0B3B9806}"/>
              </a:ext>
            </a:extLst>
          </p:cNvPr>
          <p:cNvCxnSpPr>
            <a:cxnSpLocks/>
          </p:cNvCxnSpPr>
          <p:nvPr/>
        </p:nvCxnSpPr>
        <p:spPr>
          <a:xfrm flipH="1">
            <a:off x="414112" y="6418396"/>
            <a:ext cx="9282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1" name="Group 8">
            <a:extLst>
              <a:ext uri="{FF2B5EF4-FFF2-40B4-BE49-F238E27FC236}">
                <a16:creationId xmlns:a16="http://schemas.microsoft.com/office/drawing/2014/main" id="{7161E20A-B1D6-49DD-BC66-3633AA68D5C0}"/>
              </a:ext>
            </a:extLst>
          </p:cNvPr>
          <p:cNvGrpSpPr>
            <a:grpSpLocks noChangeAspect="1"/>
          </p:cNvGrpSpPr>
          <p:nvPr/>
        </p:nvGrpSpPr>
        <p:grpSpPr bwMode="auto">
          <a:xfrm>
            <a:off x="9836681" y="6151547"/>
            <a:ext cx="1866628" cy="490797"/>
            <a:chOff x="-1367" y="1958"/>
            <a:chExt cx="3035" cy="798"/>
          </a:xfrm>
        </p:grpSpPr>
        <p:sp>
          <p:nvSpPr>
            <p:cNvPr id="72" name="Freeform 9">
              <a:extLst>
                <a:ext uri="{FF2B5EF4-FFF2-40B4-BE49-F238E27FC236}">
                  <a16:creationId xmlns:a16="http://schemas.microsoft.com/office/drawing/2014/main" id="{2BC4E8D4-9F01-4AF6-B1D3-242E630D0A0A}"/>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10">
              <a:extLst>
                <a:ext uri="{FF2B5EF4-FFF2-40B4-BE49-F238E27FC236}">
                  <a16:creationId xmlns:a16="http://schemas.microsoft.com/office/drawing/2014/main" id="{488A0326-8C48-4B88-84A0-0F37B47974BE}"/>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Freeform 11">
              <a:extLst>
                <a:ext uri="{FF2B5EF4-FFF2-40B4-BE49-F238E27FC236}">
                  <a16:creationId xmlns:a16="http://schemas.microsoft.com/office/drawing/2014/main" id="{D394B2F2-7819-4314-BA23-70509D18401F}"/>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12">
              <a:extLst>
                <a:ext uri="{FF2B5EF4-FFF2-40B4-BE49-F238E27FC236}">
                  <a16:creationId xmlns:a16="http://schemas.microsoft.com/office/drawing/2014/main" id="{0A748F15-5E7F-4490-B188-ECAF38489AEB}"/>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13">
              <a:extLst>
                <a:ext uri="{FF2B5EF4-FFF2-40B4-BE49-F238E27FC236}">
                  <a16:creationId xmlns:a16="http://schemas.microsoft.com/office/drawing/2014/main" id="{223972D9-AE91-41F7-8B00-F8C9A97D5080}"/>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14">
              <a:extLst>
                <a:ext uri="{FF2B5EF4-FFF2-40B4-BE49-F238E27FC236}">
                  <a16:creationId xmlns:a16="http://schemas.microsoft.com/office/drawing/2014/main" id="{352B7099-87AA-4916-A420-A8AF78A3572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15">
              <a:extLst>
                <a:ext uri="{FF2B5EF4-FFF2-40B4-BE49-F238E27FC236}">
                  <a16:creationId xmlns:a16="http://schemas.microsoft.com/office/drawing/2014/main" id="{4400CACE-72F0-4FC0-AD48-4DAD2AB7DFCB}"/>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16">
              <a:extLst>
                <a:ext uri="{FF2B5EF4-FFF2-40B4-BE49-F238E27FC236}">
                  <a16:creationId xmlns:a16="http://schemas.microsoft.com/office/drawing/2014/main" id="{D40C4E0B-B5CD-435F-80FA-FE97647B648E}"/>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17">
              <a:extLst>
                <a:ext uri="{FF2B5EF4-FFF2-40B4-BE49-F238E27FC236}">
                  <a16:creationId xmlns:a16="http://schemas.microsoft.com/office/drawing/2014/main" id="{9C6D7578-3236-4215-85D2-05BB6FA9F687}"/>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18">
              <a:extLst>
                <a:ext uri="{FF2B5EF4-FFF2-40B4-BE49-F238E27FC236}">
                  <a16:creationId xmlns:a16="http://schemas.microsoft.com/office/drawing/2014/main" id="{800E14B4-2758-4273-9BC9-9B8B4FF4E4CF}"/>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9">
              <a:extLst>
                <a:ext uri="{FF2B5EF4-FFF2-40B4-BE49-F238E27FC236}">
                  <a16:creationId xmlns:a16="http://schemas.microsoft.com/office/drawing/2014/main" id="{E9E3FE8E-912D-4A05-9347-6313CFC4BE7F}"/>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20">
              <a:extLst>
                <a:ext uri="{FF2B5EF4-FFF2-40B4-BE49-F238E27FC236}">
                  <a16:creationId xmlns:a16="http://schemas.microsoft.com/office/drawing/2014/main" id="{014E3D64-39DC-48EC-8F89-27D0F46E30A7}"/>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21">
              <a:extLst>
                <a:ext uri="{FF2B5EF4-FFF2-40B4-BE49-F238E27FC236}">
                  <a16:creationId xmlns:a16="http://schemas.microsoft.com/office/drawing/2014/main" id="{8A5B0F82-CAE3-4830-A231-5EED28C5761D}"/>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22">
              <a:extLst>
                <a:ext uri="{FF2B5EF4-FFF2-40B4-BE49-F238E27FC236}">
                  <a16:creationId xmlns:a16="http://schemas.microsoft.com/office/drawing/2014/main" id="{E2391B62-9756-4172-B8F7-E4BDFF710DAF}"/>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23">
              <a:extLst>
                <a:ext uri="{FF2B5EF4-FFF2-40B4-BE49-F238E27FC236}">
                  <a16:creationId xmlns:a16="http://schemas.microsoft.com/office/drawing/2014/main" id="{5C96E779-3DF3-4D6A-B6A1-45164666C8E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24">
              <a:extLst>
                <a:ext uri="{FF2B5EF4-FFF2-40B4-BE49-F238E27FC236}">
                  <a16:creationId xmlns:a16="http://schemas.microsoft.com/office/drawing/2014/main" id="{15808416-20C0-475B-B4F8-9B19AC87DDE7}"/>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25">
              <a:extLst>
                <a:ext uri="{FF2B5EF4-FFF2-40B4-BE49-F238E27FC236}">
                  <a16:creationId xmlns:a16="http://schemas.microsoft.com/office/drawing/2014/main" id="{A5A1A3C0-ED97-463C-86B7-47A524E37027}"/>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26">
              <a:extLst>
                <a:ext uri="{FF2B5EF4-FFF2-40B4-BE49-F238E27FC236}">
                  <a16:creationId xmlns:a16="http://schemas.microsoft.com/office/drawing/2014/main" id="{F27D6E7A-7065-4D41-9F08-5F41C423A4CA}"/>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27">
              <a:extLst>
                <a:ext uri="{FF2B5EF4-FFF2-40B4-BE49-F238E27FC236}">
                  <a16:creationId xmlns:a16="http://schemas.microsoft.com/office/drawing/2014/main" id="{3EDF0C9B-AC56-4B06-8B94-7EBC53C9D04E}"/>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28">
              <a:extLst>
                <a:ext uri="{FF2B5EF4-FFF2-40B4-BE49-F238E27FC236}">
                  <a16:creationId xmlns:a16="http://schemas.microsoft.com/office/drawing/2014/main" id="{00356B14-EAD9-4063-93E4-3EC515354B77}"/>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9">
              <a:extLst>
                <a:ext uri="{FF2B5EF4-FFF2-40B4-BE49-F238E27FC236}">
                  <a16:creationId xmlns:a16="http://schemas.microsoft.com/office/drawing/2014/main" id="{B583428A-995F-405F-9E18-7B3CAD2CCAA6}"/>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30">
              <a:extLst>
                <a:ext uri="{FF2B5EF4-FFF2-40B4-BE49-F238E27FC236}">
                  <a16:creationId xmlns:a16="http://schemas.microsoft.com/office/drawing/2014/main" id="{9D472BEC-0866-4418-B915-DB38A7D0E380}"/>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31">
              <a:extLst>
                <a:ext uri="{FF2B5EF4-FFF2-40B4-BE49-F238E27FC236}">
                  <a16:creationId xmlns:a16="http://schemas.microsoft.com/office/drawing/2014/main" id="{A53C9FE0-1AF6-431C-901A-44536D6D539C}"/>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32">
              <a:extLst>
                <a:ext uri="{FF2B5EF4-FFF2-40B4-BE49-F238E27FC236}">
                  <a16:creationId xmlns:a16="http://schemas.microsoft.com/office/drawing/2014/main" id="{42CE006C-A5EB-40DA-8DD2-44600A3B4A59}"/>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33">
              <a:extLst>
                <a:ext uri="{FF2B5EF4-FFF2-40B4-BE49-F238E27FC236}">
                  <a16:creationId xmlns:a16="http://schemas.microsoft.com/office/drawing/2014/main" id="{B3734386-673F-4903-97E1-888DFEB1CA4A}"/>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34">
              <a:extLst>
                <a:ext uri="{FF2B5EF4-FFF2-40B4-BE49-F238E27FC236}">
                  <a16:creationId xmlns:a16="http://schemas.microsoft.com/office/drawing/2014/main" id="{9BA8896F-5C6B-4470-8D78-F2958B4A8C25}"/>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35">
              <a:extLst>
                <a:ext uri="{FF2B5EF4-FFF2-40B4-BE49-F238E27FC236}">
                  <a16:creationId xmlns:a16="http://schemas.microsoft.com/office/drawing/2014/main" id="{FA8B510C-629D-4AFF-85D3-62A5D311A025}"/>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36">
              <a:extLst>
                <a:ext uri="{FF2B5EF4-FFF2-40B4-BE49-F238E27FC236}">
                  <a16:creationId xmlns:a16="http://schemas.microsoft.com/office/drawing/2014/main" id="{EEB1AB47-84B1-4561-AABE-F086F49545CA}"/>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Line 37">
              <a:extLst>
                <a:ext uri="{FF2B5EF4-FFF2-40B4-BE49-F238E27FC236}">
                  <a16:creationId xmlns:a16="http://schemas.microsoft.com/office/drawing/2014/main" id="{182B0176-2622-4969-8046-8C1FADAA4595}"/>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Rectangle 38">
              <a:extLst>
                <a:ext uri="{FF2B5EF4-FFF2-40B4-BE49-F238E27FC236}">
                  <a16:creationId xmlns:a16="http://schemas.microsoft.com/office/drawing/2014/main" id="{5BDFA5F4-E0A8-4BBE-B461-0D71AAA97D9C}"/>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39">
              <a:extLst>
                <a:ext uri="{FF2B5EF4-FFF2-40B4-BE49-F238E27FC236}">
                  <a16:creationId xmlns:a16="http://schemas.microsoft.com/office/drawing/2014/main" id="{F3C93F49-AF40-4A0E-9137-63D574663173}"/>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Line 40">
              <a:extLst>
                <a:ext uri="{FF2B5EF4-FFF2-40B4-BE49-F238E27FC236}">
                  <a16:creationId xmlns:a16="http://schemas.microsoft.com/office/drawing/2014/main" id="{C3439511-E41F-41E2-8A51-3BB5811BB2BE}"/>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Rectangle 41">
              <a:extLst>
                <a:ext uri="{FF2B5EF4-FFF2-40B4-BE49-F238E27FC236}">
                  <a16:creationId xmlns:a16="http://schemas.microsoft.com/office/drawing/2014/main" id="{CDA337F7-D43A-4902-833A-19ED4796D149}"/>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Line 42">
              <a:extLst>
                <a:ext uri="{FF2B5EF4-FFF2-40B4-BE49-F238E27FC236}">
                  <a16:creationId xmlns:a16="http://schemas.microsoft.com/office/drawing/2014/main" id="{FCBA7240-0D1F-4A87-A82D-1CF6F0B19747}"/>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Line 43">
              <a:extLst>
                <a:ext uri="{FF2B5EF4-FFF2-40B4-BE49-F238E27FC236}">
                  <a16:creationId xmlns:a16="http://schemas.microsoft.com/office/drawing/2014/main" id="{07DC320B-A558-49BA-A83C-C7E38FF1BADC}"/>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Line 44">
              <a:extLst>
                <a:ext uri="{FF2B5EF4-FFF2-40B4-BE49-F238E27FC236}">
                  <a16:creationId xmlns:a16="http://schemas.microsoft.com/office/drawing/2014/main" id="{52AB86F5-4D3E-495D-9019-0EFA810AD70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Line 45">
              <a:extLst>
                <a:ext uri="{FF2B5EF4-FFF2-40B4-BE49-F238E27FC236}">
                  <a16:creationId xmlns:a16="http://schemas.microsoft.com/office/drawing/2014/main" id="{3DAD9F76-7412-4B92-A2DA-EF7D6BC13FD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46">
              <a:extLst>
                <a:ext uri="{FF2B5EF4-FFF2-40B4-BE49-F238E27FC236}">
                  <a16:creationId xmlns:a16="http://schemas.microsoft.com/office/drawing/2014/main" id="{A9A1C653-CD3D-4B6D-9A9B-B597252924FD}"/>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47">
              <a:extLst>
                <a:ext uri="{FF2B5EF4-FFF2-40B4-BE49-F238E27FC236}">
                  <a16:creationId xmlns:a16="http://schemas.microsoft.com/office/drawing/2014/main" id="{BB76EC68-C412-4456-9283-D73E2130CE17}"/>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48">
              <a:extLst>
                <a:ext uri="{FF2B5EF4-FFF2-40B4-BE49-F238E27FC236}">
                  <a16:creationId xmlns:a16="http://schemas.microsoft.com/office/drawing/2014/main" id="{5B267FD1-5162-44BD-8425-9C0E5C7FB8B2}"/>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49">
              <a:extLst>
                <a:ext uri="{FF2B5EF4-FFF2-40B4-BE49-F238E27FC236}">
                  <a16:creationId xmlns:a16="http://schemas.microsoft.com/office/drawing/2014/main" id="{1A2BBC8E-44FC-4693-956D-3B3421D28DBB}"/>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50">
              <a:extLst>
                <a:ext uri="{FF2B5EF4-FFF2-40B4-BE49-F238E27FC236}">
                  <a16:creationId xmlns:a16="http://schemas.microsoft.com/office/drawing/2014/main" id="{73452C59-A6AB-47D6-AAEC-FB830DCB5C2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Freeform 51">
              <a:extLst>
                <a:ext uri="{FF2B5EF4-FFF2-40B4-BE49-F238E27FC236}">
                  <a16:creationId xmlns:a16="http://schemas.microsoft.com/office/drawing/2014/main" id="{73505011-565F-4D29-B227-527CC3CFF49C}"/>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15" name="Straight Connector 114">
            <a:extLst>
              <a:ext uri="{FF2B5EF4-FFF2-40B4-BE49-F238E27FC236}">
                <a16:creationId xmlns:a16="http://schemas.microsoft.com/office/drawing/2014/main" id="{37A5010F-61C6-4D7A-903D-D645D606DD2D}"/>
              </a:ext>
            </a:extLst>
          </p:cNvPr>
          <p:cNvCxnSpPr>
            <a:cxnSpLocks/>
          </p:cNvCxnSpPr>
          <p:nvPr/>
        </p:nvCxnSpPr>
        <p:spPr>
          <a:xfrm>
            <a:off x="419312" y="326162"/>
            <a:ext cx="0" cy="60922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2E914A1-7FB3-4F45-B86B-5739082311FE}"/>
              </a:ext>
            </a:extLst>
          </p:cNvPr>
          <p:cNvSpPr/>
          <p:nvPr/>
        </p:nvSpPr>
        <p:spPr>
          <a:xfrm>
            <a:off x="941517" y="218635"/>
            <a:ext cx="1849582" cy="5847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9466F"/>
                </a:solidFill>
                <a:effectLst/>
                <a:uLnTx/>
                <a:uFillTx/>
                <a:latin typeface="Arial"/>
                <a:ea typeface="+mn-ea"/>
                <a:cs typeface="+mn-cs"/>
              </a:rPr>
              <a:t>Part 4:</a:t>
            </a:r>
            <a:endParaRPr kumimoji="0" lang="en-NZ" sz="3200" b="0" i="0" u="none" strike="noStrike" kern="1200" cap="none" spc="0" normalizeH="0" baseline="0" noProof="0" dirty="0">
              <a:ln>
                <a:noFill/>
              </a:ln>
              <a:solidFill>
                <a:srgbClr val="39466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94A20DD4-54A0-42FC-AF3A-264430668E72}"/>
              </a:ext>
            </a:extLst>
          </p:cNvPr>
          <p:cNvGrpSpPr/>
          <p:nvPr/>
        </p:nvGrpSpPr>
        <p:grpSpPr>
          <a:xfrm>
            <a:off x="288599" y="720654"/>
            <a:ext cx="6634744" cy="3217557"/>
            <a:chOff x="288599" y="720654"/>
            <a:chExt cx="6634744" cy="3217557"/>
          </a:xfrm>
        </p:grpSpPr>
        <p:pic>
          <p:nvPicPr>
            <p:cNvPr id="117" name="Picture 116">
              <a:extLst>
                <a:ext uri="{FF2B5EF4-FFF2-40B4-BE49-F238E27FC236}">
                  <a16:creationId xmlns:a16="http://schemas.microsoft.com/office/drawing/2014/main" id="{4ADE5055-A75E-480D-9A95-92FF806ECBDA}"/>
                </a:ext>
              </a:extLst>
            </p:cNvPr>
            <p:cNvPicPr>
              <a:picLocks noChangeAspect="1"/>
            </p:cNvPicPr>
            <p:nvPr/>
          </p:nvPicPr>
          <p:blipFill>
            <a:blip r:embed="rId3"/>
            <a:stretch>
              <a:fillRect/>
            </a:stretch>
          </p:blipFill>
          <p:spPr>
            <a:xfrm>
              <a:off x="321374" y="720654"/>
              <a:ext cx="6601969" cy="2136379"/>
            </a:xfrm>
            <a:prstGeom prst="rect">
              <a:avLst/>
            </a:prstGeom>
          </p:spPr>
        </p:pic>
        <p:pic>
          <p:nvPicPr>
            <p:cNvPr id="118" name="Picture 117">
              <a:extLst>
                <a:ext uri="{FF2B5EF4-FFF2-40B4-BE49-F238E27FC236}">
                  <a16:creationId xmlns:a16="http://schemas.microsoft.com/office/drawing/2014/main" id="{F3416FF9-11D6-444B-9F3F-7A6A5A979E06}"/>
                </a:ext>
              </a:extLst>
            </p:cNvPr>
            <p:cNvPicPr>
              <a:picLocks noChangeAspect="1"/>
            </p:cNvPicPr>
            <p:nvPr/>
          </p:nvPicPr>
          <p:blipFill>
            <a:blip r:embed="rId4"/>
            <a:stretch>
              <a:fillRect/>
            </a:stretch>
          </p:blipFill>
          <p:spPr>
            <a:xfrm>
              <a:off x="288599" y="1801832"/>
              <a:ext cx="5485572" cy="2136379"/>
            </a:xfrm>
            <a:prstGeom prst="rect">
              <a:avLst/>
            </a:prstGeom>
          </p:spPr>
        </p:pic>
      </p:grpSp>
    </p:spTree>
    <p:extLst>
      <p:ext uri="{BB962C8B-B14F-4D97-AF65-F5344CB8AC3E}">
        <p14:creationId xmlns:p14="http://schemas.microsoft.com/office/powerpoint/2010/main" val="997327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9520893" y="0"/>
            <a:ext cx="47885" cy="47208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2073797"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2423887" y="1053737"/>
            <a:ext cx="97681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0" y="5470253"/>
            <a:ext cx="88888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1317273" y="60409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9213001" y="5023726"/>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2533957" y="1309990"/>
            <a:ext cx="7034821" cy="3785652"/>
          </a:xfrm>
          <a:prstGeom prst="rect">
            <a:avLst/>
          </a:prstGeom>
        </p:spPr>
        <p:txBody>
          <a:bodyPr wrap="square">
            <a:spAutoFit/>
          </a:bodyPr>
          <a:lstStyle/>
          <a:p>
            <a:pPr lvl="0">
              <a:defRPr/>
            </a:pPr>
            <a:r>
              <a:rPr lang="en-US" sz="4800" b="1" spc="-60" dirty="0">
                <a:solidFill>
                  <a:srgbClr val="2F395B"/>
                </a:solidFill>
                <a:latin typeface="Arial" panose="020B0604020202020204" pitchFamily="34" charset="0"/>
                <a:cs typeface="Arial" panose="020B0604020202020204" pitchFamily="34" charset="0"/>
              </a:rPr>
              <a:t>Men have learned (or learn very quickly) that when you ask for help, the world looks down on you as a man.</a:t>
            </a:r>
            <a:endParaRPr kumimoji="0" lang="en-NZ"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2667102" y="5325309"/>
            <a:ext cx="1071357"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757100" y="5303753"/>
            <a:ext cx="925253"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Jake</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 name="Slide Number Placeholder 3">
            <a:extLst>
              <a:ext uri="{FF2B5EF4-FFF2-40B4-BE49-F238E27FC236}">
                <a16:creationId xmlns:a16="http://schemas.microsoft.com/office/drawing/2014/main" id="{53A4AF22-B341-4FDA-B11C-4093AD172334}"/>
              </a:ext>
            </a:extLst>
          </p:cNvPr>
          <p:cNvSpPr>
            <a:spLocks noGrp="1"/>
          </p:cNvSpPr>
          <p:nvPr>
            <p:ph type="sldNum" sz="quarter" idx="12"/>
          </p:nvPr>
        </p:nvSpPr>
        <p:spPr/>
        <p:txBody>
          <a:bodyPr/>
          <a:lstStyle/>
          <a:p>
            <a:fld id="{ED4687AE-F7D7-4E0E-86AF-F178D2FF58C3}" type="slidenum">
              <a:rPr lang="en-NZ" smtClean="0"/>
              <a:t>42</a:t>
            </a:fld>
            <a:endParaRPr lang="en-NZ" dirty="0"/>
          </a:p>
        </p:txBody>
      </p:sp>
    </p:spTree>
    <p:extLst>
      <p:ext uri="{BB962C8B-B14F-4D97-AF65-F5344CB8AC3E}">
        <p14:creationId xmlns:p14="http://schemas.microsoft.com/office/powerpoint/2010/main" val="1579036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7921256" y="313899"/>
            <a:ext cx="3978885"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3158348" cy="4600575"/>
          </a:xfrm>
        </p:spPr>
        <p:txBody>
          <a:bodyPr anchor="t">
            <a:normAutofit/>
          </a:bodyPr>
          <a:lstStyle/>
          <a:p>
            <a:r>
              <a:rPr lang="en-US" b="1" dirty="0">
                <a:solidFill>
                  <a:schemeClr val="bg1"/>
                </a:solidFill>
                <a:latin typeface="Arial" panose="020B0604020202020204" pitchFamily="34" charset="0"/>
                <a:cs typeface="Arial" panose="020B0604020202020204" pitchFamily="34" charset="0"/>
              </a:rPr>
              <a:t>There is among many men the common belief that</a:t>
            </a:r>
            <a:r>
              <a:rPr lang="en-US" b="1" dirty="0">
                <a:solidFill>
                  <a:srgbClr val="FF0000"/>
                </a:solidFill>
                <a:latin typeface="Arial" panose="020B0604020202020204" pitchFamily="34" charset="0"/>
                <a:cs typeface="Arial" panose="020B0604020202020204" pitchFamily="34" charset="0"/>
              </a:rPr>
              <a:t> </a:t>
            </a:r>
            <a:r>
              <a:rPr lang="en-US" b="1" dirty="0">
                <a:solidFill>
                  <a:srgbClr val="28CEAE"/>
                </a:solidFill>
                <a:latin typeface="Arial" panose="020B0604020202020204" pitchFamily="34" charset="0"/>
                <a:cs typeface="Arial" panose="020B0604020202020204" pitchFamily="34" charset="0"/>
              </a:rPr>
              <a:t>‘real men’</a:t>
            </a:r>
            <a:r>
              <a:rPr lang="en-US" b="1" dirty="0">
                <a:solidFill>
                  <a:schemeClr val="bg1"/>
                </a:solidFill>
                <a:latin typeface="Arial" panose="020B0604020202020204" pitchFamily="34" charset="0"/>
                <a:cs typeface="Arial" panose="020B0604020202020204" pitchFamily="34" charset="0"/>
              </a:rPr>
              <a:t> don’t rely on others for help</a:t>
            </a:r>
            <a:endParaRPr lang="en-NZ"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6" y="560027"/>
            <a:ext cx="4170271" cy="5263413"/>
          </a:xfrm>
        </p:spPr>
        <p:txBody>
          <a:bodyPr>
            <a:noAutofit/>
          </a:bodyPr>
          <a:lstStyle/>
          <a:p>
            <a:pPr marL="0" indent="0">
              <a:buNone/>
            </a:pPr>
            <a:r>
              <a:rPr lang="en-US" sz="1400" b="1" dirty="0">
                <a:solidFill>
                  <a:schemeClr val="tx1"/>
                </a:solidFill>
              </a:rPr>
              <a:t>Clearly, the association with weakness (and hence shame) is one of the most substantial barriers to men seeking help, and help seeking can be an admission of defeat</a:t>
            </a:r>
          </a:p>
          <a:p>
            <a:pPr marL="0" indent="0">
              <a:buNone/>
            </a:pPr>
            <a:r>
              <a:rPr lang="en-US" sz="1400" dirty="0">
                <a:solidFill>
                  <a:schemeClr val="tx1"/>
                </a:solidFill>
              </a:rPr>
              <a:t>Many men feel like they are expected to be capable of shouldering their own burdens as well as those of others.  Ergo, seeking help is equivalent to not being capable, so is not done.</a:t>
            </a:r>
          </a:p>
          <a:p>
            <a:pPr marL="0" indent="0">
              <a:buNone/>
            </a:pPr>
            <a:r>
              <a:rPr lang="en-US" sz="1400" dirty="0">
                <a:solidFill>
                  <a:schemeClr val="tx1"/>
                </a:solidFill>
              </a:rPr>
              <a:t>Admitting to small things is also hard, because you are supposed to be able to sort them out yourself (with the added danger of being seen as ‘whining’).  Therefore in admitting to any problem, it has to be serious by definition.</a:t>
            </a:r>
          </a:p>
          <a:p>
            <a:pPr marL="0" indent="0">
              <a:buNone/>
            </a:pPr>
            <a:r>
              <a:rPr lang="en-US" sz="1400" dirty="0">
                <a:solidFill>
                  <a:schemeClr val="tx1"/>
                </a:solidFill>
              </a:rPr>
              <a:t>This is compounded by the fact that admitting a mistake is shameful in itself, particularly if public (e.g. showing up in bank statements). For most men this is tantamount to an admission of weakness. </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008998" y="1155578"/>
            <a:ext cx="3803400" cy="5121275"/>
          </a:xfrm>
        </p:spPr>
        <p:txBody>
          <a:bodyPr>
            <a:noAutofit/>
          </a:bodyPr>
          <a:lstStyle/>
          <a:p>
            <a:pPr marL="0" indent="0">
              <a:buNone/>
            </a:pPr>
            <a:r>
              <a:rPr lang="en-US" sz="1200" i="1" dirty="0">
                <a:solidFill>
                  <a:schemeClr val="tx1"/>
                </a:solidFill>
              </a:rPr>
              <a:t>Despite all the ads saying "it's ok to ask for help" and "it's not ok to hit your wife", men still don't seek help. Makes us look weak is the only explanation I can think of. </a:t>
            </a:r>
            <a:r>
              <a:rPr lang="en-US" sz="1200" b="1" i="1" dirty="0">
                <a:solidFill>
                  <a:schemeClr val="tx1"/>
                </a:solidFill>
              </a:rPr>
              <a:t>Arnold</a:t>
            </a:r>
          </a:p>
          <a:p>
            <a:pPr marL="0" indent="0">
              <a:buNone/>
            </a:pPr>
            <a:endParaRPr lang="en-US" sz="800" b="1" i="1" dirty="0">
              <a:solidFill>
                <a:schemeClr val="tx1"/>
              </a:solidFill>
            </a:endParaRPr>
          </a:p>
          <a:p>
            <a:pPr marL="0" indent="0">
              <a:spcAft>
                <a:spcPts val="1200"/>
              </a:spcAft>
              <a:buNone/>
            </a:pPr>
            <a:r>
              <a:rPr lang="en-US" sz="1200" i="1" dirty="0">
                <a:solidFill>
                  <a:schemeClr val="tx1"/>
                </a:solidFill>
              </a:rPr>
              <a:t>Men feel an intense amount of shame for asking for help, as the idea of masculinity is based in shouldering burden </a:t>
            </a:r>
            <a:r>
              <a:rPr lang="en-US" sz="1200" b="1" i="1" dirty="0">
                <a:solidFill>
                  <a:schemeClr val="tx1"/>
                </a:solidFill>
              </a:rPr>
              <a:t>Reuben</a:t>
            </a:r>
          </a:p>
          <a:p>
            <a:pPr marL="0" indent="0">
              <a:buNone/>
            </a:pPr>
            <a:r>
              <a:rPr lang="en-US" sz="1200" i="1" dirty="0">
                <a:solidFill>
                  <a:schemeClr val="tx1"/>
                </a:solidFill>
              </a:rPr>
              <a:t>So talking to your mate about how you feel is very hard because again you don’t want to come across as soft or weak. </a:t>
            </a:r>
            <a:r>
              <a:rPr lang="en-US" sz="1200" b="1" i="1" dirty="0">
                <a:solidFill>
                  <a:schemeClr val="tx1"/>
                </a:solidFill>
              </a:rPr>
              <a:t>Dean</a:t>
            </a:r>
          </a:p>
          <a:p>
            <a:pPr marL="0" indent="0">
              <a:buNone/>
            </a:pPr>
            <a:endParaRPr lang="en-US" sz="1200" i="1" dirty="0">
              <a:solidFill>
                <a:schemeClr val="tx1"/>
              </a:solidFill>
            </a:endParaRPr>
          </a:p>
          <a:p>
            <a:pPr marL="0" indent="0">
              <a:buNone/>
            </a:pPr>
            <a:r>
              <a:rPr lang="en-US" sz="1200" i="1" dirty="0">
                <a:solidFill>
                  <a:schemeClr val="tx1"/>
                </a:solidFill>
              </a:rPr>
              <a:t>I don't know if the reasons would even be worthy reasons of why I'm feeling down and also scared of being thought I'm not handling problems well enough. </a:t>
            </a:r>
            <a:r>
              <a:rPr lang="en-US" sz="1200" b="1" i="1" dirty="0">
                <a:solidFill>
                  <a:schemeClr val="tx1"/>
                </a:solidFill>
              </a:rPr>
              <a:t>Sean</a:t>
            </a:r>
          </a:p>
          <a:p>
            <a:pPr marL="0" indent="0">
              <a:buNone/>
            </a:pPr>
            <a:endParaRPr lang="en-NZ" sz="1200" i="1" dirty="0">
              <a:solidFill>
                <a:schemeClr val="tx1"/>
              </a:solidFill>
            </a:endParaRPr>
          </a:p>
          <a:p>
            <a:pPr marL="0" indent="0">
              <a:buNone/>
            </a:pPr>
            <a:endParaRPr lang="en-NZ" sz="1200" i="1" dirty="0">
              <a:solidFill>
                <a:schemeClr val="tx1"/>
              </a:solidFill>
            </a:endParaRPr>
          </a:p>
          <a:p>
            <a:pPr marL="0" indent="0">
              <a:buNone/>
            </a:pPr>
            <a:endParaRPr lang="en-NZ" sz="1200" i="1" dirty="0">
              <a:solidFill>
                <a:schemeClr val="tx1"/>
              </a:solidFill>
            </a:endParaRPr>
          </a:p>
        </p:txBody>
      </p:sp>
      <p:cxnSp>
        <p:nvCxnSpPr>
          <p:cNvPr id="12" name="Straight Connector 11">
            <a:extLst>
              <a:ext uri="{FF2B5EF4-FFF2-40B4-BE49-F238E27FC236}">
                <a16:creationId xmlns:a16="http://schemas.microsoft.com/office/drawing/2014/main" id="{EFE22638-C433-41B1-9723-6119F20153D8}"/>
              </a:ext>
            </a:extLst>
          </p:cNvPr>
          <p:cNvCxnSpPr>
            <a:cxnSpLocks/>
          </p:cNvCxnSpPr>
          <p:nvPr/>
        </p:nvCxnSpPr>
        <p:spPr>
          <a:xfrm>
            <a:off x="8104692" y="2352185"/>
            <a:ext cx="363735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07310-D689-40D6-81CD-F132F312DA20}"/>
              </a:ext>
            </a:extLst>
          </p:cNvPr>
          <p:cNvCxnSpPr>
            <a:cxnSpLocks/>
          </p:cNvCxnSpPr>
          <p:nvPr/>
        </p:nvCxnSpPr>
        <p:spPr>
          <a:xfrm>
            <a:off x="8104692" y="3196515"/>
            <a:ext cx="363735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4B33DC-EB68-4F08-A40E-F8ABB202BAC9}"/>
              </a:ext>
            </a:extLst>
          </p:cNvPr>
          <p:cNvCxnSpPr>
            <a:cxnSpLocks/>
          </p:cNvCxnSpPr>
          <p:nvPr/>
        </p:nvCxnSpPr>
        <p:spPr>
          <a:xfrm>
            <a:off x="8104692" y="4074233"/>
            <a:ext cx="363735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1091F3-16C2-4E7A-AE27-8EA0165F6B01}"/>
              </a:ext>
            </a:extLst>
          </p:cNvPr>
          <p:cNvCxnSpPr>
            <a:cxnSpLocks/>
          </p:cNvCxnSpPr>
          <p:nvPr/>
        </p:nvCxnSpPr>
        <p:spPr>
          <a:xfrm>
            <a:off x="8104692" y="6158215"/>
            <a:ext cx="3637354"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C0BD0AD-9C95-4A32-89CB-2E90FB8F5AF1}"/>
              </a:ext>
            </a:extLst>
          </p:cNvPr>
          <p:cNvSpPr>
            <a:spLocks noGrp="1"/>
          </p:cNvSpPr>
          <p:nvPr>
            <p:ph type="sldNum" sz="quarter" idx="12"/>
          </p:nvPr>
        </p:nvSpPr>
        <p:spPr/>
        <p:txBody>
          <a:bodyPr/>
          <a:lstStyle/>
          <a:p>
            <a:fld id="{ED4687AE-F7D7-4E0E-86AF-F178D2FF58C3}" type="slidenum">
              <a:rPr lang="en-NZ" smtClean="0"/>
              <a:t>43</a:t>
            </a:fld>
            <a:endParaRPr lang="en-NZ" dirty="0"/>
          </a:p>
        </p:txBody>
      </p:sp>
    </p:spTree>
    <p:extLst>
      <p:ext uri="{BB962C8B-B14F-4D97-AF65-F5344CB8AC3E}">
        <p14:creationId xmlns:p14="http://schemas.microsoft.com/office/powerpoint/2010/main" val="2078405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825023" y="313899"/>
            <a:ext cx="3075118"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161138"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2" y="366808"/>
            <a:ext cx="2754074" cy="4600575"/>
          </a:xfrm>
        </p:spPr>
        <p:txBody>
          <a:bodyPr>
            <a:normAutofit/>
          </a:bodyPr>
          <a:lstStyle/>
          <a:p>
            <a:r>
              <a:rPr lang="en-US" sz="3200" b="1" dirty="0">
                <a:solidFill>
                  <a:schemeClr val="bg1"/>
                </a:solidFill>
                <a:latin typeface="Arial" panose="020B0604020202020204" pitchFamily="34" charset="0"/>
                <a:cs typeface="Arial" panose="020B0604020202020204" pitchFamily="34" charset="0"/>
              </a:rPr>
              <a:t>Emotional </a:t>
            </a:r>
            <a:r>
              <a:rPr lang="en-US" sz="3200" b="1" dirty="0">
                <a:solidFill>
                  <a:srgbClr val="28CEAE"/>
                </a:solidFill>
                <a:latin typeface="Arial" panose="020B0604020202020204" pitchFamily="34" charset="0"/>
                <a:cs typeface="Arial" panose="020B0604020202020204" pitchFamily="34" charset="0"/>
              </a:rPr>
              <a:t>vulnerability</a:t>
            </a:r>
            <a:r>
              <a:rPr lang="en-US" sz="3200" b="1" dirty="0">
                <a:solidFill>
                  <a:schemeClr val="bg1"/>
                </a:solidFill>
                <a:latin typeface="Arial" panose="020B0604020202020204" pitchFamily="34" charset="0"/>
                <a:cs typeface="Arial" panose="020B0604020202020204" pitchFamily="34" charset="0"/>
              </a:rPr>
              <a:t> is particularly hard</a:t>
            </a:r>
            <a:endParaRPr lang="en-NZ" sz="3200"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286088" y="741641"/>
            <a:ext cx="5475522" cy="4753749"/>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Many men articulate that there are very few people they can be their ‘whole self’ with.  And there is a notable lack of safe spaces to do so.</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Most turn to their partners (particularly), mothers, mates (occasionally), fathers (rarely) : these people represent a safe place where they can be vulnerable.  These are often associated literally and metaphorically with ‘home’.</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Some men in the forum spoke of the impacts of breakups.  Losing this safe place (person/home) is devastating.  It is a threat – not merely loss of their outlet and comfort, but brings the threat and shame of vulnerability.  Which is why </a:t>
            </a:r>
            <a:r>
              <a:rPr lang="en-US" sz="1400" b="1" dirty="0">
                <a:solidFill>
                  <a:schemeClr val="tx1"/>
                </a:solidFill>
                <a:latin typeface="Arial" panose="020B0604020202020204" pitchFamily="34" charset="0"/>
                <a:cs typeface="Arial" panose="020B0604020202020204" pitchFamily="34" charset="0"/>
              </a:rPr>
              <a:t>they feel women’s reaction to vulnerability can be critical</a:t>
            </a:r>
            <a:r>
              <a:rPr lang="en-US" sz="1400" dirty="0">
                <a:solidFill>
                  <a:schemeClr val="tx1"/>
                </a:solidFill>
                <a:latin typeface="Arial" panose="020B0604020202020204" pitchFamily="34" charset="0"/>
                <a:cs typeface="Arial" panose="020B0604020202020204" pitchFamily="34" charset="0"/>
              </a:rPr>
              <a:t>, particularly in the context of abusive behavior in relationships, as it involves the person they might normally emotionally rely on.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Some men see their vulnerability as the reason they have been rejected by women, or pinpoint their vulnerability as the cause of a  break-up.  This may be perception only, and may require research amongst women to have their perspective on this also.</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Without a ‘safe place’, men’s experience can be very isolating, and may be risk factor in itself for mental health, physical health, loneliness and abusive behaviour -  all which might be termed ‘diseases of emotional vulnerability’.</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951849" y="1169468"/>
            <a:ext cx="2811463"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feel society claims that it wants men to ‘open up’ and express themselves, yet if I encounter challenges in my life I'm supposed to ‘man up’. Reality is, no one wants to see your tears. I'm not saying don't cry. I'm saying cry in private. </a:t>
            </a:r>
            <a:r>
              <a:rPr lang="en-US" sz="1200" b="1" i="1" dirty="0" err="1">
                <a:solidFill>
                  <a:schemeClr val="tx1"/>
                </a:solidFill>
                <a:latin typeface="Arial" panose="020B0604020202020204" pitchFamily="34" charset="0"/>
                <a:cs typeface="Arial" panose="020B0604020202020204" pitchFamily="34" charset="0"/>
              </a:rPr>
              <a:t>Vidu</a:t>
            </a:r>
            <a:endParaRPr lang="en-US" sz="1200" b="1"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A woman might want her man to open up about his feelings but then feel dirty and think less of her man for knowing it. </a:t>
            </a:r>
            <a:r>
              <a:rPr lang="en-US" sz="1200" b="1" i="1" dirty="0">
                <a:solidFill>
                  <a:schemeClr val="tx1"/>
                </a:solidFill>
                <a:latin typeface="Arial" panose="020B0604020202020204" pitchFamily="34" charset="0"/>
                <a:cs typeface="Arial" panose="020B0604020202020204" pitchFamily="34" charset="0"/>
              </a:rPr>
              <a:t>Josh</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28472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9030851" y="3541099"/>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EA87D5FD-61B3-4194-9BA9-9C4CFC39FA95}"/>
              </a:ext>
            </a:extLst>
          </p:cNvPr>
          <p:cNvSpPr>
            <a:spLocks noGrp="1"/>
          </p:cNvSpPr>
          <p:nvPr>
            <p:ph type="sldNum" sz="quarter" idx="12"/>
          </p:nvPr>
        </p:nvSpPr>
        <p:spPr/>
        <p:txBody>
          <a:bodyPr/>
          <a:lstStyle/>
          <a:p>
            <a:fld id="{ED4687AE-F7D7-4E0E-86AF-F178D2FF58C3}" type="slidenum">
              <a:rPr lang="en-NZ" smtClean="0"/>
              <a:t>44</a:t>
            </a:fld>
            <a:endParaRPr lang="en-NZ" dirty="0"/>
          </a:p>
        </p:txBody>
      </p:sp>
    </p:spTree>
    <p:extLst>
      <p:ext uri="{BB962C8B-B14F-4D97-AF65-F5344CB8AC3E}">
        <p14:creationId xmlns:p14="http://schemas.microsoft.com/office/powerpoint/2010/main" val="3011959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9244265" y="313899"/>
            <a:ext cx="2655875"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3028950" cy="4600575"/>
          </a:xfrm>
        </p:spPr>
        <p:txBody>
          <a:bodyPr>
            <a:normAutofit/>
          </a:bodyPr>
          <a:lstStyle/>
          <a:p>
            <a:r>
              <a:rPr lang="en-US" b="1" dirty="0">
                <a:solidFill>
                  <a:srgbClr val="28CEAE"/>
                </a:solidFill>
                <a:latin typeface="Arial" panose="020B0604020202020204" pitchFamily="34" charset="0"/>
                <a:cs typeface="Arial" panose="020B0604020202020204" pitchFamily="34" charset="0"/>
              </a:rPr>
              <a:t>Mates</a:t>
            </a:r>
            <a:r>
              <a:rPr lang="en-US" b="1" dirty="0">
                <a:solidFill>
                  <a:schemeClr val="bg1"/>
                </a:solidFill>
                <a:latin typeface="Arial" panose="020B0604020202020204" pitchFamily="34" charset="0"/>
                <a:cs typeface="Arial" panose="020B0604020202020204" pitchFamily="34" charset="0"/>
              </a:rPr>
              <a:t> aren’t always all that….</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707463" y="749000"/>
            <a:ext cx="5310485"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Some men had close friend networks which they trusted enough to ask for help.  But </a:t>
            </a:r>
            <a:r>
              <a:rPr lang="en-US" sz="1400" b="1" dirty="0">
                <a:solidFill>
                  <a:schemeClr val="tx1"/>
                </a:solidFill>
                <a:latin typeface="Arial" panose="020B0604020202020204" pitchFamily="34" charset="0"/>
                <a:cs typeface="Arial" panose="020B0604020202020204" pitchFamily="34" charset="0"/>
              </a:rPr>
              <a:t>many men hesitated to ‘test’ their relationships, particularly since there is a taboo around talking about relationships in a serious fashion.  </a:t>
            </a:r>
            <a:r>
              <a:rPr lang="en-US" sz="1400" dirty="0">
                <a:solidFill>
                  <a:schemeClr val="tx1"/>
                </a:solidFill>
                <a:latin typeface="Arial" panose="020B0604020202020204" pitchFamily="34" charset="0"/>
                <a:cs typeface="Arial" panose="020B0604020202020204" pitchFamily="34" charset="0"/>
              </a:rPr>
              <a:t>It seems you can embarrass or harass your mates but you cannot make them feel uncomfortable.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Some of the men spoke of the abiding hurt caused to them by having their erstwhile mates abandon them at their moment of need, as their relationships or mental health crumbled.  Or other times ‘being there’ for their mates and not having the </a:t>
            </a:r>
            <a:r>
              <a:rPr lang="en-US" sz="1400" dirty="0" err="1">
                <a:solidFill>
                  <a:schemeClr val="tx1"/>
                </a:solidFill>
                <a:latin typeface="Arial" panose="020B0604020202020204" pitchFamily="34" charset="0"/>
                <a:cs typeface="Arial" panose="020B0604020202020204" pitchFamily="34" charset="0"/>
              </a:rPr>
              <a:t>favour</a:t>
            </a:r>
            <a:r>
              <a:rPr lang="en-US" sz="1400" dirty="0">
                <a:solidFill>
                  <a:schemeClr val="tx1"/>
                </a:solidFill>
                <a:latin typeface="Arial" panose="020B0604020202020204" pitchFamily="34" charset="0"/>
                <a:cs typeface="Arial" panose="020B0604020202020204" pitchFamily="34" charset="0"/>
              </a:rPr>
              <a:t> returned. </a:t>
            </a:r>
          </a:p>
          <a:p>
            <a:pPr marL="0" indent="0">
              <a:lnSpc>
                <a:spcPct val="100000"/>
              </a:lnSpc>
              <a:spcBef>
                <a:spcPts val="0"/>
              </a:spcBef>
              <a:spcAft>
                <a:spcPts val="1200"/>
              </a:spcAft>
              <a:buNone/>
            </a:pPr>
            <a:r>
              <a:rPr lang="en-US" sz="1400" b="1" dirty="0">
                <a:solidFill>
                  <a:schemeClr val="tx1"/>
                </a:solidFill>
                <a:latin typeface="Arial" panose="020B0604020202020204" pitchFamily="34" charset="0"/>
                <a:cs typeface="Arial" panose="020B0604020202020204" pitchFamily="34" charset="0"/>
              </a:rPr>
              <a:t>There is a feeling that divulging problems to mates risks you becoming a burden </a:t>
            </a:r>
            <a:r>
              <a:rPr lang="en-US" sz="1400" dirty="0">
                <a:solidFill>
                  <a:schemeClr val="tx1"/>
                </a:solidFill>
                <a:latin typeface="Arial" panose="020B0604020202020204" pitchFamily="34" charset="0"/>
                <a:cs typeface="Arial" panose="020B0604020202020204" pitchFamily="34" charset="0"/>
              </a:rPr>
              <a:t>– the implication is that your mate is obligated to ‘do’ something (rather than just listen). And no one wants to be the guy to ‘kill’ the mood by getting too heavy when their mates just want to unwind and have a good time.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Even though many men acknowledged that checking in with each other was now more common (driven by mental health concerns), some individuals spoke not just of hesitation in asking for help, but examples of failure of when they have.  They don’t necessarily believe that their mates will have any of the answers.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Conversely, men who provided help to other men, often found it empowering.  Some men, particularly the ‘Reformed’, went out of their way to provide it. </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9397691" y="1169468"/>
            <a:ext cx="2276132"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I've asked my mates for help, even just to hang out, and they've all scuttled away. Being sad can be contagious and they don't want to be sad.  </a:t>
            </a:r>
            <a:r>
              <a:rPr lang="en-US" sz="1200" b="1" i="1" dirty="0">
                <a:solidFill>
                  <a:schemeClr val="tx1"/>
                </a:solidFill>
                <a:latin typeface="Arial" panose="020B0604020202020204" pitchFamily="34" charset="0"/>
                <a:cs typeface="Arial" panose="020B0604020202020204" pitchFamily="34" charset="0"/>
              </a:rPr>
              <a:t>Arnold</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Well obviously we can't just go and ask for help, it'll cost us our mates. </a:t>
            </a:r>
            <a:r>
              <a:rPr lang="en-US" sz="1200" b="1" i="1" dirty="0">
                <a:solidFill>
                  <a:schemeClr val="tx1"/>
                </a:solidFill>
                <a:latin typeface="Arial" panose="020B0604020202020204" pitchFamily="34" charset="0"/>
                <a:cs typeface="Arial" panose="020B0604020202020204" pitchFamily="34" charset="0"/>
              </a:rPr>
              <a:t>Arnold</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Personally, if I were to keep something to myself it would be to not burden people I care about with my drama. They have their own stuff to worry about, and I'd rather not add to it. </a:t>
            </a:r>
            <a:r>
              <a:rPr lang="en-US" sz="1200" b="1" i="1" dirty="0">
                <a:solidFill>
                  <a:schemeClr val="tx1"/>
                </a:solidFill>
                <a:latin typeface="Arial" panose="020B0604020202020204" pitchFamily="34" charset="0"/>
                <a:cs typeface="Arial" panose="020B0604020202020204" pitchFamily="34" charset="0"/>
              </a:rPr>
              <a:t>Connor</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9503865" y="2775330"/>
            <a:ext cx="208752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6D0009F2-93B5-4EC3-87AF-6641F485101F}"/>
              </a:ext>
            </a:extLst>
          </p:cNvPr>
          <p:cNvCxnSpPr>
            <a:cxnSpLocks/>
          </p:cNvCxnSpPr>
          <p:nvPr/>
        </p:nvCxnSpPr>
        <p:spPr>
          <a:xfrm>
            <a:off x="9503865" y="3700431"/>
            <a:ext cx="208752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6DD53F5-469D-4413-8AAC-56D60B32F70A}"/>
              </a:ext>
            </a:extLst>
          </p:cNvPr>
          <p:cNvSpPr>
            <a:spLocks noGrp="1"/>
          </p:cNvSpPr>
          <p:nvPr>
            <p:ph type="sldNum" sz="quarter" idx="12"/>
          </p:nvPr>
        </p:nvSpPr>
        <p:spPr/>
        <p:txBody>
          <a:bodyPr/>
          <a:lstStyle/>
          <a:p>
            <a:fld id="{ED4687AE-F7D7-4E0E-86AF-F178D2FF58C3}" type="slidenum">
              <a:rPr lang="en-NZ" smtClean="0"/>
              <a:t>45</a:t>
            </a:fld>
            <a:endParaRPr lang="en-NZ" dirty="0"/>
          </a:p>
        </p:txBody>
      </p:sp>
    </p:spTree>
    <p:extLst>
      <p:ext uri="{BB962C8B-B14F-4D97-AF65-F5344CB8AC3E}">
        <p14:creationId xmlns:p14="http://schemas.microsoft.com/office/powerpoint/2010/main" val="3869789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9384927" y="313899"/>
            <a:ext cx="2515214"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3044032" cy="4600575"/>
          </a:xfrm>
        </p:spPr>
        <p:txBody>
          <a:bodyPr>
            <a:normAutofit/>
          </a:bodyPr>
          <a:lstStyle/>
          <a:p>
            <a:r>
              <a:rPr lang="en-US" b="1" dirty="0">
                <a:solidFill>
                  <a:schemeClr val="bg1"/>
                </a:solidFill>
                <a:latin typeface="Arial" panose="020B0604020202020204" pitchFamily="34" charset="0"/>
                <a:cs typeface="Arial" panose="020B0604020202020204" pitchFamily="34" charset="0"/>
              </a:rPr>
              <a:t>Many men articulate a  preference to </a:t>
            </a:r>
            <a:r>
              <a:rPr lang="en-US" b="1" dirty="0">
                <a:solidFill>
                  <a:srgbClr val="45DBBE"/>
                </a:solidFill>
                <a:latin typeface="Arial" panose="020B0604020202020204" pitchFamily="34" charset="0"/>
                <a:cs typeface="Arial" panose="020B0604020202020204" pitchFamily="34" charset="0"/>
              </a:rPr>
              <a:t>handle it by themselves </a:t>
            </a:r>
            <a:r>
              <a:rPr lang="en-US" b="1" dirty="0">
                <a:solidFill>
                  <a:schemeClr val="bg1"/>
                </a:solidFill>
                <a:latin typeface="Arial" panose="020B0604020202020204" pitchFamily="34" charset="0"/>
                <a:cs typeface="Arial" panose="020B0604020202020204" pitchFamily="34" charset="0"/>
              </a:rPr>
              <a:t>in their own way</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59665" y="733615"/>
            <a:ext cx="5646260"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Not surprisingly given these difficulties around help seeking, the men we spoke to talked of the instinct to fix problems themselves, figure it out, put their head down, work through it (no. 8 wire approach), or to simply ignore it in the hope that it will go away</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 conversations with men in our study were littered with references to ‘do it yourself’.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It is ingrained in these men to wait it out until it gets ‘better’ or much worse, and ‘put duct tape over it’ for the meantime. It about short term goals – surviving through it rather than addressing it.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This approach not only sidesteps the potential social consequences of opening yourself up, but also has the side effect of reinforcing their sense of capability, allowing them to feel more like a man.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 flip side of this is, of course, isolation and the dangers therein.</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One result of our DIY culture is that many men do not seem to reach out to others, professional or otherwise, until the situation has gone beyond the point of no return and after harm (to self and others) has already occurred.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Encouraging men to open up to these issues before crisis point is doubly difficult as talking about ‘trivial’ problems is seen as showing a lack of capability and causing unnecessary drama, both of which are discouraged by the man rules.</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9629775" y="606020"/>
            <a:ext cx="2133537" cy="5557128"/>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It was of my making in my mind so I had to fix it</a:t>
            </a:r>
            <a:r>
              <a:rPr lang="en-US" sz="1200" b="1" i="1" dirty="0">
                <a:solidFill>
                  <a:schemeClr val="tx1"/>
                </a:solidFill>
                <a:latin typeface="Arial" panose="020B0604020202020204" pitchFamily="34" charset="0"/>
                <a:cs typeface="Arial" panose="020B0604020202020204" pitchFamily="34" charset="0"/>
              </a:rPr>
              <a:t>. Manaia</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 personally do not want to bother others with my problems. </a:t>
            </a:r>
            <a:r>
              <a:rPr lang="en-US" sz="1200" b="1" i="1" dirty="0" err="1">
                <a:solidFill>
                  <a:schemeClr val="tx1"/>
                </a:solidFill>
                <a:latin typeface="Arial" panose="020B0604020202020204" pitchFamily="34" charset="0"/>
                <a:cs typeface="Arial" panose="020B0604020202020204" pitchFamily="34" charset="0"/>
              </a:rPr>
              <a:t>Roshin</a:t>
            </a:r>
            <a:endParaRPr lang="en-US" sz="1200" b="1"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What I needed was someone to tell me that it was ok that I couldn't handle it on my own. </a:t>
            </a:r>
            <a:r>
              <a:rPr lang="en-US" sz="1200" b="1" i="1" dirty="0">
                <a:solidFill>
                  <a:schemeClr val="tx1"/>
                </a:solidFill>
                <a:latin typeface="Arial" panose="020B0604020202020204" pitchFamily="34" charset="0"/>
                <a:cs typeface="Arial" panose="020B0604020202020204" pitchFamily="34" charset="0"/>
              </a:rPr>
              <a:t>Max</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1ED8A526-827D-42B8-A6C0-BF1544BD53B4}"/>
              </a:ext>
            </a:extLst>
          </p:cNvPr>
          <p:cNvCxnSpPr>
            <a:cxnSpLocks/>
          </p:cNvCxnSpPr>
          <p:nvPr/>
        </p:nvCxnSpPr>
        <p:spPr>
          <a:xfrm>
            <a:off x="9734550" y="2516446"/>
            <a:ext cx="192063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C14E5A-196B-468A-A980-4A89D109C895}"/>
              </a:ext>
            </a:extLst>
          </p:cNvPr>
          <p:cNvCxnSpPr>
            <a:cxnSpLocks/>
          </p:cNvCxnSpPr>
          <p:nvPr/>
        </p:nvCxnSpPr>
        <p:spPr>
          <a:xfrm>
            <a:off x="9734550" y="3284120"/>
            <a:ext cx="192063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AB1EC5A2-9A2E-47F0-945A-C1574425B715}"/>
              </a:ext>
            </a:extLst>
          </p:cNvPr>
          <p:cNvSpPr>
            <a:spLocks noGrp="1"/>
          </p:cNvSpPr>
          <p:nvPr>
            <p:ph type="sldNum" sz="quarter" idx="12"/>
          </p:nvPr>
        </p:nvSpPr>
        <p:spPr/>
        <p:txBody>
          <a:bodyPr/>
          <a:lstStyle/>
          <a:p>
            <a:fld id="{ED4687AE-F7D7-4E0E-86AF-F178D2FF58C3}" type="slidenum">
              <a:rPr lang="en-NZ" smtClean="0"/>
              <a:t>46</a:t>
            </a:fld>
            <a:endParaRPr lang="en-NZ" dirty="0"/>
          </a:p>
        </p:txBody>
      </p:sp>
    </p:spTree>
    <p:extLst>
      <p:ext uri="{BB962C8B-B14F-4D97-AF65-F5344CB8AC3E}">
        <p14:creationId xmlns:p14="http://schemas.microsoft.com/office/powerpoint/2010/main" val="667182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7667625" y="313899"/>
            <a:ext cx="4232516"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834421"/>
            <a:ext cx="3082132" cy="4600575"/>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Added with a hesitation that many often don’t know how to </a:t>
            </a:r>
            <a:r>
              <a:rPr lang="en-US" sz="3200" b="1" dirty="0">
                <a:solidFill>
                  <a:srgbClr val="45DBBE"/>
                </a:solidFill>
                <a:latin typeface="Arial" panose="020B0604020202020204" pitchFamily="34" charset="0"/>
                <a:cs typeface="Arial" panose="020B0604020202020204" pitchFamily="34" charset="0"/>
              </a:rPr>
              <a:t>address their issues</a:t>
            </a:r>
            <a:endParaRPr lang="en-NZ" sz="3200" b="1" i="1" dirty="0">
              <a:solidFill>
                <a:srgbClr val="45DBB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59664" y="733615"/>
            <a:ext cx="3893661"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However, the DIY analogy for addressing problems only goes so far, as most DIY comes with an instruction manual, a set of tools, skills from experiences and a sense of what the complete outcome should look like.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When it comes with dealing with emotive issues, many men have none of these things. </a:t>
            </a:r>
            <a:r>
              <a:rPr lang="en-US" sz="1400" b="1" dirty="0">
                <a:solidFill>
                  <a:schemeClr val="tx1"/>
                </a:solidFill>
                <a:latin typeface="Arial" panose="020B0604020202020204" pitchFamily="34" charset="0"/>
                <a:cs typeface="Arial" panose="020B0604020202020204" pitchFamily="34" charset="0"/>
              </a:rPr>
              <a:t>Many men are all at sea, trying to find their way through with few tools, skills or support to do it.</a:t>
            </a:r>
          </a:p>
          <a:p>
            <a:pPr marL="0" indent="0">
              <a:lnSpc>
                <a:spcPct val="100000"/>
              </a:lnSpc>
              <a:spcBef>
                <a:spcPts val="0"/>
              </a:spcBef>
              <a:spcAft>
                <a:spcPts val="1200"/>
              </a:spcAft>
              <a:buNone/>
            </a:pPr>
            <a:r>
              <a:rPr lang="en-US" sz="1400" b="1" dirty="0">
                <a:solidFill>
                  <a:schemeClr val="tx1"/>
                </a:solidFill>
                <a:latin typeface="Arial" panose="020B0604020202020204" pitchFamily="34" charset="0"/>
                <a:cs typeface="Arial" panose="020B0604020202020204" pitchFamily="34" charset="0"/>
              </a:rPr>
              <a:t>They don’t have the language to talk about these issues or a clear picture of what they want to achieve.</a:t>
            </a:r>
            <a:r>
              <a:rPr lang="en-US" sz="1400" dirty="0">
                <a:solidFill>
                  <a:schemeClr val="tx1"/>
                </a:solidFill>
                <a:latin typeface="Arial" panose="020B0604020202020204" pitchFamily="34" charset="0"/>
                <a:cs typeface="Arial" panose="020B0604020202020204" pitchFamily="34" charset="0"/>
              </a:rPr>
              <a:t> Many still have uncertainty that the course they are embarking on will have a positive outcome and be worth the risk.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General culture is not a lot of help to men here.  Most of the time, </a:t>
            </a:r>
            <a:r>
              <a:rPr lang="en-US" sz="1400" b="1" dirty="0">
                <a:solidFill>
                  <a:schemeClr val="tx1"/>
                </a:solidFill>
                <a:latin typeface="Arial" panose="020B0604020202020204" pitchFamily="34" charset="0"/>
                <a:cs typeface="Arial" panose="020B0604020202020204" pitchFamily="34" charset="0"/>
              </a:rPr>
              <a:t>men are shown to address their issues in destructive rather than constructive ways</a:t>
            </a:r>
            <a:r>
              <a:rPr lang="en-US" sz="1400" dirty="0">
                <a:solidFill>
                  <a:schemeClr val="tx1"/>
                </a:solidFill>
                <a:latin typeface="Arial" panose="020B0604020202020204" pitchFamily="34" charset="0"/>
                <a:cs typeface="Arial" panose="020B0604020202020204" pitchFamily="34" charset="0"/>
              </a:rPr>
              <a:t> – through the bottle, through anger, through negative risk taking.  John Kirwan and his crusade for men’s mental health was seen as a positive antidote to this, but that can only go so far.</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7839075" y="1169468"/>
            <a:ext cx="3924237"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Most of these things or events looking back stemmed from either insecurities and fears that I was </a:t>
            </a:r>
            <a:r>
              <a:rPr lang="en-US" sz="1200" i="1" dirty="0" err="1">
                <a:solidFill>
                  <a:schemeClr val="tx1"/>
                </a:solidFill>
                <a:latin typeface="Arial" panose="020B0604020202020204" pitchFamily="34" charset="0"/>
                <a:cs typeface="Arial" panose="020B0604020202020204" pitchFamily="34" charset="0"/>
              </a:rPr>
              <a:t>harbouring</a:t>
            </a:r>
            <a:r>
              <a:rPr lang="en-US" sz="1200" i="1" dirty="0">
                <a:solidFill>
                  <a:schemeClr val="tx1"/>
                </a:solidFill>
                <a:latin typeface="Arial" panose="020B0604020202020204" pitchFamily="34" charset="0"/>
                <a:cs typeface="Arial" panose="020B0604020202020204" pitchFamily="34" charset="0"/>
              </a:rPr>
              <a:t> at the time and did not possess the tools for working through them. </a:t>
            </a:r>
            <a:r>
              <a:rPr lang="en-US" sz="1200" b="1" i="1" dirty="0">
                <a:solidFill>
                  <a:schemeClr val="tx1"/>
                </a:solidFill>
                <a:latin typeface="Arial" panose="020B0604020202020204" pitchFamily="34" charset="0"/>
                <a:cs typeface="Arial" panose="020B0604020202020204" pitchFamily="34" charset="0"/>
              </a:rPr>
              <a:t>Immanuel</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If you yourself can't even understand why you're feeling down and or what it is that you are feeling then it is even harder to try and talk about it. </a:t>
            </a:r>
            <a:r>
              <a:rPr lang="en-US" sz="1200" b="1" i="1" dirty="0">
                <a:solidFill>
                  <a:schemeClr val="tx1"/>
                </a:solidFill>
                <a:latin typeface="Arial" panose="020B0604020202020204" pitchFamily="34" charset="0"/>
                <a:cs typeface="Arial" panose="020B0604020202020204" pitchFamily="34" charset="0"/>
              </a:rPr>
              <a:t>Sean</a:t>
            </a: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Many scenarios in media (TV, movies etc.) show that drinking alcohol, smoking, taking drugs are the alternative ways to get rid of the reality (life problems/issues). There are not much image showing men seek help from professionals. Boys and men may get the idea that seeking help from professionals is “uncool.” </a:t>
            </a:r>
            <a:r>
              <a:rPr lang="en-US" sz="1200" b="1" i="1" dirty="0">
                <a:solidFill>
                  <a:schemeClr val="tx1"/>
                </a:solidFill>
                <a:latin typeface="Arial" panose="020B0604020202020204" pitchFamily="34" charset="0"/>
                <a:cs typeface="Arial" panose="020B0604020202020204" pitchFamily="34" charset="0"/>
              </a:rPr>
              <a:t>Dave</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B4F03A65-BCBB-4CB0-9677-B83814EB67ED}"/>
              </a:ext>
            </a:extLst>
          </p:cNvPr>
          <p:cNvCxnSpPr>
            <a:cxnSpLocks/>
          </p:cNvCxnSpPr>
          <p:nvPr/>
        </p:nvCxnSpPr>
        <p:spPr>
          <a:xfrm>
            <a:off x="7925951" y="2704921"/>
            <a:ext cx="3751699"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E2B433-2493-406E-A4F7-7226A923DF30}"/>
              </a:ext>
            </a:extLst>
          </p:cNvPr>
          <p:cNvCxnSpPr>
            <a:cxnSpLocks/>
          </p:cNvCxnSpPr>
          <p:nvPr/>
        </p:nvCxnSpPr>
        <p:spPr>
          <a:xfrm>
            <a:off x="7925951" y="3429000"/>
            <a:ext cx="3751699"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7A2B2AA-0633-43E7-9A3A-7944C14E9724}"/>
              </a:ext>
            </a:extLst>
          </p:cNvPr>
          <p:cNvSpPr>
            <a:spLocks noGrp="1"/>
          </p:cNvSpPr>
          <p:nvPr>
            <p:ph type="sldNum" sz="quarter" idx="12"/>
          </p:nvPr>
        </p:nvSpPr>
        <p:spPr/>
        <p:txBody>
          <a:bodyPr/>
          <a:lstStyle/>
          <a:p>
            <a:fld id="{ED4687AE-F7D7-4E0E-86AF-F178D2FF58C3}" type="slidenum">
              <a:rPr lang="en-NZ" smtClean="0"/>
              <a:t>47</a:t>
            </a:fld>
            <a:endParaRPr lang="en-NZ" dirty="0"/>
          </a:p>
        </p:txBody>
      </p:sp>
    </p:spTree>
    <p:extLst>
      <p:ext uri="{BB962C8B-B14F-4D97-AF65-F5344CB8AC3E}">
        <p14:creationId xmlns:p14="http://schemas.microsoft.com/office/powerpoint/2010/main" val="1912738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585421" y="0"/>
            <a:ext cx="49279" cy="48583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364111" y="1624084"/>
            <a:ext cx="0" cy="52339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1883391" y="876314"/>
            <a:ext cx="103086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1" y="5565789"/>
            <a:ext cx="98366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400961"/>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607587" y="426675"/>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10277529" y="5119262"/>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1741129" y="1205283"/>
            <a:ext cx="8722272" cy="4031873"/>
          </a:xfrm>
          <a:prstGeom prst="rect">
            <a:avLst/>
          </a:prstGeom>
        </p:spPr>
        <p:txBody>
          <a:bodyPr wrap="square">
            <a:spAutoFit/>
          </a:bodyPr>
          <a:lstStyle/>
          <a:p>
            <a:pPr lvl="0">
              <a:defRPr/>
            </a:pPr>
            <a:r>
              <a:rPr lang="en-US" sz="3200" b="1" spc="-60" dirty="0">
                <a:solidFill>
                  <a:srgbClr val="2F395B"/>
                </a:solidFill>
                <a:latin typeface="Arial" panose="020B0604020202020204" pitchFamily="34" charset="0"/>
                <a:cs typeface="Arial" panose="020B0604020202020204" pitchFamily="34" charset="0"/>
              </a:rPr>
              <a:t>I think this is mostly because we are just emotionally illiterate. Imagine trying to describe a </a:t>
            </a:r>
            <a:r>
              <a:rPr lang="en-US" sz="3200" b="1" spc="-60" dirty="0" err="1">
                <a:solidFill>
                  <a:srgbClr val="2F395B"/>
                </a:solidFill>
                <a:latin typeface="Arial" panose="020B0604020202020204" pitchFamily="34" charset="0"/>
                <a:cs typeface="Arial" panose="020B0604020202020204" pitchFamily="34" charset="0"/>
              </a:rPr>
              <a:t>colour</a:t>
            </a:r>
            <a:r>
              <a:rPr lang="en-US" sz="3200" b="1" spc="-60" dirty="0">
                <a:solidFill>
                  <a:srgbClr val="2F395B"/>
                </a:solidFill>
                <a:latin typeface="Arial" panose="020B0604020202020204" pitchFamily="34" charset="0"/>
                <a:cs typeface="Arial" panose="020B0604020202020204" pitchFamily="34" charset="0"/>
              </a:rPr>
              <a:t> to someone who has never seen it before. You know what it’s like but actually putting it into words is more difficult than you’d think. Add on top of that the emotional stress from trying to describe it and it becomes almost suffocating.</a:t>
            </a:r>
            <a:endParaRPr kumimoji="0" lang="en-NZ"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1902829" y="5420845"/>
            <a:ext cx="1015250"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1992826" y="5399289"/>
            <a:ext cx="925253"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Josh</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 name="Slide Number Placeholder 3">
            <a:extLst>
              <a:ext uri="{FF2B5EF4-FFF2-40B4-BE49-F238E27FC236}">
                <a16:creationId xmlns:a16="http://schemas.microsoft.com/office/drawing/2014/main" id="{7BEAD79F-34EE-408E-B672-EED5415DE00A}"/>
              </a:ext>
            </a:extLst>
          </p:cNvPr>
          <p:cNvSpPr>
            <a:spLocks noGrp="1"/>
          </p:cNvSpPr>
          <p:nvPr>
            <p:ph type="sldNum" sz="quarter" idx="12"/>
          </p:nvPr>
        </p:nvSpPr>
        <p:spPr/>
        <p:txBody>
          <a:bodyPr/>
          <a:lstStyle/>
          <a:p>
            <a:fld id="{ED4687AE-F7D7-4E0E-86AF-F178D2FF58C3}" type="slidenum">
              <a:rPr lang="en-NZ" smtClean="0"/>
              <a:t>48</a:t>
            </a:fld>
            <a:endParaRPr lang="en-NZ" dirty="0"/>
          </a:p>
        </p:txBody>
      </p:sp>
    </p:spTree>
    <p:extLst>
      <p:ext uri="{BB962C8B-B14F-4D97-AF65-F5344CB8AC3E}">
        <p14:creationId xmlns:p14="http://schemas.microsoft.com/office/powerpoint/2010/main" val="831040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834421"/>
            <a:ext cx="2948782" cy="4600575"/>
          </a:xfrm>
        </p:spPr>
        <p:txBody>
          <a:bodyPr>
            <a:noAutofit/>
          </a:bodyPr>
          <a:lstStyle/>
          <a:p>
            <a:r>
              <a:rPr lang="en-US" sz="3200" b="1" dirty="0">
                <a:solidFill>
                  <a:srgbClr val="45DBBE"/>
                </a:solidFill>
                <a:latin typeface="Arial" panose="020B0604020202020204" pitchFamily="34" charset="0"/>
                <a:cs typeface="Arial" panose="020B0604020202020204" pitchFamily="34" charset="0"/>
              </a:rPr>
              <a:t>Two tipping points: </a:t>
            </a:r>
            <a:r>
              <a:rPr lang="en-US" sz="3200" b="1" dirty="0">
                <a:solidFill>
                  <a:schemeClr val="bg1"/>
                </a:solidFill>
                <a:latin typeface="Arial" panose="020B0604020202020204" pitchFamily="34" charset="0"/>
                <a:cs typeface="Arial" panose="020B0604020202020204" pitchFamily="34" charset="0"/>
              </a:rPr>
              <a:t>the external crisis and the internal crisis</a:t>
            </a:r>
            <a:endParaRPr lang="en-NZ" sz="3200" b="1" i="1" dirty="0">
              <a:solidFill>
                <a:srgbClr val="40BAD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59664" y="733615"/>
            <a:ext cx="5057301"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Opening up to others and seeking help, especially professional help was the last resort for most. When it happens it seems to </a:t>
            </a:r>
            <a:r>
              <a:rPr lang="en-US" sz="1400" dirty="0" err="1">
                <a:solidFill>
                  <a:schemeClr val="tx1"/>
                </a:solidFill>
                <a:latin typeface="Arial" panose="020B0604020202020204" pitchFamily="34" charset="0"/>
                <a:cs typeface="Arial" panose="020B0604020202020204" pitchFamily="34" charset="0"/>
              </a:rPr>
              <a:t>centre</a:t>
            </a:r>
            <a:r>
              <a:rPr lang="en-US" sz="1400" dirty="0">
                <a:solidFill>
                  <a:schemeClr val="tx1"/>
                </a:solidFill>
                <a:latin typeface="Arial" panose="020B0604020202020204" pitchFamily="34" charset="0"/>
                <a:cs typeface="Arial" panose="020B0604020202020204" pitchFamily="34" charset="0"/>
              </a:rPr>
              <a:t> around two tipping points.</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One is a moment of external crisis – like when a partner threatens to leave, a relationship is in the throes of breakdown, or a partner takes kids and leaves.  This is when men are left dealing with the overwhelming mental consequences, when being stoic isn’t going to cut it and they </a:t>
            </a:r>
            <a:r>
              <a:rPr lang="en-US" sz="1400" dirty="0" err="1">
                <a:solidFill>
                  <a:schemeClr val="tx1"/>
                </a:solidFill>
                <a:latin typeface="Arial" panose="020B0604020202020204" pitchFamily="34" charset="0"/>
                <a:cs typeface="Arial" panose="020B0604020202020204" pitchFamily="34" charset="0"/>
              </a:rPr>
              <a:t>recognise</a:t>
            </a:r>
            <a:r>
              <a:rPr lang="en-US" sz="1400" dirty="0">
                <a:solidFill>
                  <a:schemeClr val="tx1"/>
                </a:solidFill>
                <a:latin typeface="Arial" panose="020B0604020202020204" pitchFamily="34" charset="0"/>
                <a:cs typeface="Arial" panose="020B0604020202020204" pitchFamily="34" charset="0"/>
              </a:rPr>
              <a:t> they need help.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There also seems to be another tipping point which is centred around a moment of internal crisis.  This seems to be the threshold at which individuals </a:t>
            </a:r>
            <a:r>
              <a:rPr lang="en-US" sz="1400" dirty="0" err="1">
                <a:solidFill>
                  <a:schemeClr val="tx1"/>
                </a:solidFill>
                <a:latin typeface="Arial" panose="020B0604020202020204" pitchFamily="34" charset="0"/>
                <a:cs typeface="Arial" panose="020B0604020202020204" pitchFamily="34" charset="0"/>
              </a:rPr>
              <a:t>recognise</a:t>
            </a:r>
            <a:r>
              <a:rPr lang="en-US" sz="1400" dirty="0">
                <a:solidFill>
                  <a:schemeClr val="tx1"/>
                </a:solidFill>
                <a:latin typeface="Arial" panose="020B0604020202020204" pitchFamily="34" charset="0"/>
                <a:cs typeface="Arial" panose="020B0604020202020204" pitchFamily="34" charset="0"/>
              </a:rPr>
              <a:t> that they cannot deal with things themselves – a moment urgent enough to suspend their reluctance about help seeking. This is precipitated by the </a:t>
            </a:r>
            <a:r>
              <a:rPr lang="en-US" sz="1400" dirty="0" err="1">
                <a:solidFill>
                  <a:schemeClr val="tx1"/>
                </a:solidFill>
                <a:latin typeface="Arial" panose="020B0604020202020204" pitchFamily="34" charset="0"/>
                <a:cs typeface="Arial" panose="020B0604020202020204" pitchFamily="34" charset="0"/>
              </a:rPr>
              <a:t>realisation</a:t>
            </a:r>
            <a:r>
              <a:rPr lang="en-US" sz="1400" dirty="0">
                <a:solidFill>
                  <a:schemeClr val="tx1"/>
                </a:solidFill>
                <a:latin typeface="Arial" panose="020B0604020202020204" pitchFamily="34" charset="0"/>
                <a:cs typeface="Arial" panose="020B0604020202020204" pitchFamily="34" charset="0"/>
              </a:rPr>
              <a:t> that their thinking and </a:t>
            </a:r>
            <a:r>
              <a:rPr lang="en-US" sz="1400" dirty="0" err="1">
                <a:solidFill>
                  <a:schemeClr val="tx1"/>
                </a:solidFill>
                <a:latin typeface="Arial" panose="020B0604020202020204" pitchFamily="34" charset="0"/>
                <a:cs typeface="Arial" panose="020B0604020202020204" pitchFamily="34" charset="0"/>
              </a:rPr>
              <a:t>behaviour</a:t>
            </a:r>
            <a:r>
              <a:rPr lang="en-US" sz="1400" dirty="0">
                <a:solidFill>
                  <a:schemeClr val="tx1"/>
                </a:solidFill>
                <a:latin typeface="Arial" panose="020B0604020202020204" pitchFamily="34" charset="0"/>
                <a:cs typeface="Arial" panose="020B0604020202020204" pitchFamily="34" charset="0"/>
              </a:rPr>
              <a:t> posed harm to themselves or to others. For men that are reflective and self-aware, they can identify changes to their thinking and </a:t>
            </a:r>
            <a:r>
              <a:rPr lang="en-US" sz="1400" dirty="0" err="1">
                <a:solidFill>
                  <a:schemeClr val="tx1"/>
                </a:solidFill>
                <a:latin typeface="Arial" panose="020B0604020202020204" pitchFamily="34" charset="0"/>
                <a:cs typeface="Arial" panose="020B0604020202020204" pitchFamily="34" charset="0"/>
              </a:rPr>
              <a:t>behaviour</a:t>
            </a:r>
            <a:r>
              <a:rPr lang="en-US" sz="1400" dirty="0">
                <a:solidFill>
                  <a:schemeClr val="tx1"/>
                </a:solidFill>
                <a:latin typeface="Arial" panose="020B0604020202020204" pitchFamily="34" charset="0"/>
                <a:cs typeface="Arial" panose="020B0604020202020204" pitchFamily="34" charset="0"/>
              </a:rPr>
              <a:t> and routine that may prompt them to stop and consider their wellbeing. Some men may heed the concerns of those close to them.</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Men often described both these tipping points as hitting ‘rock bottom’.  Circumstance forced them to confront their </a:t>
            </a:r>
            <a:r>
              <a:rPr lang="en-US" sz="1400" dirty="0" err="1">
                <a:solidFill>
                  <a:schemeClr val="tx1"/>
                </a:solidFill>
                <a:latin typeface="Arial" panose="020B0604020202020204" pitchFamily="34" charset="0"/>
                <a:cs typeface="Arial" panose="020B0604020202020204" pitchFamily="34" charset="0"/>
              </a:rPr>
              <a:t>behaviours</a:t>
            </a:r>
            <a:r>
              <a:rPr lang="en-US" sz="1400" dirty="0">
                <a:solidFill>
                  <a:schemeClr val="tx1"/>
                </a:solidFill>
                <a:latin typeface="Arial" panose="020B0604020202020204" pitchFamily="34" charset="0"/>
                <a:cs typeface="Arial" panose="020B0604020202020204" pitchFamily="34" charset="0"/>
              </a:rPr>
              <a:t> or attitudes  - it became increasingly hard to ignore, </a:t>
            </a:r>
            <a:r>
              <a:rPr lang="en-US" sz="1400" dirty="0" err="1">
                <a:solidFill>
                  <a:schemeClr val="tx1"/>
                </a:solidFill>
                <a:latin typeface="Arial" panose="020B0604020202020204" pitchFamily="34" charset="0"/>
                <a:cs typeface="Arial" panose="020B0604020202020204" pitchFamily="34" charset="0"/>
              </a:rPr>
              <a:t>rationalise</a:t>
            </a:r>
            <a:r>
              <a:rPr lang="en-US" sz="1400" dirty="0">
                <a:solidFill>
                  <a:schemeClr val="tx1"/>
                </a:solidFill>
                <a:latin typeface="Arial" panose="020B0604020202020204" pitchFamily="34" charset="0"/>
                <a:cs typeface="Arial" panose="020B0604020202020204" pitchFamily="34" charset="0"/>
              </a:rPr>
              <a:t> and justify. </a:t>
            </a: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70224F-353E-4864-B1BF-70F3DF6FB6EA}"/>
              </a:ext>
            </a:extLst>
          </p:cNvPr>
          <p:cNvSpPr/>
          <p:nvPr/>
        </p:nvSpPr>
        <p:spPr>
          <a:xfrm>
            <a:off x="8807819" y="247651"/>
            <a:ext cx="3088906" cy="58293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descr="A picture containing person, cellphone, phone, person&#10;&#10;Description automatically generated">
            <a:extLst>
              <a:ext uri="{FF2B5EF4-FFF2-40B4-BE49-F238E27FC236}">
                <a16:creationId xmlns:a16="http://schemas.microsoft.com/office/drawing/2014/main" id="{482569DC-C35F-450B-BF9B-6E8D1BB4F6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7819" y="248097"/>
            <a:ext cx="3088906" cy="5828854"/>
          </a:xfrm>
          <a:prstGeom prst="rect">
            <a:avLst/>
          </a:prstGeom>
        </p:spPr>
      </p:pic>
      <p:sp>
        <p:nvSpPr>
          <p:cNvPr id="13" name="Rectangle 12">
            <a:extLst>
              <a:ext uri="{FF2B5EF4-FFF2-40B4-BE49-F238E27FC236}">
                <a16:creationId xmlns:a16="http://schemas.microsoft.com/office/drawing/2014/main" id="{FF5913A8-7753-495D-BC10-4F4B91B8C246}"/>
              </a:ext>
            </a:extLst>
          </p:cNvPr>
          <p:cNvSpPr/>
          <p:nvPr/>
        </p:nvSpPr>
        <p:spPr>
          <a:xfrm>
            <a:off x="8807819" y="247652"/>
            <a:ext cx="3088906" cy="5829300"/>
          </a:xfrm>
          <a:prstGeom prst="rect">
            <a:avLst/>
          </a:prstGeom>
          <a:solidFill>
            <a:srgbClr val="3946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203C3FB6-A1DB-4DCA-A4F0-AF8E561DA87C}"/>
              </a:ext>
            </a:extLst>
          </p:cNvPr>
          <p:cNvSpPr>
            <a:spLocks noGrp="1"/>
          </p:cNvSpPr>
          <p:nvPr>
            <p:ph type="sldNum" sz="quarter" idx="12"/>
          </p:nvPr>
        </p:nvSpPr>
        <p:spPr/>
        <p:txBody>
          <a:bodyPr/>
          <a:lstStyle/>
          <a:p>
            <a:fld id="{ED4687AE-F7D7-4E0E-86AF-F178D2FF58C3}" type="slidenum">
              <a:rPr lang="en-NZ" smtClean="0"/>
              <a:t>49</a:t>
            </a:fld>
            <a:endParaRPr lang="en-NZ" dirty="0"/>
          </a:p>
        </p:txBody>
      </p:sp>
    </p:spTree>
    <p:extLst>
      <p:ext uri="{BB962C8B-B14F-4D97-AF65-F5344CB8AC3E}">
        <p14:creationId xmlns:p14="http://schemas.microsoft.com/office/powerpoint/2010/main" val="189657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33C965-C4A2-44F7-906B-F9CE64C51149}"/>
              </a:ext>
            </a:extLst>
          </p:cNvPr>
          <p:cNvSpPr/>
          <p:nvPr/>
        </p:nvSpPr>
        <p:spPr>
          <a:xfrm>
            <a:off x="2796046" y="-1"/>
            <a:ext cx="93959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Rectangle 3">
            <a:extLst>
              <a:ext uri="{FF2B5EF4-FFF2-40B4-BE49-F238E27FC236}">
                <a16:creationId xmlns:a16="http://schemas.microsoft.com/office/drawing/2014/main" id="{6FA715AE-17E5-46B9-AB36-E4C32304F695}"/>
              </a:ext>
            </a:extLst>
          </p:cNvPr>
          <p:cNvSpPr/>
          <p:nvPr/>
        </p:nvSpPr>
        <p:spPr>
          <a:xfrm>
            <a:off x="4286676" y="721332"/>
            <a:ext cx="3735464" cy="5234295"/>
          </a:xfrm>
          <a:prstGeom prst="rect">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Rectangle 47">
            <a:extLst>
              <a:ext uri="{FF2B5EF4-FFF2-40B4-BE49-F238E27FC236}">
                <a16:creationId xmlns:a16="http://schemas.microsoft.com/office/drawing/2014/main" id="{9D817A77-9A69-4269-9BCB-8DE1B3699653}"/>
              </a:ext>
            </a:extLst>
          </p:cNvPr>
          <p:cNvSpPr/>
          <p:nvPr/>
        </p:nvSpPr>
        <p:spPr>
          <a:xfrm>
            <a:off x="8355433" y="721332"/>
            <a:ext cx="3503272" cy="5234295"/>
          </a:xfrm>
          <a:prstGeom prst="rect">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1" name="Picture 80" descr="A person standing next to a body of water&#10;&#10;Description automatically generated">
            <a:extLst>
              <a:ext uri="{FF2B5EF4-FFF2-40B4-BE49-F238E27FC236}">
                <a16:creationId xmlns:a16="http://schemas.microsoft.com/office/drawing/2014/main" id="{B4270C51-9093-4F0A-9A99-93AA145370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2583712" cy="6858000"/>
          </a:xfrm>
          <a:prstGeom prst="rect">
            <a:avLst/>
          </a:prstGeom>
        </p:spPr>
      </p:pic>
      <p:cxnSp>
        <p:nvCxnSpPr>
          <p:cNvPr id="74" name="Straight Connector 73">
            <a:extLst>
              <a:ext uri="{FF2B5EF4-FFF2-40B4-BE49-F238E27FC236}">
                <a16:creationId xmlns:a16="http://schemas.microsoft.com/office/drawing/2014/main" id="{3F37DB14-A87D-4738-800C-134C9F12E045}"/>
              </a:ext>
            </a:extLst>
          </p:cNvPr>
          <p:cNvCxnSpPr>
            <a:cxnSpLocks/>
          </p:cNvCxnSpPr>
          <p:nvPr/>
        </p:nvCxnSpPr>
        <p:spPr>
          <a:xfrm>
            <a:off x="313899" y="6237030"/>
            <a:ext cx="11614244" cy="0"/>
          </a:xfrm>
          <a:prstGeom prst="line">
            <a:avLst/>
          </a:prstGeom>
          <a:ln w="38100">
            <a:solidFill>
              <a:srgbClr val="39466F"/>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CF3A720-499D-4174-8E84-526AF4986111}"/>
              </a:ext>
            </a:extLst>
          </p:cNvPr>
          <p:cNvSpPr txBox="1"/>
          <p:nvPr/>
        </p:nvSpPr>
        <p:spPr>
          <a:xfrm>
            <a:off x="11495832" y="6384630"/>
            <a:ext cx="432311" cy="307777"/>
          </a:xfrm>
          <a:prstGeom prst="rect">
            <a:avLst/>
          </a:prstGeom>
          <a:noFill/>
        </p:spPr>
        <p:txBody>
          <a:bodyPr wrap="square" rtlCol="0">
            <a:spAutoFit/>
          </a:bodyPr>
          <a:lstStyle/>
          <a:p>
            <a:pPr algn="r"/>
            <a:fld id="{5DCF7B40-D8A6-41D8-A10B-4F13A417E026}" type="slidenum">
              <a:rPr lang="en-NZ" sz="1400" smtClean="0">
                <a:solidFill>
                  <a:srgbClr val="39466F"/>
                </a:solidFill>
                <a:latin typeface="Arial" panose="020B0604020202020204" pitchFamily="34" charset="0"/>
                <a:cs typeface="Arial" panose="020B0604020202020204" pitchFamily="34" charset="0"/>
              </a:rPr>
              <a:pPr algn="r"/>
              <a:t>5</a:t>
            </a:fld>
            <a:endParaRPr lang="en-NZ" sz="1400" dirty="0">
              <a:solidFill>
                <a:srgbClr val="39466F"/>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8FC1CBA3-7A6F-4242-A5DF-54C133378D8E}"/>
              </a:ext>
            </a:extLst>
          </p:cNvPr>
          <p:cNvSpPr txBox="1"/>
          <p:nvPr/>
        </p:nvSpPr>
        <p:spPr>
          <a:xfrm>
            <a:off x="8124836" y="6425166"/>
            <a:ext cx="3370996" cy="261610"/>
          </a:xfrm>
          <a:prstGeom prst="rect">
            <a:avLst/>
          </a:prstGeom>
          <a:noFill/>
        </p:spPr>
        <p:txBody>
          <a:bodyPr wrap="square" rtlCol="0">
            <a:spAutoFit/>
          </a:bodyPr>
          <a:lstStyle/>
          <a:p>
            <a:pPr algn="r"/>
            <a:r>
              <a:rPr lang="en-NZ" sz="1050" spc="300" dirty="0">
                <a:solidFill>
                  <a:srgbClr val="39466F"/>
                </a:solidFill>
                <a:latin typeface="Arial" panose="020B0604020202020204" pitchFamily="34" charset="0"/>
                <a:cs typeface="Arial" panose="020B0604020202020204" pitchFamily="34" charset="0"/>
              </a:rPr>
              <a:t>COLMAR BRUNTON 2020</a:t>
            </a:r>
          </a:p>
        </p:txBody>
      </p:sp>
      <p:sp>
        <p:nvSpPr>
          <p:cNvPr id="82" name="Rectangle 81">
            <a:extLst>
              <a:ext uri="{FF2B5EF4-FFF2-40B4-BE49-F238E27FC236}">
                <a16:creationId xmlns:a16="http://schemas.microsoft.com/office/drawing/2014/main" id="{3170FC27-2ED2-4D18-AC44-6CE622F327C1}"/>
              </a:ext>
            </a:extLst>
          </p:cNvPr>
          <p:cNvSpPr/>
          <p:nvPr/>
        </p:nvSpPr>
        <p:spPr>
          <a:xfrm>
            <a:off x="0" y="-10633"/>
            <a:ext cx="2583712" cy="6868633"/>
          </a:xfrm>
          <a:prstGeom prst="rect">
            <a:avLst/>
          </a:prstGeom>
          <a:solidFill>
            <a:srgbClr val="39466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Rectangle 1">
            <a:extLst>
              <a:ext uri="{FF2B5EF4-FFF2-40B4-BE49-F238E27FC236}">
                <a16:creationId xmlns:a16="http://schemas.microsoft.com/office/drawing/2014/main" id="{0A0D1661-4A73-49DC-A873-AF4EB0EC3852}"/>
              </a:ext>
            </a:extLst>
          </p:cNvPr>
          <p:cNvSpPr/>
          <p:nvPr/>
        </p:nvSpPr>
        <p:spPr>
          <a:xfrm>
            <a:off x="1039896" y="721334"/>
            <a:ext cx="2928630" cy="261141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Content Placeholder 4">
            <a:extLst>
              <a:ext uri="{FF2B5EF4-FFF2-40B4-BE49-F238E27FC236}">
                <a16:creationId xmlns:a16="http://schemas.microsoft.com/office/drawing/2014/main" id="{83E6A28D-5E3A-4B94-A30F-5CB4D068C36E}"/>
              </a:ext>
            </a:extLst>
          </p:cNvPr>
          <p:cNvSpPr txBox="1">
            <a:spLocks/>
          </p:cNvSpPr>
          <p:nvPr/>
        </p:nvSpPr>
        <p:spPr>
          <a:xfrm>
            <a:off x="5496322" y="1673370"/>
            <a:ext cx="2154075" cy="144164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NZ" sz="1600" dirty="0">
                <a:solidFill>
                  <a:srgbClr val="39466F"/>
                </a:solidFill>
              </a:rPr>
              <a:t>Qualitative online forum spanning </a:t>
            </a:r>
            <a:r>
              <a:rPr lang="en-NZ" sz="1600" b="1" dirty="0">
                <a:solidFill>
                  <a:srgbClr val="39466F"/>
                </a:solidFill>
              </a:rPr>
              <a:t>3 days</a:t>
            </a:r>
            <a:r>
              <a:rPr lang="en-NZ" sz="1600" dirty="0">
                <a:solidFill>
                  <a:srgbClr val="39466F"/>
                </a:solidFill>
              </a:rPr>
              <a:t> with </a:t>
            </a:r>
            <a:r>
              <a:rPr lang="en-NZ" sz="1600" b="1" dirty="0">
                <a:solidFill>
                  <a:srgbClr val="39466F"/>
                </a:solidFill>
              </a:rPr>
              <a:t>40 people</a:t>
            </a:r>
          </a:p>
          <a:p>
            <a:endParaRPr lang="en-NZ" sz="1600" dirty="0">
              <a:solidFill>
                <a:srgbClr val="39466F"/>
              </a:solidFill>
            </a:endParaRPr>
          </a:p>
          <a:p>
            <a:endParaRPr lang="en-NZ" sz="1600" dirty="0">
              <a:solidFill>
                <a:srgbClr val="39466F"/>
              </a:solidFill>
            </a:endParaRPr>
          </a:p>
        </p:txBody>
      </p:sp>
      <p:cxnSp>
        <p:nvCxnSpPr>
          <p:cNvPr id="50" name="Straight Connector 49">
            <a:extLst>
              <a:ext uri="{FF2B5EF4-FFF2-40B4-BE49-F238E27FC236}">
                <a16:creationId xmlns:a16="http://schemas.microsoft.com/office/drawing/2014/main" id="{FDC467AD-6650-42CF-A020-50D05416C586}"/>
              </a:ext>
            </a:extLst>
          </p:cNvPr>
          <p:cNvCxnSpPr/>
          <p:nvPr/>
        </p:nvCxnSpPr>
        <p:spPr>
          <a:xfrm>
            <a:off x="2796046" y="2838822"/>
            <a:ext cx="8304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7F13EC-F7CC-44CD-8074-5508BBA0F374}"/>
              </a:ext>
            </a:extLst>
          </p:cNvPr>
          <p:cNvCxnSpPr>
            <a:cxnSpLocks/>
          </p:cNvCxnSpPr>
          <p:nvPr/>
        </p:nvCxnSpPr>
        <p:spPr>
          <a:xfrm>
            <a:off x="212335" y="6237030"/>
            <a:ext cx="23713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E1050BF-E194-495B-802B-C31DAA674610}"/>
              </a:ext>
            </a:extLst>
          </p:cNvPr>
          <p:cNvSpPr/>
          <p:nvPr/>
        </p:nvSpPr>
        <p:spPr>
          <a:xfrm>
            <a:off x="4445943" y="3736843"/>
            <a:ext cx="3448672" cy="2062103"/>
          </a:xfrm>
          <a:prstGeom prst="rect">
            <a:avLst/>
          </a:prstGeom>
        </p:spPr>
        <p:txBody>
          <a:bodyPr wrap="square">
            <a:spAutoFit/>
          </a:bodyPr>
          <a:lstStyle/>
          <a:p>
            <a:pPr lvl="0"/>
            <a:r>
              <a:rPr lang="en-NZ" sz="1600" dirty="0">
                <a:solidFill>
                  <a:srgbClr val="39466F"/>
                </a:solidFill>
              </a:rPr>
              <a:t>Men from all over New Zealand took part in the Qualitative Online forum.  </a:t>
            </a:r>
          </a:p>
          <a:p>
            <a:pPr lvl="0"/>
            <a:r>
              <a:rPr lang="en-NZ" sz="1600" dirty="0">
                <a:solidFill>
                  <a:srgbClr val="39466F"/>
                </a:solidFill>
              </a:rPr>
              <a:t>All men who took had attitudes that indicated a strong identification with masculine norms. Some had exposure to violence at some point in the past but they were not recruited for this. </a:t>
            </a:r>
          </a:p>
        </p:txBody>
      </p:sp>
      <p:sp>
        <p:nvSpPr>
          <p:cNvPr id="6" name="Rectangle 5">
            <a:extLst>
              <a:ext uri="{FF2B5EF4-FFF2-40B4-BE49-F238E27FC236}">
                <a16:creationId xmlns:a16="http://schemas.microsoft.com/office/drawing/2014/main" id="{E9B924CF-604C-46B4-8C71-E27B5E0D1A4B}"/>
              </a:ext>
            </a:extLst>
          </p:cNvPr>
          <p:cNvSpPr/>
          <p:nvPr/>
        </p:nvSpPr>
        <p:spPr>
          <a:xfrm>
            <a:off x="8509310" y="3736843"/>
            <a:ext cx="3267923" cy="2308324"/>
          </a:xfrm>
          <a:prstGeom prst="rect">
            <a:avLst/>
          </a:prstGeom>
        </p:spPr>
        <p:txBody>
          <a:bodyPr wrap="square">
            <a:spAutoFit/>
          </a:bodyPr>
          <a:lstStyle/>
          <a:p>
            <a:pPr lvl="0"/>
            <a:r>
              <a:rPr lang="en-NZ" sz="1600" dirty="0">
                <a:solidFill>
                  <a:srgbClr val="39466F"/>
                </a:solidFill>
              </a:rPr>
              <a:t>These discussions took place in Auckland, Wellington and Gisborne, with a mixture of both face to face and Zoom discussions. They were conducted by Colmar Brunton moderators alongside experienced men’s practitioners.</a:t>
            </a:r>
          </a:p>
          <a:p>
            <a:pPr lvl="0"/>
            <a:endParaRPr lang="en-NZ" sz="1600" dirty="0">
              <a:solidFill>
                <a:srgbClr val="39466F"/>
              </a:solidFill>
            </a:endParaRPr>
          </a:p>
        </p:txBody>
      </p:sp>
      <p:sp>
        <p:nvSpPr>
          <p:cNvPr id="7" name="Rectangle 6">
            <a:extLst>
              <a:ext uri="{FF2B5EF4-FFF2-40B4-BE49-F238E27FC236}">
                <a16:creationId xmlns:a16="http://schemas.microsoft.com/office/drawing/2014/main" id="{0DF40F14-47FB-437B-B723-095A2A911797}"/>
              </a:ext>
            </a:extLst>
          </p:cNvPr>
          <p:cNvSpPr/>
          <p:nvPr/>
        </p:nvSpPr>
        <p:spPr>
          <a:xfrm>
            <a:off x="4445943" y="818302"/>
            <a:ext cx="2388795" cy="584775"/>
          </a:xfrm>
          <a:prstGeom prst="rect">
            <a:avLst/>
          </a:prstGeom>
        </p:spPr>
        <p:txBody>
          <a:bodyPr wrap="none">
            <a:spAutoFit/>
          </a:bodyPr>
          <a:lstStyle/>
          <a:p>
            <a:r>
              <a:rPr lang="en-NZ" sz="3200" b="1" dirty="0">
                <a:solidFill>
                  <a:srgbClr val="F78425"/>
                </a:solidFill>
              </a:rPr>
              <a:t>PART ONE </a:t>
            </a:r>
          </a:p>
        </p:txBody>
      </p:sp>
      <p:sp>
        <p:nvSpPr>
          <p:cNvPr id="9" name="Rectangle 8">
            <a:extLst>
              <a:ext uri="{FF2B5EF4-FFF2-40B4-BE49-F238E27FC236}">
                <a16:creationId xmlns:a16="http://schemas.microsoft.com/office/drawing/2014/main" id="{86CDC11B-0C55-4BD6-A460-1FF436203F87}"/>
              </a:ext>
            </a:extLst>
          </p:cNvPr>
          <p:cNvSpPr/>
          <p:nvPr/>
        </p:nvSpPr>
        <p:spPr>
          <a:xfrm>
            <a:off x="9522728" y="1573256"/>
            <a:ext cx="2541498" cy="830997"/>
          </a:xfrm>
          <a:prstGeom prst="rect">
            <a:avLst/>
          </a:prstGeom>
        </p:spPr>
        <p:txBody>
          <a:bodyPr wrap="square">
            <a:spAutoFit/>
          </a:bodyPr>
          <a:lstStyle/>
          <a:p>
            <a:pPr lvl="0"/>
            <a:r>
              <a:rPr lang="en-NZ" sz="1600" b="1" dirty="0">
                <a:solidFill>
                  <a:srgbClr val="39466F"/>
                </a:solidFill>
              </a:rPr>
              <a:t>12 x triad </a:t>
            </a:r>
            <a:r>
              <a:rPr lang="en-NZ" sz="1600" dirty="0">
                <a:solidFill>
                  <a:srgbClr val="39466F"/>
                </a:solidFill>
              </a:rPr>
              <a:t>discussions </a:t>
            </a:r>
            <a:br>
              <a:rPr lang="en-NZ" sz="1600" dirty="0">
                <a:solidFill>
                  <a:srgbClr val="39466F"/>
                </a:solidFill>
              </a:rPr>
            </a:br>
            <a:r>
              <a:rPr lang="en-NZ" sz="1600" dirty="0">
                <a:solidFill>
                  <a:srgbClr val="39466F"/>
                </a:solidFill>
              </a:rPr>
              <a:t>(</a:t>
            </a:r>
            <a:r>
              <a:rPr lang="en-NZ" sz="1600" b="1" dirty="0">
                <a:solidFill>
                  <a:srgbClr val="39466F"/>
                </a:solidFill>
              </a:rPr>
              <a:t>3 participants </a:t>
            </a:r>
            <a:r>
              <a:rPr lang="en-NZ" sz="1600" dirty="0">
                <a:solidFill>
                  <a:srgbClr val="39466F"/>
                </a:solidFill>
              </a:rPr>
              <a:t>per discussion)</a:t>
            </a:r>
          </a:p>
        </p:txBody>
      </p:sp>
      <p:sp>
        <p:nvSpPr>
          <p:cNvPr id="10" name="Rectangle 9">
            <a:extLst>
              <a:ext uri="{FF2B5EF4-FFF2-40B4-BE49-F238E27FC236}">
                <a16:creationId xmlns:a16="http://schemas.microsoft.com/office/drawing/2014/main" id="{B5955BAF-188E-47AA-9DB3-345F0734A820}"/>
              </a:ext>
            </a:extLst>
          </p:cNvPr>
          <p:cNvSpPr/>
          <p:nvPr/>
        </p:nvSpPr>
        <p:spPr>
          <a:xfrm>
            <a:off x="8509310" y="797975"/>
            <a:ext cx="2456122" cy="584775"/>
          </a:xfrm>
          <a:prstGeom prst="rect">
            <a:avLst/>
          </a:prstGeom>
        </p:spPr>
        <p:txBody>
          <a:bodyPr wrap="none">
            <a:spAutoFit/>
          </a:bodyPr>
          <a:lstStyle/>
          <a:p>
            <a:r>
              <a:rPr lang="en-NZ" sz="3200" b="1" dirty="0">
                <a:solidFill>
                  <a:srgbClr val="39466F"/>
                </a:solidFill>
              </a:rPr>
              <a:t>PART TWO </a:t>
            </a:r>
          </a:p>
        </p:txBody>
      </p:sp>
      <p:grpSp>
        <p:nvGrpSpPr>
          <p:cNvPr id="56" name="Group 55">
            <a:extLst>
              <a:ext uri="{FF2B5EF4-FFF2-40B4-BE49-F238E27FC236}">
                <a16:creationId xmlns:a16="http://schemas.microsoft.com/office/drawing/2014/main" id="{A5662529-1735-4539-A434-8E10D4D6594D}"/>
              </a:ext>
            </a:extLst>
          </p:cNvPr>
          <p:cNvGrpSpPr/>
          <p:nvPr/>
        </p:nvGrpSpPr>
        <p:grpSpPr>
          <a:xfrm>
            <a:off x="4594062" y="1746035"/>
            <a:ext cx="614362" cy="502127"/>
            <a:chOff x="7986469" y="4465675"/>
            <a:chExt cx="863084" cy="705412"/>
          </a:xfrm>
          <a:solidFill>
            <a:srgbClr val="F78425"/>
          </a:solidFill>
        </p:grpSpPr>
        <p:grpSp>
          <p:nvGrpSpPr>
            <p:cNvPr id="57" name="Group 56">
              <a:extLst>
                <a:ext uri="{FF2B5EF4-FFF2-40B4-BE49-F238E27FC236}">
                  <a16:creationId xmlns:a16="http://schemas.microsoft.com/office/drawing/2014/main" id="{0BA40A84-A93D-4397-8185-7058E55E2C56}"/>
                </a:ext>
              </a:extLst>
            </p:cNvPr>
            <p:cNvGrpSpPr>
              <a:grpSpLocks noChangeAspect="1"/>
            </p:cNvGrpSpPr>
            <p:nvPr/>
          </p:nvGrpSpPr>
          <p:grpSpPr>
            <a:xfrm>
              <a:off x="7986469" y="4465675"/>
              <a:ext cx="276733" cy="705412"/>
              <a:chOff x="1072807" y="1408226"/>
              <a:chExt cx="364954" cy="930305"/>
            </a:xfrm>
            <a:grpFill/>
          </p:grpSpPr>
          <p:sp>
            <p:nvSpPr>
              <p:cNvPr id="64" name="Freeform 166">
                <a:extLst>
                  <a:ext uri="{FF2B5EF4-FFF2-40B4-BE49-F238E27FC236}">
                    <a16:creationId xmlns:a16="http://schemas.microsoft.com/office/drawing/2014/main" id="{A6C76213-E9A9-4E5A-A544-F492A5EBC19F}"/>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Oval 167">
                <a:extLst>
                  <a:ext uri="{FF2B5EF4-FFF2-40B4-BE49-F238E27FC236}">
                    <a16:creationId xmlns:a16="http://schemas.microsoft.com/office/drawing/2014/main" id="{45312C3B-64BE-4FAE-862C-FDD9B574AB9F}"/>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1BE117EB-F968-4C06-9D54-8009BE6C556B}"/>
                </a:ext>
              </a:extLst>
            </p:cNvPr>
            <p:cNvGrpSpPr>
              <a:grpSpLocks noChangeAspect="1"/>
            </p:cNvGrpSpPr>
            <p:nvPr/>
          </p:nvGrpSpPr>
          <p:grpSpPr>
            <a:xfrm>
              <a:off x="8273161" y="4465675"/>
              <a:ext cx="276733" cy="705412"/>
              <a:chOff x="1072807" y="1408226"/>
              <a:chExt cx="364954" cy="930305"/>
            </a:xfrm>
            <a:grpFill/>
          </p:grpSpPr>
          <p:sp>
            <p:nvSpPr>
              <p:cNvPr id="62" name="Freeform 166">
                <a:extLst>
                  <a:ext uri="{FF2B5EF4-FFF2-40B4-BE49-F238E27FC236}">
                    <a16:creationId xmlns:a16="http://schemas.microsoft.com/office/drawing/2014/main" id="{1BA6BE47-6910-4ACF-8844-1C904247D099}"/>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Oval 167">
                <a:extLst>
                  <a:ext uri="{FF2B5EF4-FFF2-40B4-BE49-F238E27FC236}">
                    <a16:creationId xmlns:a16="http://schemas.microsoft.com/office/drawing/2014/main" id="{AF218146-6C5D-401B-8A80-602EC6BC2E6F}"/>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58">
              <a:extLst>
                <a:ext uri="{FF2B5EF4-FFF2-40B4-BE49-F238E27FC236}">
                  <a16:creationId xmlns:a16="http://schemas.microsoft.com/office/drawing/2014/main" id="{F0E4B792-639F-42C7-AECC-D262814EEADB}"/>
                </a:ext>
              </a:extLst>
            </p:cNvPr>
            <p:cNvGrpSpPr>
              <a:grpSpLocks noChangeAspect="1"/>
            </p:cNvGrpSpPr>
            <p:nvPr/>
          </p:nvGrpSpPr>
          <p:grpSpPr>
            <a:xfrm>
              <a:off x="8572820" y="4465675"/>
              <a:ext cx="276733" cy="705412"/>
              <a:chOff x="1072807" y="1408226"/>
              <a:chExt cx="364954" cy="930305"/>
            </a:xfrm>
            <a:grpFill/>
          </p:grpSpPr>
          <p:sp>
            <p:nvSpPr>
              <p:cNvPr id="60" name="Freeform 166">
                <a:extLst>
                  <a:ext uri="{FF2B5EF4-FFF2-40B4-BE49-F238E27FC236}">
                    <a16:creationId xmlns:a16="http://schemas.microsoft.com/office/drawing/2014/main" id="{F73FFA6E-E76B-4DA7-A320-CA3FC6FB286C}"/>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Oval 167">
                <a:extLst>
                  <a:ext uri="{FF2B5EF4-FFF2-40B4-BE49-F238E27FC236}">
                    <a16:creationId xmlns:a16="http://schemas.microsoft.com/office/drawing/2014/main" id="{B8FB2C41-8EBD-4552-ACF0-D6B619A63ABB}"/>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66" name="Group 65">
            <a:extLst>
              <a:ext uri="{FF2B5EF4-FFF2-40B4-BE49-F238E27FC236}">
                <a16:creationId xmlns:a16="http://schemas.microsoft.com/office/drawing/2014/main" id="{4A76AEBD-744B-49DC-B3DF-D675E15DC212}"/>
              </a:ext>
            </a:extLst>
          </p:cNvPr>
          <p:cNvGrpSpPr/>
          <p:nvPr/>
        </p:nvGrpSpPr>
        <p:grpSpPr>
          <a:xfrm>
            <a:off x="4594062" y="2839881"/>
            <a:ext cx="583105" cy="624757"/>
            <a:chOff x="7929763" y="2012728"/>
            <a:chExt cx="294954" cy="316023"/>
          </a:xfrm>
          <a:solidFill>
            <a:srgbClr val="F78425"/>
          </a:solidFill>
        </p:grpSpPr>
        <p:sp>
          <p:nvSpPr>
            <p:cNvPr id="67" name="Rectangle 510">
              <a:extLst>
                <a:ext uri="{FF2B5EF4-FFF2-40B4-BE49-F238E27FC236}">
                  <a16:creationId xmlns:a16="http://schemas.microsoft.com/office/drawing/2014/main" id="{B4C8E657-525C-4C3E-BEEB-AA2B5E5A3A1E}"/>
                </a:ext>
              </a:extLst>
            </p:cNvPr>
            <p:cNvSpPr>
              <a:spLocks noChangeArrowheads="1"/>
            </p:cNvSpPr>
            <p:nvPr/>
          </p:nvSpPr>
          <p:spPr bwMode="auto">
            <a:xfrm>
              <a:off x="8029084"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68" name="Rectangle 511">
              <a:extLst>
                <a:ext uri="{FF2B5EF4-FFF2-40B4-BE49-F238E27FC236}">
                  <a16:creationId xmlns:a16="http://schemas.microsoft.com/office/drawing/2014/main" id="{975A7C19-7537-4AD1-8015-C8A2A854A9E1}"/>
                </a:ext>
              </a:extLst>
            </p:cNvPr>
            <p:cNvSpPr>
              <a:spLocks noChangeArrowheads="1"/>
            </p:cNvSpPr>
            <p:nvPr/>
          </p:nvSpPr>
          <p:spPr bwMode="auto">
            <a:xfrm>
              <a:off x="8089278"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512">
              <a:extLst>
                <a:ext uri="{FF2B5EF4-FFF2-40B4-BE49-F238E27FC236}">
                  <a16:creationId xmlns:a16="http://schemas.microsoft.com/office/drawing/2014/main" id="{BBFEF475-3C0B-4190-A970-4632748BF7C9}"/>
                </a:ext>
              </a:extLst>
            </p:cNvPr>
            <p:cNvSpPr>
              <a:spLocks noChangeArrowheads="1"/>
            </p:cNvSpPr>
            <p:nvPr/>
          </p:nvSpPr>
          <p:spPr bwMode="auto">
            <a:xfrm>
              <a:off x="8146464" y="2133118"/>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513">
              <a:extLst>
                <a:ext uri="{FF2B5EF4-FFF2-40B4-BE49-F238E27FC236}">
                  <a16:creationId xmlns:a16="http://schemas.microsoft.com/office/drawing/2014/main" id="{451F4F2D-4603-4418-83B0-551483EED916}"/>
                </a:ext>
              </a:extLst>
            </p:cNvPr>
            <p:cNvSpPr>
              <a:spLocks noChangeArrowheads="1"/>
            </p:cNvSpPr>
            <p:nvPr/>
          </p:nvSpPr>
          <p:spPr bwMode="auto">
            <a:xfrm>
              <a:off x="7968889" y="2193312"/>
              <a:ext cx="42136"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1" name="Rectangle 514">
              <a:extLst>
                <a:ext uri="{FF2B5EF4-FFF2-40B4-BE49-F238E27FC236}">
                  <a16:creationId xmlns:a16="http://schemas.microsoft.com/office/drawing/2014/main" id="{403E32AF-77FD-40CE-8E4C-FE92FE1C3D08}"/>
                </a:ext>
              </a:extLst>
            </p:cNvPr>
            <p:cNvSpPr>
              <a:spLocks noChangeArrowheads="1"/>
            </p:cNvSpPr>
            <p:nvPr/>
          </p:nvSpPr>
          <p:spPr bwMode="auto">
            <a:xfrm>
              <a:off x="8029084"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2" name="Rectangle 515">
              <a:extLst>
                <a:ext uri="{FF2B5EF4-FFF2-40B4-BE49-F238E27FC236}">
                  <a16:creationId xmlns:a16="http://schemas.microsoft.com/office/drawing/2014/main" id="{8A20A078-446B-4CF6-8145-0B7E75F8D2FA}"/>
                </a:ext>
              </a:extLst>
            </p:cNvPr>
            <p:cNvSpPr>
              <a:spLocks noChangeArrowheads="1"/>
            </p:cNvSpPr>
            <p:nvPr/>
          </p:nvSpPr>
          <p:spPr bwMode="auto">
            <a:xfrm>
              <a:off x="8089278"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8" name="Rectangle 516">
              <a:extLst>
                <a:ext uri="{FF2B5EF4-FFF2-40B4-BE49-F238E27FC236}">
                  <a16:creationId xmlns:a16="http://schemas.microsoft.com/office/drawing/2014/main" id="{8EF289F8-3108-4A8F-B75C-C87906CE2E98}"/>
                </a:ext>
              </a:extLst>
            </p:cNvPr>
            <p:cNvSpPr>
              <a:spLocks noChangeArrowheads="1"/>
            </p:cNvSpPr>
            <p:nvPr/>
          </p:nvSpPr>
          <p:spPr bwMode="auto">
            <a:xfrm>
              <a:off x="8146464" y="2193312"/>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9" name="Rectangle 517">
              <a:extLst>
                <a:ext uri="{FF2B5EF4-FFF2-40B4-BE49-F238E27FC236}">
                  <a16:creationId xmlns:a16="http://schemas.microsoft.com/office/drawing/2014/main" id="{AAE4F614-6032-4C15-BA84-924B84BB0AE4}"/>
                </a:ext>
              </a:extLst>
            </p:cNvPr>
            <p:cNvSpPr>
              <a:spLocks noChangeArrowheads="1"/>
            </p:cNvSpPr>
            <p:nvPr/>
          </p:nvSpPr>
          <p:spPr bwMode="auto">
            <a:xfrm>
              <a:off x="7968889" y="2250498"/>
              <a:ext cx="42136"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80" name="Rectangle 518">
              <a:extLst>
                <a:ext uri="{FF2B5EF4-FFF2-40B4-BE49-F238E27FC236}">
                  <a16:creationId xmlns:a16="http://schemas.microsoft.com/office/drawing/2014/main" id="{56589FBF-9A5F-413A-8825-FA72E2FC1849}"/>
                </a:ext>
              </a:extLst>
            </p:cNvPr>
            <p:cNvSpPr>
              <a:spLocks noChangeArrowheads="1"/>
            </p:cNvSpPr>
            <p:nvPr/>
          </p:nvSpPr>
          <p:spPr bwMode="auto">
            <a:xfrm>
              <a:off x="8029084"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07" name="Rectangle 519">
              <a:extLst>
                <a:ext uri="{FF2B5EF4-FFF2-40B4-BE49-F238E27FC236}">
                  <a16:creationId xmlns:a16="http://schemas.microsoft.com/office/drawing/2014/main" id="{64119B5D-607D-47BC-AB95-ABF6D3E36016}"/>
                </a:ext>
              </a:extLst>
            </p:cNvPr>
            <p:cNvSpPr>
              <a:spLocks noChangeArrowheads="1"/>
            </p:cNvSpPr>
            <p:nvPr/>
          </p:nvSpPr>
          <p:spPr bwMode="auto">
            <a:xfrm>
              <a:off x="8089278"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15" name="Freeform 520">
              <a:extLst>
                <a:ext uri="{FF2B5EF4-FFF2-40B4-BE49-F238E27FC236}">
                  <a16:creationId xmlns:a16="http://schemas.microsoft.com/office/drawing/2014/main" id="{BA1FAC43-D5AD-481F-9445-BF89398CA707}"/>
                </a:ext>
              </a:extLst>
            </p:cNvPr>
            <p:cNvSpPr>
              <a:spLocks noEditPoints="1"/>
            </p:cNvSpPr>
            <p:nvPr/>
          </p:nvSpPr>
          <p:spPr bwMode="auto">
            <a:xfrm>
              <a:off x="7929763" y="2012728"/>
              <a:ext cx="294954" cy="316023"/>
            </a:xfrm>
            <a:custGeom>
              <a:avLst/>
              <a:gdLst>
                <a:gd name="T0" fmla="*/ 85 w 98"/>
                <a:gd name="T1" fmla="*/ 14 h 105"/>
                <a:gd name="T2" fmla="*/ 85 w 98"/>
                <a:gd name="T3" fmla="*/ 0 h 105"/>
                <a:gd name="T4" fmla="*/ 65 w 98"/>
                <a:gd name="T5" fmla="*/ 0 h 105"/>
                <a:gd name="T6" fmla="*/ 65 w 98"/>
                <a:gd name="T7" fmla="*/ 14 h 105"/>
                <a:gd name="T8" fmla="*/ 33 w 98"/>
                <a:gd name="T9" fmla="*/ 14 h 105"/>
                <a:gd name="T10" fmla="*/ 33 w 98"/>
                <a:gd name="T11" fmla="*/ 0 h 105"/>
                <a:gd name="T12" fmla="*/ 13 w 98"/>
                <a:gd name="T13" fmla="*/ 0 h 105"/>
                <a:gd name="T14" fmla="*/ 13 w 98"/>
                <a:gd name="T15" fmla="*/ 14 h 105"/>
                <a:gd name="T16" fmla="*/ 0 w 98"/>
                <a:gd name="T17" fmla="*/ 14 h 105"/>
                <a:gd name="T18" fmla="*/ 0 w 98"/>
                <a:gd name="T19" fmla="*/ 105 h 105"/>
                <a:gd name="T20" fmla="*/ 98 w 98"/>
                <a:gd name="T21" fmla="*/ 105 h 105"/>
                <a:gd name="T22" fmla="*/ 98 w 98"/>
                <a:gd name="T23" fmla="*/ 14 h 105"/>
                <a:gd name="T24" fmla="*/ 85 w 98"/>
                <a:gd name="T25" fmla="*/ 14 h 105"/>
                <a:gd name="T26" fmla="*/ 72 w 98"/>
                <a:gd name="T27" fmla="*/ 8 h 105"/>
                <a:gd name="T28" fmla="*/ 79 w 98"/>
                <a:gd name="T29" fmla="*/ 8 h 105"/>
                <a:gd name="T30" fmla="*/ 79 w 98"/>
                <a:gd name="T31" fmla="*/ 20 h 105"/>
                <a:gd name="T32" fmla="*/ 72 w 98"/>
                <a:gd name="T33" fmla="*/ 20 h 105"/>
                <a:gd name="T34" fmla="*/ 72 w 98"/>
                <a:gd name="T35" fmla="*/ 8 h 105"/>
                <a:gd name="T36" fmla="*/ 19 w 98"/>
                <a:gd name="T37" fmla="*/ 8 h 105"/>
                <a:gd name="T38" fmla="*/ 27 w 98"/>
                <a:gd name="T39" fmla="*/ 8 h 105"/>
                <a:gd name="T40" fmla="*/ 27 w 98"/>
                <a:gd name="T41" fmla="*/ 20 h 105"/>
                <a:gd name="T42" fmla="*/ 19 w 98"/>
                <a:gd name="T43" fmla="*/ 20 h 105"/>
                <a:gd name="T44" fmla="*/ 19 w 98"/>
                <a:gd name="T45" fmla="*/ 8 h 105"/>
                <a:gd name="T46" fmla="*/ 92 w 98"/>
                <a:gd name="T47" fmla="*/ 99 h 105"/>
                <a:gd name="T48" fmla="*/ 7 w 98"/>
                <a:gd name="T49" fmla="*/ 99 h 105"/>
                <a:gd name="T50" fmla="*/ 7 w 98"/>
                <a:gd name="T51" fmla="*/ 34 h 105"/>
                <a:gd name="T52" fmla="*/ 92 w 98"/>
                <a:gd name="T53" fmla="*/ 34 h 105"/>
                <a:gd name="T54" fmla="*/ 92 w 98"/>
                <a:gd name="T55"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5">
                  <a:moveTo>
                    <a:pt x="85" y="14"/>
                  </a:moveTo>
                  <a:lnTo>
                    <a:pt x="85" y="0"/>
                  </a:lnTo>
                  <a:lnTo>
                    <a:pt x="65" y="0"/>
                  </a:lnTo>
                  <a:lnTo>
                    <a:pt x="65" y="14"/>
                  </a:lnTo>
                  <a:lnTo>
                    <a:pt x="33" y="14"/>
                  </a:lnTo>
                  <a:lnTo>
                    <a:pt x="33" y="0"/>
                  </a:lnTo>
                  <a:lnTo>
                    <a:pt x="13" y="0"/>
                  </a:lnTo>
                  <a:lnTo>
                    <a:pt x="13" y="14"/>
                  </a:lnTo>
                  <a:lnTo>
                    <a:pt x="0" y="14"/>
                  </a:lnTo>
                  <a:lnTo>
                    <a:pt x="0" y="105"/>
                  </a:lnTo>
                  <a:lnTo>
                    <a:pt x="98" y="105"/>
                  </a:lnTo>
                  <a:lnTo>
                    <a:pt x="98" y="14"/>
                  </a:lnTo>
                  <a:lnTo>
                    <a:pt x="85" y="14"/>
                  </a:lnTo>
                  <a:close/>
                  <a:moveTo>
                    <a:pt x="72" y="8"/>
                  </a:moveTo>
                  <a:lnTo>
                    <a:pt x="79" y="8"/>
                  </a:lnTo>
                  <a:lnTo>
                    <a:pt x="79" y="20"/>
                  </a:lnTo>
                  <a:lnTo>
                    <a:pt x="72" y="20"/>
                  </a:lnTo>
                  <a:lnTo>
                    <a:pt x="72" y="8"/>
                  </a:lnTo>
                  <a:close/>
                  <a:moveTo>
                    <a:pt x="19" y="8"/>
                  </a:moveTo>
                  <a:lnTo>
                    <a:pt x="27" y="8"/>
                  </a:lnTo>
                  <a:lnTo>
                    <a:pt x="27" y="20"/>
                  </a:lnTo>
                  <a:lnTo>
                    <a:pt x="19" y="20"/>
                  </a:lnTo>
                  <a:lnTo>
                    <a:pt x="19" y="8"/>
                  </a:lnTo>
                  <a:close/>
                  <a:moveTo>
                    <a:pt x="92" y="99"/>
                  </a:moveTo>
                  <a:lnTo>
                    <a:pt x="7" y="99"/>
                  </a:lnTo>
                  <a:lnTo>
                    <a:pt x="7" y="34"/>
                  </a:lnTo>
                  <a:lnTo>
                    <a:pt x="92" y="34"/>
                  </a:lnTo>
                  <a:lnTo>
                    <a:pt x="92" y="99"/>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11" name="Rectangle 10">
            <a:extLst>
              <a:ext uri="{FF2B5EF4-FFF2-40B4-BE49-F238E27FC236}">
                <a16:creationId xmlns:a16="http://schemas.microsoft.com/office/drawing/2014/main" id="{64C77CBF-510C-497A-8140-2800717CAFB4}"/>
              </a:ext>
            </a:extLst>
          </p:cNvPr>
          <p:cNvSpPr/>
          <p:nvPr/>
        </p:nvSpPr>
        <p:spPr>
          <a:xfrm>
            <a:off x="5482467" y="2968663"/>
            <a:ext cx="1107996" cy="338554"/>
          </a:xfrm>
          <a:prstGeom prst="rect">
            <a:avLst/>
          </a:prstGeom>
        </p:spPr>
        <p:txBody>
          <a:bodyPr wrap="none">
            <a:spAutoFit/>
          </a:bodyPr>
          <a:lstStyle/>
          <a:p>
            <a:r>
              <a:rPr lang="en-NZ" sz="1600" b="1" dirty="0">
                <a:solidFill>
                  <a:srgbClr val="39466F"/>
                </a:solidFill>
              </a:rPr>
              <a:t>July 2020</a:t>
            </a:r>
          </a:p>
        </p:txBody>
      </p:sp>
      <p:sp>
        <p:nvSpPr>
          <p:cNvPr id="12" name="Rectangle 11">
            <a:extLst>
              <a:ext uri="{FF2B5EF4-FFF2-40B4-BE49-F238E27FC236}">
                <a16:creationId xmlns:a16="http://schemas.microsoft.com/office/drawing/2014/main" id="{3D348FF6-6869-4C66-9A27-54B696BBD945}"/>
              </a:ext>
            </a:extLst>
          </p:cNvPr>
          <p:cNvSpPr/>
          <p:nvPr/>
        </p:nvSpPr>
        <p:spPr>
          <a:xfrm>
            <a:off x="9533171" y="2873718"/>
            <a:ext cx="2234046" cy="584775"/>
          </a:xfrm>
          <a:prstGeom prst="rect">
            <a:avLst/>
          </a:prstGeom>
        </p:spPr>
        <p:txBody>
          <a:bodyPr wrap="square">
            <a:spAutoFit/>
          </a:bodyPr>
          <a:lstStyle/>
          <a:p>
            <a:pPr lvl="0"/>
            <a:r>
              <a:rPr lang="en-NZ" sz="1600" b="1" dirty="0">
                <a:solidFill>
                  <a:srgbClr val="39466F"/>
                </a:solidFill>
              </a:rPr>
              <a:t>August-October 2020</a:t>
            </a:r>
          </a:p>
        </p:txBody>
      </p:sp>
      <p:cxnSp>
        <p:nvCxnSpPr>
          <p:cNvPr id="14" name="Straight Connector 13">
            <a:extLst>
              <a:ext uri="{FF2B5EF4-FFF2-40B4-BE49-F238E27FC236}">
                <a16:creationId xmlns:a16="http://schemas.microsoft.com/office/drawing/2014/main" id="{57E5DDE9-383F-423D-8A81-6D9FE0546457}"/>
              </a:ext>
            </a:extLst>
          </p:cNvPr>
          <p:cNvCxnSpPr/>
          <p:nvPr/>
        </p:nvCxnSpPr>
        <p:spPr>
          <a:xfrm>
            <a:off x="4594062" y="2586789"/>
            <a:ext cx="3142243"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F835B55-F810-4B9C-AD86-F72A960863B7}"/>
              </a:ext>
            </a:extLst>
          </p:cNvPr>
          <p:cNvCxnSpPr>
            <a:cxnSpLocks/>
          </p:cNvCxnSpPr>
          <p:nvPr/>
        </p:nvCxnSpPr>
        <p:spPr>
          <a:xfrm>
            <a:off x="8629187" y="2586789"/>
            <a:ext cx="296925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27D505E8-6C51-4EC4-BF8A-504F60968EF5}"/>
              </a:ext>
            </a:extLst>
          </p:cNvPr>
          <p:cNvGrpSpPr/>
          <p:nvPr/>
        </p:nvGrpSpPr>
        <p:grpSpPr>
          <a:xfrm>
            <a:off x="8648103" y="1746035"/>
            <a:ext cx="614362" cy="502127"/>
            <a:chOff x="7986469" y="4465675"/>
            <a:chExt cx="863084" cy="705412"/>
          </a:xfrm>
          <a:solidFill>
            <a:srgbClr val="39466F"/>
          </a:solidFill>
        </p:grpSpPr>
        <p:grpSp>
          <p:nvGrpSpPr>
            <p:cNvPr id="140" name="Group 139">
              <a:extLst>
                <a:ext uri="{FF2B5EF4-FFF2-40B4-BE49-F238E27FC236}">
                  <a16:creationId xmlns:a16="http://schemas.microsoft.com/office/drawing/2014/main" id="{9B11A348-862F-4E49-A5D8-2852E43F7FC5}"/>
                </a:ext>
              </a:extLst>
            </p:cNvPr>
            <p:cNvGrpSpPr>
              <a:grpSpLocks noChangeAspect="1"/>
            </p:cNvGrpSpPr>
            <p:nvPr/>
          </p:nvGrpSpPr>
          <p:grpSpPr>
            <a:xfrm>
              <a:off x="7986469" y="4465675"/>
              <a:ext cx="276733" cy="705412"/>
              <a:chOff x="1072807" y="1408226"/>
              <a:chExt cx="364954" cy="930305"/>
            </a:xfrm>
            <a:grpFill/>
          </p:grpSpPr>
          <p:sp>
            <p:nvSpPr>
              <p:cNvPr id="147" name="Freeform 166">
                <a:extLst>
                  <a:ext uri="{FF2B5EF4-FFF2-40B4-BE49-F238E27FC236}">
                    <a16:creationId xmlns:a16="http://schemas.microsoft.com/office/drawing/2014/main" id="{3F0A0791-35FF-43FE-AE71-30C97B2422A7}"/>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Oval 167">
                <a:extLst>
                  <a:ext uri="{FF2B5EF4-FFF2-40B4-BE49-F238E27FC236}">
                    <a16:creationId xmlns:a16="http://schemas.microsoft.com/office/drawing/2014/main" id="{1ABD7E70-B9FD-4EB7-8ECD-5C7A17651A73}"/>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40">
              <a:extLst>
                <a:ext uri="{FF2B5EF4-FFF2-40B4-BE49-F238E27FC236}">
                  <a16:creationId xmlns:a16="http://schemas.microsoft.com/office/drawing/2014/main" id="{759734CE-E5CA-4FD3-9EDB-5170EFBA06C0}"/>
                </a:ext>
              </a:extLst>
            </p:cNvPr>
            <p:cNvGrpSpPr>
              <a:grpSpLocks noChangeAspect="1"/>
            </p:cNvGrpSpPr>
            <p:nvPr/>
          </p:nvGrpSpPr>
          <p:grpSpPr>
            <a:xfrm>
              <a:off x="8273161" y="4465675"/>
              <a:ext cx="276733" cy="705412"/>
              <a:chOff x="1072807" y="1408226"/>
              <a:chExt cx="364954" cy="930305"/>
            </a:xfrm>
            <a:grpFill/>
          </p:grpSpPr>
          <p:sp>
            <p:nvSpPr>
              <p:cNvPr id="145" name="Freeform 166">
                <a:extLst>
                  <a:ext uri="{FF2B5EF4-FFF2-40B4-BE49-F238E27FC236}">
                    <a16:creationId xmlns:a16="http://schemas.microsoft.com/office/drawing/2014/main" id="{99990779-D7A3-448F-9E09-873ACC679C3C}"/>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Oval 167">
                <a:extLst>
                  <a:ext uri="{FF2B5EF4-FFF2-40B4-BE49-F238E27FC236}">
                    <a16:creationId xmlns:a16="http://schemas.microsoft.com/office/drawing/2014/main" id="{17771CD6-4CDD-4028-9AE4-B050E8F883BB}"/>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41">
              <a:extLst>
                <a:ext uri="{FF2B5EF4-FFF2-40B4-BE49-F238E27FC236}">
                  <a16:creationId xmlns:a16="http://schemas.microsoft.com/office/drawing/2014/main" id="{2EAA029F-5B37-43F5-AEAF-C69B52E2324E}"/>
                </a:ext>
              </a:extLst>
            </p:cNvPr>
            <p:cNvGrpSpPr>
              <a:grpSpLocks noChangeAspect="1"/>
            </p:cNvGrpSpPr>
            <p:nvPr/>
          </p:nvGrpSpPr>
          <p:grpSpPr>
            <a:xfrm>
              <a:off x="8572820" y="4465675"/>
              <a:ext cx="276733" cy="705412"/>
              <a:chOff x="1072807" y="1408226"/>
              <a:chExt cx="364954" cy="930305"/>
            </a:xfrm>
            <a:grpFill/>
          </p:grpSpPr>
          <p:sp>
            <p:nvSpPr>
              <p:cNvPr id="143" name="Freeform 166">
                <a:extLst>
                  <a:ext uri="{FF2B5EF4-FFF2-40B4-BE49-F238E27FC236}">
                    <a16:creationId xmlns:a16="http://schemas.microsoft.com/office/drawing/2014/main" id="{BF160C14-07F5-4651-AFE8-76D5ADEAE7C9}"/>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Oval 167">
                <a:extLst>
                  <a:ext uri="{FF2B5EF4-FFF2-40B4-BE49-F238E27FC236}">
                    <a16:creationId xmlns:a16="http://schemas.microsoft.com/office/drawing/2014/main" id="{2F157373-F815-489A-B0E9-18F016BE49E9}"/>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9" name="Group 148">
            <a:extLst>
              <a:ext uri="{FF2B5EF4-FFF2-40B4-BE49-F238E27FC236}">
                <a16:creationId xmlns:a16="http://schemas.microsoft.com/office/drawing/2014/main" id="{451376CF-7366-4597-9F77-97286FB9D726}"/>
              </a:ext>
            </a:extLst>
          </p:cNvPr>
          <p:cNvGrpSpPr/>
          <p:nvPr/>
        </p:nvGrpSpPr>
        <p:grpSpPr>
          <a:xfrm>
            <a:off x="8648103" y="2839881"/>
            <a:ext cx="583105" cy="624757"/>
            <a:chOff x="7929763" y="2012728"/>
            <a:chExt cx="294954" cy="316023"/>
          </a:xfrm>
          <a:solidFill>
            <a:srgbClr val="39466F"/>
          </a:solidFill>
        </p:grpSpPr>
        <p:sp>
          <p:nvSpPr>
            <p:cNvPr id="150" name="Rectangle 510">
              <a:extLst>
                <a:ext uri="{FF2B5EF4-FFF2-40B4-BE49-F238E27FC236}">
                  <a16:creationId xmlns:a16="http://schemas.microsoft.com/office/drawing/2014/main" id="{3EE63B82-AF39-45C4-9813-DD52B9EB60AF}"/>
                </a:ext>
              </a:extLst>
            </p:cNvPr>
            <p:cNvSpPr>
              <a:spLocks noChangeArrowheads="1"/>
            </p:cNvSpPr>
            <p:nvPr/>
          </p:nvSpPr>
          <p:spPr bwMode="auto">
            <a:xfrm>
              <a:off x="8029084"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1" name="Rectangle 511">
              <a:extLst>
                <a:ext uri="{FF2B5EF4-FFF2-40B4-BE49-F238E27FC236}">
                  <a16:creationId xmlns:a16="http://schemas.microsoft.com/office/drawing/2014/main" id="{C51F6F75-4F35-430A-B9A0-CDA478460A6C}"/>
                </a:ext>
              </a:extLst>
            </p:cNvPr>
            <p:cNvSpPr>
              <a:spLocks noChangeArrowheads="1"/>
            </p:cNvSpPr>
            <p:nvPr/>
          </p:nvSpPr>
          <p:spPr bwMode="auto">
            <a:xfrm>
              <a:off x="8089278"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2" name="Rectangle 512">
              <a:extLst>
                <a:ext uri="{FF2B5EF4-FFF2-40B4-BE49-F238E27FC236}">
                  <a16:creationId xmlns:a16="http://schemas.microsoft.com/office/drawing/2014/main" id="{BAA8D3FE-E1D7-41CB-BD5B-7221DD49E6AE}"/>
                </a:ext>
              </a:extLst>
            </p:cNvPr>
            <p:cNvSpPr>
              <a:spLocks noChangeArrowheads="1"/>
            </p:cNvSpPr>
            <p:nvPr/>
          </p:nvSpPr>
          <p:spPr bwMode="auto">
            <a:xfrm>
              <a:off x="8146464" y="2133118"/>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3" name="Rectangle 513">
              <a:extLst>
                <a:ext uri="{FF2B5EF4-FFF2-40B4-BE49-F238E27FC236}">
                  <a16:creationId xmlns:a16="http://schemas.microsoft.com/office/drawing/2014/main" id="{F6BBD012-E2E7-45B4-A62D-75817DFEB232}"/>
                </a:ext>
              </a:extLst>
            </p:cNvPr>
            <p:cNvSpPr>
              <a:spLocks noChangeArrowheads="1"/>
            </p:cNvSpPr>
            <p:nvPr/>
          </p:nvSpPr>
          <p:spPr bwMode="auto">
            <a:xfrm>
              <a:off x="7968889" y="2193312"/>
              <a:ext cx="42136"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4" name="Rectangle 514">
              <a:extLst>
                <a:ext uri="{FF2B5EF4-FFF2-40B4-BE49-F238E27FC236}">
                  <a16:creationId xmlns:a16="http://schemas.microsoft.com/office/drawing/2014/main" id="{388B5844-2038-48A2-9226-E1DC72DDE31E}"/>
                </a:ext>
              </a:extLst>
            </p:cNvPr>
            <p:cNvSpPr>
              <a:spLocks noChangeArrowheads="1"/>
            </p:cNvSpPr>
            <p:nvPr/>
          </p:nvSpPr>
          <p:spPr bwMode="auto">
            <a:xfrm>
              <a:off x="8029084"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5" name="Rectangle 515">
              <a:extLst>
                <a:ext uri="{FF2B5EF4-FFF2-40B4-BE49-F238E27FC236}">
                  <a16:creationId xmlns:a16="http://schemas.microsoft.com/office/drawing/2014/main" id="{3027EFDA-236D-47E3-927F-F88892ECD172}"/>
                </a:ext>
              </a:extLst>
            </p:cNvPr>
            <p:cNvSpPr>
              <a:spLocks noChangeArrowheads="1"/>
            </p:cNvSpPr>
            <p:nvPr/>
          </p:nvSpPr>
          <p:spPr bwMode="auto">
            <a:xfrm>
              <a:off x="8089278"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6" name="Rectangle 516">
              <a:extLst>
                <a:ext uri="{FF2B5EF4-FFF2-40B4-BE49-F238E27FC236}">
                  <a16:creationId xmlns:a16="http://schemas.microsoft.com/office/drawing/2014/main" id="{658D2F98-445E-4BE9-9BC1-036B9FFB22BD}"/>
                </a:ext>
              </a:extLst>
            </p:cNvPr>
            <p:cNvSpPr>
              <a:spLocks noChangeArrowheads="1"/>
            </p:cNvSpPr>
            <p:nvPr/>
          </p:nvSpPr>
          <p:spPr bwMode="auto">
            <a:xfrm>
              <a:off x="8146464" y="2193312"/>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7" name="Rectangle 517">
              <a:extLst>
                <a:ext uri="{FF2B5EF4-FFF2-40B4-BE49-F238E27FC236}">
                  <a16:creationId xmlns:a16="http://schemas.microsoft.com/office/drawing/2014/main" id="{B0082507-2B4C-467F-84ED-35F2D3649D07}"/>
                </a:ext>
              </a:extLst>
            </p:cNvPr>
            <p:cNvSpPr>
              <a:spLocks noChangeArrowheads="1"/>
            </p:cNvSpPr>
            <p:nvPr/>
          </p:nvSpPr>
          <p:spPr bwMode="auto">
            <a:xfrm>
              <a:off x="7968889" y="2250498"/>
              <a:ext cx="42136"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8" name="Rectangle 518">
              <a:extLst>
                <a:ext uri="{FF2B5EF4-FFF2-40B4-BE49-F238E27FC236}">
                  <a16:creationId xmlns:a16="http://schemas.microsoft.com/office/drawing/2014/main" id="{5464AF07-8DED-4229-867D-C238549246EB}"/>
                </a:ext>
              </a:extLst>
            </p:cNvPr>
            <p:cNvSpPr>
              <a:spLocks noChangeArrowheads="1"/>
            </p:cNvSpPr>
            <p:nvPr/>
          </p:nvSpPr>
          <p:spPr bwMode="auto">
            <a:xfrm>
              <a:off x="8029084"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9" name="Rectangle 519">
              <a:extLst>
                <a:ext uri="{FF2B5EF4-FFF2-40B4-BE49-F238E27FC236}">
                  <a16:creationId xmlns:a16="http://schemas.microsoft.com/office/drawing/2014/main" id="{093D8C27-6CFB-40CF-AB1A-55122D1974E1}"/>
                </a:ext>
              </a:extLst>
            </p:cNvPr>
            <p:cNvSpPr>
              <a:spLocks noChangeArrowheads="1"/>
            </p:cNvSpPr>
            <p:nvPr/>
          </p:nvSpPr>
          <p:spPr bwMode="auto">
            <a:xfrm>
              <a:off x="8089278"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60" name="Freeform 520">
              <a:extLst>
                <a:ext uri="{FF2B5EF4-FFF2-40B4-BE49-F238E27FC236}">
                  <a16:creationId xmlns:a16="http://schemas.microsoft.com/office/drawing/2014/main" id="{85B9EFCA-A8B7-461F-ABA0-839A62BEA16B}"/>
                </a:ext>
              </a:extLst>
            </p:cNvPr>
            <p:cNvSpPr>
              <a:spLocks noEditPoints="1"/>
            </p:cNvSpPr>
            <p:nvPr/>
          </p:nvSpPr>
          <p:spPr bwMode="auto">
            <a:xfrm>
              <a:off x="7929763" y="2012728"/>
              <a:ext cx="294954" cy="316023"/>
            </a:xfrm>
            <a:custGeom>
              <a:avLst/>
              <a:gdLst>
                <a:gd name="T0" fmla="*/ 85 w 98"/>
                <a:gd name="T1" fmla="*/ 14 h 105"/>
                <a:gd name="T2" fmla="*/ 85 w 98"/>
                <a:gd name="T3" fmla="*/ 0 h 105"/>
                <a:gd name="T4" fmla="*/ 65 w 98"/>
                <a:gd name="T5" fmla="*/ 0 h 105"/>
                <a:gd name="T6" fmla="*/ 65 w 98"/>
                <a:gd name="T7" fmla="*/ 14 h 105"/>
                <a:gd name="T8" fmla="*/ 33 w 98"/>
                <a:gd name="T9" fmla="*/ 14 h 105"/>
                <a:gd name="T10" fmla="*/ 33 w 98"/>
                <a:gd name="T11" fmla="*/ 0 h 105"/>
                <a:gd name="T12" fmla="*/ 13 w 98"/>
                <a:gd name="T13" fmla="*/ 0 h 105"/>
                <a:gd name="T14" fmla="*/ 13 w 98"/>
                <a:gd name="T15" fmla="*/ 14 h 105"/>
                <a:gd name="T16" fmla="*/ 0 w 98"/>
                <a:gd name="T17" fmla="*/ 14 h 105"/>
                <a:gd name="T18" fmla="*/ 0 w 98"/>
                <a:gd name="T19" fmla="*/ 105 h 105"/>
                <a:gd name="T20" fmla="*/ 98 w 98"/>
                <a:gd name="T21" fmla="*/ 105 h 105"/>
                <a:gd name="T22" fmla="*/ 98 w 98"/>
                <a:gd name="T23" fmla="*/ 14 h 105"/>
                <a:gd name="T24" fmla="*/ 85 w 98"/>
                <a:gd name="T25" fmla="*/ 14 h 105"/>
                <a:gd name="T26" fmla="*/ 72 w 98"/>
                <a:gd name="T27" fmla="*/ 8 h 105"/>
                <a:gd name="T28" fmla="*/ 79 w 98"/>
                <a:gd name="T29" fmla="*/ 8 h 105"/>
                <a:gd name="T30" fmla="*/ 79 w 98"/>
                <a:gd name="T31" fmla="*/ 20 h 105"/>
                <a:gd name="T32" fmla="*/ 72 w 98"/>
                <a:gd name="T33" fmla="*/ 20 h 105"/>
                <a:gd name="T34" fmla="*/ 72 w 98"/>
                <a:gd name="T35" fmla="*/ 8 h 105"/>
                <a:gd name="T36" fmla="*/ 19 w 98"/>
                <a:gd name="T37" fmla="*/ 8 h 105"/>
                <a:gd name="T38" fmla="*/ 27 w 98"/>
                <a:gd name="T39" fmla="*/ 8 h 105"/>
                <a:gd name="T40" fmla="*/ 27 w 98"/>
                <a:gd name="T41" fmla="*/ 20 h 105"/>
                <a:gd name="T42" fmla="*/ 19 w 98"/>
                <a:gd name="T43" fmla="*/ 20 h 105"/>
                <a:gd name="T44" fmla="*/ 19 w 98"/>
                <a:gd name="T45" fmla="*/ 8 h 105"/>
                <a:gd name="T46" fmla="*/ 92 w 98"/>
                <a:gd name="T47" fmla="*/ 99 h 105"/>
                <a:gd name="T48" fmla="*/ 7 w 98"/>
                <a:gd name="T49" fmla="*/ 99 h 105"/>
                <a:gd name="T50" fmla="*/ 7 w 98"/>
                <a:gd name="T51" fmla="*/ 34 h 105"/>
                <a:gd name="T52" fmla="*/ 92 w 98"/>
                <a:gd name="T53" fmla="*/ 34 h 105"/>
                <a:gd name="T54" fmla="*/ 92 w 98"/>
                <a:gd name="T55"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5">
                  <a:moveTo>
                    <a:pt x="85" y="14"/>
                  </a:moveTo>
                  <a:lnTo>
                    <a:pt x="85" y="0"/>
                  </a:lnTo>
                  <a:lnTo>
                    <a:pt x="65" y="0"/>
                  </a:lnTo>
                  <a:lnTo>
                    <a:pt x="65" y="14"/>
                  </a:lnTo>
                  <a:lnTo>
                    <a:pt x="33" y="14"/>
                  </a:lnTo>
                  <a:lnTo>
                    <a:pt x="33" y="0"/>
                  </a:lnTo>
                  <a:lnTo>
                    <a:pt x="13" y="0"/>
                  </a:lnTo>
                  <a:lnTo>
                    <a:pt x="13" y="14"/>
                  </a:lnTo>
                  <a:lnTo>
                    <a:pt x="0" y="14"/>
                  </a:lnTo>
                  <a:lnTo>
                    <a:pt x="0" y="105"/>
                  </a:lnTo>
                  <a:lnTo>
                    <a:pt x="98" y="105"/>
                  </a:lnTo>
                  <a:lnTo>
                    <a:pt x="98" y="14"/>
                  </a:lnTo>
                  <a:lnTo>
                    <a:pt x="85" y="14"/>
                  </a:lnTo>
                  <a:close/>
                  <a:moveTo>
                    <a:pt x="72" y="8"/>
                  </a:moveTo>
                  <a:lnTo>
                    <a:pt x="79" y="8"/>
                  </a:lnTo>
                  <a:lnTo>
                    <a:pt x="79" y="20"/>
                  </a:lnTo>
                  <a:lnTo>
                    <a:pt x="72" y="20"/>
                  </a:lnTo>
                  <a:lnTo>
                    <a:pt x="72" y="8"/>
                  </a:lnTo>
                  <a:close/>
                  <a:moveTo>
                    <a:pt x="19" y="8"/>
                  </a:moveTo>
                  <a:lnTo>
                    <a:pt x="27" y="8"/>
                  </a:lnTo>
                  <a:lnTo>
                    <a:pt x="27" y="20"/>
                  </a:lnTo>
                  <a:lnTo>
                    <a:pt x="19" y="20"/>
                  </a:lnTo>
                  <a:lnTo>
                    <a:pt x="19" y="8"/>
                  </a:lnTo>
                  <a:close/>
                  <a:moveTo>
                    <a:pt x="92" y="99"/>
                  </a:moveTo>
                  <a:lnTo>
                    <a:pt x="7" y="99"/>
                  </a:lnTo>
                  <a:lnTo>
                    <a:pt x="7" y="34"/>
                  </a:lnTo>
                  <a:lnTo>
                    <a:pt x="92" y="34"/>
                  </a:lnTo>
                  <a:lnTo>
                    <a:pt x="92" y="99"/>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pic>
        <p:nvPicPr>
          <p:cNvPr id="3" name="Picture 2">
            <a:extLst>
              <a:ext uri="{FF2B5EF4-FFF2-40B4-BE49-F238E27FC236}">
                <a16:creationId xmlns:a16="http://schemas.microsoft.com/office/drawing/2014/main" id="{3C39A29D-16A8-4168-A063-82F2C80A551D}"/>
              </a:ext>
            </a:extLst>
          </p:cNvPr>
          <p:cNvPicPr>
            <a:picLocks noChangeAspect="1"/>
          </p:cNvPicPr>
          <p:nvPr/>
        </p:nvPicPr>
        <p:blipFill>
          <a:blip r:embed="rId3"/>
          <a:stretch>
            <a:fillRect/>
          </a:stretch>
        </p:blipFill>
        <p:spPr>
          <a:xfrm>
            <a:off x="1024618" y="689308"/>
            <a:ext cx="3298222" cy="2584928"/>
          </a:xfrm>
          <a:prstGeom prst="rect">
            <a:avLst/>
          </a:prstGeom>
        </p:spPr>
      </p:pic>
    </p:spTree>
    <p:extLst>
      <p:ext uri="{BB962C8B-B14F-4D97-AF65-F5344CB8AC3E}">
        <p14:creationId xmlns:p14="http://schemas.microsoft.com/office/powerpoint/2010/main" val="375223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9410699" y="313899"/>
            <a:ext cx="2489441"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834421"/>
            <a:ext cx="3082132" cy="4600575"/>
          </a:xfrm>
        </p:spPr>
        <p:txBody>
          <a:bodyPr>
            <a:noAutofit/>
          </a:bodyPr>
          <a:lstStyle/>
          <a:p>
            <a:r>
              <a:rPr lang="en-US" sz="3200" b="1" dirty="0">
                <a:solidFill>
                  <a:srgbClr val="45DBBE"/>
                </a:solidFill>
                <a:latin typeface="Arial" panose="020B0604020202020204" pitchFamily="34" charset="0"/>
                <a:cs typeface="Arial" panose="020B0604020202020204" pitchFamily="34" charset="0"/>
              </a:rPr>
              <a:t>How they open up: </a:t>
            </a:r>
            <a:r>
              <a:rPr lang="en-US" sz="3200" b="1" dirty="0">
                <a:solidFill>
                  <a:schemeClr val="bg1"/>
                </a:solidFill>
                <a:latin typeface="Arial" panose="020B0604020202020204" pitchFamily="34" charset="0"/>
                <a:cs typeface="Arial" panose="020B0604020202020204" pitchFamily="34" charset="0"/>
              </a:rPr>
              <a:t>testing the waters</a:t>
            </a:r>
            <a:endParaRPr lang="en-NZ" sz="3200" b="1" i="1" dirty="0">
              <a:solidFill>
                <a:srgbClr val="40BAD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59664" y="733615"/>
            <a:ext cx="5446236"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Building trust is important. Many men talked about using a </a:t>
            </a:r>
            <a:r>
              <a:rPr lang="en-US" sz="1400" b="1" dirty="0">
                <a:solidFill>
                  <a:schemeClr val="tx1"/>
                </a:solidFill>
                <a:latin typeface="Arial" panose="020B0604020202020204" pitchFamily="34" charset="0"/>
                <a:cs typeface="Arial" panose="020B0604020202020204" pitchFamily="34" charset="0"/>
              </a:rPr>
              <a:t>conversation process that tests the waters, where they would dip their emotional toes in first to determine the level of safety and caution they felt about proceeding.</a:t>
            </a:r>
            <a:r>
              <a:rPr lang="en-US" sz="1400" dirty="0">
                <a:solidFill>
                  <a:schemeClr val="tx1"/>
                </a:solidFill>
                <a:latin typeface="Arial" panose="020B0604020202020204" pitchFamily="34" charset="0"/>
                <a:cs typeface="Arial" panose="020B0604020202020204" pitchFamily="34" charset="0"/>
              </a:rPr>
              <a:t> Not admitting things up front maintains an air of confidence and doesn’t show weakness.</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How the other person responded was how they would determine whether they pursued this conversation or end it and possibly look elsewhere (or not). Multiple requests for help can be perceived as a character flaw (by others) and debilitating for self. </a:t>
            </a:r>
            <a:r>
              <a:rPr lang="en-US" sz="1400" b="1" dirty="0">
                <a:solidFill>
                  <a:schemeClr val="tx1"/>
                </a:solidFill>
                <a:latin typeface="Arial" panose="020B0604020202020204" pitchFamily="34" charset="0"/>
                <a:cs typeface="Arial" panose="020B0604020202020204" pitchFamily="34" charset="0"/>
              </a:rPr>
              <a:t>But if it works, it encourages desire and confidence to keep going.</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 things they looked for in the other (supportive) person were whether the other person ‘got them’, had a language or was articulate enough to engage in the conversation or provide meaningful support, was caring enough and didn’t come across as the labelling or </a:t>
            </a:r>
            <a:r>
              <a:rPr lang="en-US" sz="1400" dirty="0" err="1">
                <a:solidFill>
                  <a:schemeClr val="tx1"/>
                </a:solidFill>
                <a:latin typeface="Arial" panose="020B0604020202020204" pitchFamily="34" charset="0"/>
                <a:cs typeface="Arial" panose="020B0604020202020204" pitchFamily="34" charset="0"/>
              </a:rPr>
              <a:t>stigmatising</a:t>
            </a:r>
            <a:r>
              <a:rPr lang="en-US" sz="1400" dirty="0">
                <a:solidFill>
                  <a:schemeClr val="tx1"/>
                </a:solidFill>
                <a:latin typeface="Arial" panose="020B0604020202020204" pitchFamily="34" charset="0"/>
                <a:cs typeface="Arial" panose="020B0604020202020204" pitchFamily="34" charset="0"/>
              </a:rPr>
              <a:t> type, and was comfortable in listening (rather than jumping to problem solving).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However as the person opening up to others you MUST follow up with doing something to address the issue you’re talking about – otherwise it becomes self defeating and attention seeking.</a:t>
            </a:r>
          </a:p>
          <a:p>
            <a:pPr marL="0" indent="0">
              <a:lnSpc>
                <a:spcPct val="100000"/>
              </a:lnSpc>
              <a:spcBef>
                <a:spcPts val="0"/>
              </a:spcBef>
              <a:spcAft>
                <a:spcPts val="1200"/>
              </a:spcAft>
              <a:buNone/>
            </a:pPr>
            <a:r>
              <a:rPr lang="en-US" sz="1400" b="1" dirty="0">
                <a:solidFill>
                  <a:schemeClr val="tx1"/>
                </a:solidFill>
                <a:latin typeface="Arial" panose="020B0604020202020204" pitchFamily="34" charset="0"/>
                <a:cs typeface="Arial" panose="020B0604020202020204" pitchFamily="34" charset="0"/>
              </a:rPr>
              <a:t>Plausible deniability is one way that males can seek help without damaging their ego and pride as a male</a:t>
            </a:r>
            <a:r>
              <a:rPr lang="en-US" sz="1400" dirty="0">
                <a:solidFill>
                  <a:schemeClr val="tx1"/>
                </a:solidFill>
                <a:latin typeface="Arial" panose="020B0604020202020204" pitchFamily="34" charset="0"/>
                <a:cs typeface="Arial" panose="020B0604020202020204" pitchFamily="34" charset="0"/>
              </a:rPr>
              <a:t>. This included the use of jokes and alcohol to defuse and excuse the act of help seeking.</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9601200" y="1169468"/>
            <a:ext cx="2162112"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Rule: if you want to talk about your emotions/problems you have to make a joke out of the situation first before discussing it openly. Call it the emotional shoulder price (ESP). The ESP is the price every guy HAS to pay before talking about his personal issues. its usually silently agreed upon that you leave your personal issues at the door before meeting each other. </a:t>
            </a:r>
            <a:r>
              <a:rPr lang="en-US" sz="1200" b="1" i="1" dirty="0">
                <a:solidFill>
                  <a:schemeClr val="tx1"/>
                </a:solidFill>
                <a:latin typeface="Arial" panose="020B0604020202020204" pitchFamily="34" charset="0"/>
                <a:cs typeface="Arial" panose="020B0604020202020204" pitchFamily="34" charset="0"/>
              </a:rPr>
              <a:t>Josh</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DB8D0B0A-0EF2-437F-B687-4CD36D6309FD}"/>
              </a:ext>
            </a:extLst>
          </p:cNvPr>
          <p:cNvSpPr>
            <a:spLocks noGrp="1"/>
          </p:cNvSpPr>
          <p:nvPr>
            <p:ph type="sldNum" sz="quarter" idx="12"/>
          </p:nvPr>
        </p:nvSpPr>
        <p:spPr/>
        <p:txBody>
          <a:bodyPr/>
          <a:lstStyle/>
          <a:p>
            <a:fld id="{ED4687AE-F7D7-4E0E-86AF-F178D2FF58C3}" type="slidenum">
              <a:rPr lang="en-NZ" smtClean="0"/>
              <a:t>50</a:t>
            </a:fld>
            <a:endParaRPr lang="en-NZ" dirty="0"/>
          </a:p>
        </p:txBody>
      </p:sp>
    </p:spTree>
    <p:extLst>
      <p:ext uri="{BB962C8B-B14F-4D97-AF65-F5344CB8AC3E}">
        <p14:creationId xmlns:p14="http://schemas.microsoft.com/office/powerpoint/2010/main" val="4035729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9266942" y="313899"/>
            <a:ext cx="2633197"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834421"/>
            <a:ext cx="2371301" cy="4600575"/>
          </a:xfrm>
        </p:spPr>
        <p:txBody>
          <a:bodyPr>
            <a:noAutofit/>
          </a:bodyPr>
          <a:lstStyle/>
          <a:p>
            <a:r>
              <a:rPr lang="en-US" b="1" dirty="0">
                <a:solidFill>
                  <a:srgbClr val="45DBBE"/>
                </a:solidFill>
                <a:latin typeface="Arial" panose="020B0604020202020204" pitchFamily="34" charset="0"/>
                <a:cs typeface="Arial" panose="020B0604020202020204" pitchFamily="34" charset="0"/>
              </a:rPr>
              <a:t>How they intervene: </a:t>
            </a:r>
            <a:r>
              <a:rPr lang="en-US" b="1" dirty="0">
                <a:solidFill>
                  <a:schemeClr val="bg1"/>
                </a:solidFill>
                <a:latin typeface="Arial" panose="020B0604020202020204" pitchFamily="34" charset="0"/>
                <a:cs typeface="Arial" panose="020B0604020202020204" pitchFamily="34" charset="0"/>
              </a:rPr>
              <a:t>in packs</a:t>
            </a:r>
            <a:endParaRPr lang="en-NZ"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59664" y="733615"/>
            <a:ext cx="5422652"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Men deal with their problems alone, but often help others in packs.</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There is safety in numbers – men prefer to ‘intervene’ rather than help, and its easier to do this in numbers.  There is a risk that intervening in a mate’s life can seem like an accusation, and doing this together spreads the risk. It may also get around the prohibition on inferring problems that aren't directly introduced by the man asking for help.</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Men talk the language of solutions.   There needs to be a problem to solve, a job to do - otherwise it just feels awkward. They </a:t>
            </a:r>
            <a:r>
              <a:rPr lang="en-US" sz="1400" dirty="0" err="1">
                <a:solidFill>
                  <a:schemeClr val="tx1"/>
                </a:solidFill>
                <a:latin typeface="Arial" panose="020B0604020202020204" pitchFamily="34" charset="0"/>
                <a:cs typeface="Arial" panose="020B0604020202020204" pitchFamily="34" charset="0"/>
              </a:rPr>
              <a:t>recognised</a:t>
            </a:r>
            <a:r>
              <a:rPr lang="en-US" sz="1400" dirty="0">
                <a:solidFill>
                  <a:schemeClr val="tx1"/>
                </a:solidFill>
                <a:latin typeface="Arial" panose="020B0604020202020204" pitchFamily="34" charset="0"/>
                <a:cs typeface="Arial" panose="020B0604020202020204" pitchFamily="34" charset="0"/>
              </a:rPr>
              <a:t> that there are whole heap of skills missing in these conversations.  Often it takes someone who has been through it to be the one who reaches out.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But – if the intervention is successful, it can make all the difference, benefitting both the help receiver and givers.</a:t>
            </a:r>
          </a:p>
          <a:p>
            <a:pPr marL="0" indent="0">
              <a:lnSpc>
                <a:spcPct val="100000"/>
              </a:lnSpc>
              <a:spcBef>
                <a:spcPts val="0"/>
              </a:spcBef>
              <a:spcAft>
                <a:spcPts val="1200"/>
              </a:spcAft>
              <a:buNone/>
            </a:pPr>
            <a:r>
              <a:rPr lang="en-US" sz="1400" b="1" dirty="0">
                <a:solidFill>
                  <a:srgbClr val="2F395B"/>
                </a:solidFill>
                <a:latin typeface="Arial" panose="020B0604020202020204" pitchFamily="34" charset="0"/>
                <a:cs typeface="Arial" panose="020B0604020202020204" pitchFamily="34" charset="0"/>
              </a:rPr>
              <a:t>It appears that help seeking is asymmetrical – most men seem more comfortable with offering help than seeking it. The best place to start may be by encouraging giving help.</a:t>
            </a:r>
          </a:p>
          <a:p>
            <a:pPr marL="0" indent="0">
              <a:lnSpc>
                <a:spcPct val="100000"/>
              </a:lnSpc>
              <a:spcBef>
                <a:spcPts val="0"/>
              </a:spcBef>
              <a:spcAft>
                <a:spcPts val="1200"/>
              </a:spcAft>
              <a:buNone/>
            </a:pPr>
            <a:endParaRPr lang="en-US" sz="1400" dirty="0">
              <a:solidFill>
                <a:schemeClr val="tx1"/>
              </a:solidFill>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9547582" y="1047513"/>
            <a:ext cx="2071916"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After a while I shared with him a moment that my partner and I had gone through in order to share some of my feelings and experiences. His first reaction was "why didn't you tell me you dick!“ </a:t>
            </a:r>
            <a:r>
              <a:rPr lang="en-US" sz="1200" b="1" i="1" dirty="0">
                <a:solidFill>
                  <a:schemeClr val="tx1"/>
                </a:solidFill>
                <a:latin typeface="Arial" panose="020B0604020202020204" pitchFamily="34" charset="0"/>
                <a:cs typeface="Arial" panose="020B0604020202020204" pitchFamily="34" charset="0"/>
              </a:rPr>
              <a:t>Manaia</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45D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DD7C063-2CFC-4408-B1C6-8C611706B406}"/>
              </a:ext>
            </a:extLst>
          </p:cNvPr>
          <p:cNvSpPr>
            <a:spLocks noGrp="1"/>
          </p:cNvSpPr>
          <p:nvPr>
            <p:ph type="sldNum" sz="quarter" idx="12"/>
          </p:nvPr>
        </p:nvSpPr>
        <p:spPr/>
        <p:txBody>
          <a:bodyPr/>
          <a:lstStyle/>
          <a:p>
            <a:fld id="{ED4687AE-F7D7-4E0E-86AF-F178D2FF58C3}" type="slidenum">
              <a:rPr lang="en-NZ" smtClean="0"/>
              <a:t>51</a:t>
            </a:fld>
            <a:endParaRPr lang="en-NZ" dirty="0"/>
          </a:p>
        </p:txBody>
      </p:sp>
    </p:spTree>
    <p:extLst>
      <p:ext uri="{BB962C8B-B14F-4D97-AF65-F5344CB8AC3E}">
        <p14:creationId xmlns:p14="http://schemas.microsoft.com/office/powerpoint/2010/main" val="2433160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 person&#10;&#10;Description automatically generated">
            <a:extLst>
              <a:ext uri="{FF2B5EF4-FFF2-40B4-BE49-F238E27FC236}">
                <a16:creationId xmlns:a16="http://schemas.microsoft.com/office/drawing/2014/main" id="{CEBB7974-24F8-4F85-AA33-377FF1020A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8" y="0"/>
            <a:ext cx="12192557" cy="6858000"/>
          </a:xfrm>
          <a:prstGeom prst="rect">
            <a:avLst/>
          </a:prstGeom>
        </p:spPr>
      </p:pic>
      <p:sp>
        <p:nvSpPr>
          <p:cNvPr id="67" name="Rectangle 66">
            <a:extLst>
              <a:ext uri="{FF2B5EF4-FFF2-40B4-BE49-F238E27FC236}">
                <a16:creationId xmlns:a16="http://schemas.microsoft.com/office/drawing/2014/main" id="{3FD39BBD-4B0E-4912-8781-9CA6AD6BA43B}"/>
              </a:ext>
            </a:extLst>
          </p:cNvPr>
          <p:cNvSpPr/>
          <p:nvPr/>
        </p:nvSpPr>
        <p:spPr>
          <a:xfrm>
            <a:off x="-279" y="0"/>
            <a:ext cx="12192558" cy="6858000"/>
          </a:xfrm>
          <a:prstGeom prst="rect">
            <a:avLst/>
          </a:prstGeom>
          <a:solidFill>
            <a:srgbClr val="39466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8" name="Straight Connector 67">
            <a:extLst>
              <a:ext uri="{FF2B5EF4-FFF2-40B4-BE49-F238E27FC236}">
                <a16:creationId xmlns:a16="http://schemas.microsoft.com/office/drawing/2014/main" id="{2CDE8E97-4113-44D0-A2D7-43F1FFC6A40F}"/>
              </a:ext>
            </a:extLst>
          </p:cNvPr>
          <p:cNvCxnSpPr>
            <a:cxnSpLocks/>
          </p:cNvCxnSpPr>
          <p:nvPr/>
        </p:nvCxnSpPr>
        <p:spPr>
          <a:xfrm>
            <a:off x="11754177" y="326162"/>
            <a:ext cx="0" cy="58513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8CDAE4-CA8F-4D2F-AEF4-A9FFA43AC143}"/>
              </a:ext>
            </a:extLst>
          </p:cNvPr>
          <p:cNvCxnSpPr>
            <a:cxnSpLocks/>
          </p:cNvCxnSpPr>
          <p:nvPr/>
        </p:nvCxnSpPr>
        <p:spPr>
          <a:xfrm flipH="1">
            <a:off x="414112" y="326162"/>
            <a:ext cx="11350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8B5C169-CE75-4AFD-9BC5-4E3B0B3B9806}"/>
              </a:ext>
            </a:extLst>
          </p:cNvPr>
          <p:cNvCxnSpPr>
            <a:cxnSpLocks/>
          </p:cNvCxnSpPr>
          <p:nvPr/>
        </p:nvCxnSpPr>
        <p:spPr>
          <a:xfrm flipH="1">
            <a:off x="414112" y="6418396"/>
            <a:ext cx="9282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1" name="Group 8">
            <a:extLst>
              <a:ext uri="{FF2B5EF4-FFF2-40B4-BE49-F238E27FC236}">
                <a16:creationId xmlns:a16="http://schemas.microsoft.com/office/drawing/2014/main" id="{7161E20A-B1D6-49DD-BC66-3633AA68D5C0}"/>
              </a:ext>
            </a:extLst>
          </p:cNvPr>
          <p:cNvGrpSpPr>
            <a:grpSpLocks noChangeAspect="1"/>
          </p:cNvGrpSpPr>
          <p:nvPr/>
        </p:nvGrpSpPr>
        <p:grpSpPr bwMode="auto">
          <a:xfrm>
            <a:off x="9836681" y="6151547"/>
            <a:ext cx="1866628" cy="490797"/>
            <a:chOff x="-1367" y="1958"/>
            <a:chExt cx="3035" cy="798"/>
          </a:xfrm>
        </p:grpSpPr>
        <p:sp>
          <p:nvSpPr>
            <p:cNvPr id="72" name="Freeform 9">
              <a:extLst>
                <a:ext uri="{FF2B5EF4-FFF2-40B4-BE49-F238E27FC236}">
                  <a16:creationId xmlns:a16="http://schemas.microsoft.com/office/drawing/2014/main" id="{2BC4E8D4-9F01-4AF6-B1D3-242E630D0A0A}"/>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10">
              <a:extLst>
                <a:ext uri="{FF2B5EF4-FFF2-40B4-BE49-F238E27FC236}">
                  <a16:creationId xmlns:a16="http://schemas.microsoft.com/office/drawing/2014/main" id="{488A0326-8C48-4B88-84A0-0F37B47974BE}"/>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Freeform 11">
              <a:extLst>
                <a:ext uri="{FF2B5EF4-FFF2-40B4-BE49-F238E27FC236}">
                  <a16:creationId xmlns:a16="http://schemas.microsoft.com/office/drawing/2014/main" id="{D394B2F2-7819-4314-BA23-70509D18401F}"/>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12">
              <a:extLst>
                <a:ext uri="{FF2B5EF4-FFF2-40B4-BE49-F238E27FC236}">
                  <a16:creationId xmlns:a16="http://schemas.microsoft.com/office/drawing/2014/main" id="{0A748F15-5E7F-4490-B188-ECAF38489AEB}"/>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13">
              <a:extLst>
                <a:ext uri="{FF2B5EF4-FFF2-40B4-BE49-F238E27FC236}">
                  <a16:creationId xmlns:a16="http://schemas.microsoft.com/office/drawing/2014/main" id="{223972D9-AE91-41F7-8B00-F8C9A97D5080}"/>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14">
              <a:extLst>
                <a:ext uri="{FF2B5EF4-FFF2-40B4-BE49-F238E27FC236}">
                  <a16:creationId xmlns:a16="http://schemas.microsoft.com/office/drawing/2014/main" id="{352B7099-87AA-4916-A420-A8AF78A3572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15">
              <a:extLst>
                <a:ext uri="{FF2B5EF4-FFF2-40B4-BE49-F238E27FC236}">
                  <a16:creationId xmlns:a16="http://schemas.microsoft.com/office/drawing/2014/main" id="{4400CACE-72F0-4FC0-AD48-4DAD2AB7DFCB}"/>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16">
              <a:extLst>
                <a:ext uri="{FF2B5EF4-FFF2-40B4-BE49-F238E27FC236}">
                  <a16:creationId xmlns:a16="http://schemas.microsoft.com/office/drawing/2014/main" id="{D40C4E0B-B5CD-435F-80FA-FE97647B648E}"/>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17">
              <a:extLst>
                <a:ext uri="{FF2B5EF4-FFF2-40B4-BE49-F238E27FC236}">
                  <a16:creationId xmlns:a16="http://schemas.microsoft.com/office/drawing/2014/main" id="{9C6D7578-3236-4215-85D2-05BB6FA9F687}"/>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18">
              <a:extLst>
                <a:ext uri="{FF2B5EF4-FFF2-40B4-BE49-F238E27FC236}">
                  <a16:creationId xmlns:a16="http://schemas.microsoft.com/office/drawing/2014/main" id="{800E14B4-2758-4273-9BC9-9B8B4FF4E4CF}"/>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9">
              <a:extLst>
                <a:ext uri="{FF2B5EF4-FFF2-40B4-BE49-F238E27FC236}">
                  <a16:creationId xmlns:a16="http://schemas.microsoft.com/office/drawing/2014/main" id="{E9E3FE8E-912D-4A05-9347-6313CFC4BE7F}"/>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20">
              <a:extLst>
                <a:ext uri="{FF2B5EF4-FFF2-40B4-BE49-F238E27FC236}">
                  <a16:creationId xmlns:a16="http://schemas.microsoft.com/office/drawing/2014/main" id="{014E3D64-39DC-48EC-8F89-27D0F46E30A7}"/>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21">
              <a:extLst>
                <a:ext uri="{FF2B5EF4-FFF2-40B4-BE49-F238E27FC236}">
                  <a16:creationId xmlns:a16="http://schemas.microsoft.com/office/drawing/2014/main" id="{8A5B0F82-CAE3-4830-A231-5EED28C5761D}"/>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22">
              <a:extLst>
                <a:ext uri="{FF2B5EF4-FFF2-40B4-BE49-F238E27FC236}">
                  <a16:creationId xmlns:a16="http://schemas.microsoft.com/office/drawing/2014/main" id="{E2391B62-9756-4172-B8F7-E4BDFF710DAF}"/>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23">
              <a:extLst>
                <a:ext uri="{FF2B5EF4-FFF2-40B4-BE49-F238E27FC236}">
                  <a16:creationId xmlns:a16="http://schemas.microsoft.com/office/drawing/2014/main" id="{5C96E779-3DF3-4D6A-B6A1-45164666C8E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24">
              <a:extLst>
                <a:ext uri="{FF2B5EF4-FFF2-40B4-BE49-F238E27FC236}">
                  <a16:creationId xmlns:a16="http://schemas.microsoft.com/office/drawing/2014/main" id="{15808416-20C0-475B-B4F8-9B19AC87DDE7}"/>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25">
              <a:extLst>
                <a:ext uri="{FF2B5EF4-FFF2-40B4-BE49-F238E27FC236}">
                  <a16:creationId xmlns:a16="http://schemas.microsoft.com/office/drawing/2014/main" id="{A5A1A3C0-ED97-463C-86B7-47A524E37027}"/>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26">
              <a:extLst>
                <a:ext uri="{FF2B5EF4-FFF2-40B4-BE49-F238E27FC236}">
                  <a16:creationId xmlns:a16="http://schemas.microsoft.com/office/drawing/2014/main" id="{F27D6E7A-7065-4D41-9F08-5F41C423A4CA}"/>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27">
              <a:extLst>
                <a:ext uri="{FF2B5EF4-FFF2-40B4-BE49-F238E27FC236}">
                  <a16:creationId xmlns:a16="http://schemas.microsoft.com/office/drawing/2014/main" id="{3EDF0C9B-AC56-4B06-8B94-7EBC53C9D04E}"/>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28">
              <a:extLst>
                <a:ext uri="{FF2B5EF4-FFF2-40B4-BE49-F238E27FC236}">
                  <a16:creationId xmlns:a16="http://schemas.microsoft.com/office/drawing/2014/main" id="{00356B14-EAD9-4063-93E4-3EC515354B77}"/>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9">
              <a:extLst>
                <a:ext uri="{FF2B5EF4-FFF2-40B4-BE49-F238E27FC236}">
                  <a16:creationId xmlns:a16="http://schemas.microsoft.com/office/drawing/2014/main" id="{B583428A-995F-405F-9E18-7B3CAD2CCAA6}"/>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30">
              <a:extLst>
                <a:ext uri="{FF2B5EF4-FFF2-40B4-BE49-F238E27FC236}">
                  <a16:creationId xmlns:a16="http://schemas.microsoft.com/office/drawing/2014/main" id="{9D472BEC-0866-4418-B915-DB38A7D0E380}"/>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31">
              <a:extLst>
                <a:ext uri="{FF2B5EF4-FFF2-40B4-BE49-F238E27FC236}">
                  <a16:creationId xmlns:a16="http://schemas.microsoft.com/office/drawing/2014/main" id="{A53C9FE0-1AF6-431C-901A-44536D6D539C}"/>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32">
              <a:extLst>
                <a:ext uri="{FF2B5EF4-FFF2-40B4-BE49-F238E27FC236}">
                  <a16:creationId xmlns:a16="http://schemas.microsoft.com/office/drawing/2014/main" id="{42CE006C-A5EB-40DA-8DD2-44600A3B4A59}"/>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33">
              <a:extLst>
                <a:ext uri="{FF2B5EF4-FFF2-40B4-BE49-F238E27FC236}">
                  <a16:creationId xmlns:a16="http://schemas.microsoft.com/office/drawing/2014/main" id="{B3734386-673F-4903-97E1-888DFEB1CA4A}"/>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34">
              <a:extLst>
                <a:ext uri="{FF2B5EF4-FFF2-40B4-BE49-F238E27FC236}">
                  <a16:creationId xmlns:a16="http://schemas.microsoft.com/office/drawing/2014/main" id="{9BA8896F-5C6B-4470-8D78-F2958B4A8C25}"/>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35">
              <a:extLst>
                <a:ext uri="{FF2B5EF4-FFF2-40B4-BE49-F238E27FC236}">
                  <a16:creationId xmlns:a16="http://schemas.microsoft.com/office/drawing/2014/main" id="{FA8B510C-629D-4AFF-85D3-62A5D311A025}"/>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36">
              <a:extLst>
                <a:ext uri="{FF2B5EF4-FFF2-40B4-BE49-F238E27FC236}">
                  <a16:creationId xmlns:a16="http://schemas.microsoft.com/office/drawing/2014/main" id="{EEB1AB47-84B1-4561-AABE-F086F49545CA}"/>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Line 37">
              <a:extLst>
                <a:ext uri="{FF2B5EF4-FFF2-40B4-BE49-F238E27FC236}">
                  <a16:creationId xmlns:a16="http://schemas.microsoft.com/office/drawing/2014/main" id="{182B0176-2622-4969-8046-8C1FADAA4595}"/>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Rectangle 38">
              <a:extLst>
                <a:ext uri="{FF2B5EF4-FFF2-40B4-BE49-F238E27FC236}">
                  <a16:creationId xmlns:a16="http://schemas.microsoft.com/office/drawing/2014/main" id="{5BDFA5F4-E0A8-4BBE-B461-0D71AAA97D9C}"/>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39">
              <a:extLst>
                <a:ext uri="{FF2B5EF4-FFF2-40B4-BE49-F238E27FC236}">
                  <a16:creationId xmlns:a16="http://schemas.microsoft.com/office/drawing/2014/main" id="{F3C93F49-AF40-4A0E-9137-63D574663173}"/>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Line 40">
              <a:extLst>
                <a:ext uri="{FF2B5EF4-FFF2-40B4-BE49-F238E27FC236}">
                  <a16:creationId xmlns:a16="http://schemas.microsoft.com/office/drawing/2014/main" id="{C3439511-E41F-41E2-8A51-3BB5811BB2BE}"/>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Rectangle 41">
              <a:extLst>
                <a:ext uri="{FF2B5EF4-FFF2-40B4-BE49-F238E27FC236}">
                  <a16:creationId xmlns:a16="http://schemas.microsoft.com/office/drawing/2014/main" id="{CDA337F7-D43A-4902-833A-19ED4796D149}"/>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Line 42">
              <a:extLst>
                <a:ext uri="{FF2B5EF4-FFF2-40B4-BE49-F238E27FC236}">
                  <a16:creationId xmlns:a16="http://schemas.microsoft.com/office/drawing/2014/main" id="{FCBA7240-0D1F-4A87-A82D-1CF6F0B19747}"/>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Line 43">
              <a:extLst>
                <a:ext uri="{FF2B5EF4-FFF2-40B4-BE49-F238E27FC236}">
                  <a16:creationId xmlns:a16="http://schemas.microsoft.com/office/drawing/2014/main" id="{07DC320B-A558-49BA-A83C-C7E38FF1BADC}"/>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Line 44">
              <a:extLst>
                <a:ext uri="{FF2B5EF4-FFF2-40B4-BE49-F238E27FC236}">
                  <a16:creationId xmlns:a16="http://schemas.microsoft.com/office/drawing/2014/main" id="{52AB86F5-4D3E-495D-9019-0EFA810AD70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Line 45">
              <a:extLst>
                <a:ext uri="{FF2B5EF4-FFF2-40B4-BE49-F238E27FC236}">
                  <a16:creationId xmlns:a16="http://schemas.microsoft.com/office/drawing/2014/main" id="{3DAD9F76-7412-4B92-A2DA-EF7D6BC13FD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46">
              <a:extLst>
                <a:ext uri="{FF2B5EF4-FFF2-40B4-BE49-F238E27FC236}">
                  <a16:creationId xmlns:a16="http://schemas.microsoft.com/office/drawing/2014/main" id="{A9A1C653-CD3D-4B6D-9A9B-B597252924FD}"/>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47">
              <a:extLst>
                <a:ext uri="{FF2B5EF4-FFF2-40B4-BE49-F238E27FC236}">
                  <a16:creationId xmlns:a16="http://schemas.microsoft.com/office/drawing/2014/main" id="{BB76EC68-C412-4456-9283-D73E2130CE17}"/>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48">
              <a:extLst>
                <a:ext uri="{FF2B5EF4-FFF2-40B4-BE49-F238E27FC236}">
                  <a16:creationId xmlns:a16="http://schemas.microsoft.com/office/drawing/2014/main" id="{5B267FD1-5162-44BD-8425-9C0E5C7FB8B2}"/>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49">
              <a:extLst>
                <a:ext uri="{FF2B5EF4-FFF2-40B4-BE49-F238E27FC236}">
                  <a16:creationId xmlns:a16="http://schemas.microsoft.com/office/drawing/2014/main" id="{1A2BBC8E-44FC-4693-956D-3B3421D28DBB}"/>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50">
              <a:extLst>
                <a:ext uri="{FF2B5EF4-FFF2-40B4-BE49-F238E27FC236}">
                  <a16:creationId xmlns:a16="http://schemas.microsoft.com/office/drawing/2014/main" id="{73452C59-A6AB-47D6-AAEC-FB830DCB5C2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Freeform 51">
              <a:extLst>
                <a:ext uri="{FF2B5EF4-FFF2-40B4-BE49-F238E27FC236}">
                  <a16:creationId xmlns:a16="http://schemas.microsoft.com/office/drawing/2014/main" id="{73505011-565F-4D29-B227-527CC3CFF49C}"/>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15" name="Straight Connector 114">
            <a:extLst>
              <a:ext uri="{FF2B5EF4-FFF2-40B4-BE49-F238E27FC236}">
                <a16:creationId xmlns:a16="http://schemas.microsoft.com/office/drawing/2014/main" id="{37A5010F-61C6-4D7A-903D-D645D606DD2D}"/>
              </a:ext>
            </a:extLst>
          </p:cNvPr>
          <p:cNvCxnSpPr>
            <a:cxnSpLocks/>
          </p:cNvCxnSpPr>
          <p:nvPr/>
        </p:nvCxnSpPr>
        <p:spPr>
          <a:xfrm>
            <a:off x="419312" y="326162"/>
            <a:ext cx="0" cy="60922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1F64629-D306-410A-85B5-30143590E344}"/>
              </a:ext>
            </a:extLst>
          </p:cNvPr>
          <p:cNvGrpSpPr/>
          <p:nvPr/>
        </p:nvGrpSpPr>
        <p:grpSpPr>
          <a:xfrm>
            <a:off x="298122" y="720846"/>
            <a:ext cx="7968163" cy="4312974"/>
            <a:chOff x="650396" y="655299"/>
            <a:chExt cx="7968163" cy="4312974"/>
          </a:xfrm>
        </p:grpSpPr>
        <p:pic>
          <p:nvPicPr>
            <p:cNvPr id="119" name="Picture 118">
              <a:extLst>
                <a:ext uri="{FF2B5EF4-FFF2-40B4-BE49-F238E27FC236}">
                  <a16:creationId xmlns:a16="http://schemas.microsoft.com/office/drawing/2014/main" id="{F36B00A4-7A2C-4D51-8AD5-D40048AAFF48}"/>
                </a:ext>
              </a:extLst>
            </p:cNvPr>
            <p:cNvPicPr>
              <a:picLocks noChangeAspect="1"/>
            </p:cNvPicPr>
            <p:nvPr/>
          </p:nvPicPr>
          <p:blipFill>
            <a:blip r:embed="rId3"/>
            <a:stretch>
              <a:fillRect/>
            </a:stretch>
          </p:blipFill>
          <p:spPr>
            <a:xfrm>
              <a:off x="650396" y="655299"/>
              <a:ext cx="7968163" cy="2139881"/>
            </a:xfrm>
            <a:prstGeom prst="rect">
              <a:avLst/>
            </a:prstGeom>
          </p:spPr>
        </p:pic>
        <p:pic>
          <p:nvPicPr>
            <p:cNvPr id="120" name="Picture 119">
              <a:extLst>
                <a:ext uri="{FF2B5EF4-FFF2-40B4-BE49-F238E27FC236}">
                  <a16:creationId xmlns:a16="http://schemas.microsoft.com/office/drawing/2014/main" id="{48092B7C-5164-47CE-89F0-1D1720E8FDD5}"/>
                </a:ext>
              </a:extLst>
            </p:cNvPr>
            <p:cNvPicPr>
              <a:picLocks noChangeAspect="1"/>
            </p:cNvPicPr>
            <p:nvPr/>
          </p:nvPicPr>
          <p:blipFill>
            <a:blip r:embed="rId4"/>
            <a:stretch>
              <a:fillRect/>
            </a:stretch>
          </p:blipFill>
          <p:spPr>
            <a:xfrm>
              <a:off x="650396" y="1741845"/>
              <a:ext cx="7968163" cy="2139881"/>
            </a:xfrm>
            <a:prstGeom prst="rect">
              <a:avLst/>
            </a:prstGeom>
          </p:spPr>
        </p:pic>
        <p:pic>
          <p:nvPicPr>
            <p:cNvPr id="121" name="Picture 120">
              <a:extLst>
                <a:ext uri="{FF2B5EF4-FFF2-40B4-BE49-F238E27FC236}">
                  <a16:creationId xmlns:a16="http://schemas.microsoft.com/office/drawing/2014/main" id="{549097C0-DB92-4D26-A555-93890B865B30}"/>
                </a:ext>
              </a:extLst>
            </p:cNvPr>
            <p:cNvPicPr>
              <a:picLocks noChangeAspect="1"/>
            </p:cNvPicPr>
            <p:nvPr/>
          </p:nvPicPr>
          <p:blipFill>
            <a:blip r:embed="rId5"/>
            <a:stretch>
              <a:fillRect/>
            </a:stretch>
          </p:blipFill>
          <p:spPr>
            <a:xfrm>
              <a:off x="650396" y="2828392"/>
              <a:ext cx="7968163" cy="2139881"/>
            </a:xfrm>
            <a:prstGeom prst="rect">
              <a:avLst/>
            </a:prstGeom>
          </p:spPr>
        </p:pic>
      </p:grpSp>
      <p:sp>
        <p:nvSpPr>
          <p:cNvPr id="60" name="Rectangle 59">
            <a:extLst>
              <a:ext uri="{FF2B5EF4-FFF2-40B4-BE49-F238E27FC236}">
                <a16:creationId xmlns:a16="http://schemas.microsoft.com/office/drawing/2014/main" id="{06A2613D-3589-44C7-A2BE-E343A5CCDA2D}"/>
              </a:ext>
            </a:extLst>
          </p:cNvPr>
          <p:cNvSpPr/>
          <p:nvPr/>
        </p:nvSpPr>
        <p:spPr>
          <a:xfrm>
            <a:off x="941517" y="218635"/>
            <a:ext cx="1849582" cy="5847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9466F"/>
                </a:solidFill>
                <a:effectLst/>
                <a:uLnTx/>
                <a:uFillTx/>
                <a:latin typeface="Arial"/>
                <a:ea typeface="+mn-ea"/>
                <a:cs typeface="+mn-cs"/>
              </a:rPr>
              <a:t>Part 5:</a:t>
            </a:r>
            <a:endParaRPr kumimoji="0" lang="en-NZ" sz="3200" b="0" i="0" u="none" strike="noStrike" kern="1200" cap="none" spc="0" normalizeH="0" baseline="0" noProof="0" dirty="0">
              <a:ln>
                <a:noFill/>
              </a:ln>
              <a:solidFill>
                <a:srgbClr val="39466F"/>
              </a:solidFill>
              <a:effectLst/>
              <a:uLnTx/>
              <a:uFillTx/>
              <a:latin typeface="Arial"/>
              <a:ea typeface="+mn-ea"/>
              <a:cs typeface="+mn-cs"/>
            </a:endParaRPr>
          </a:p>
        </p:txBody>
      </p:sp>
    </p:spTree>
    <p:extLst>
      <p:ext uri="{BB962C8B-B14F-4D97-AF65-F5344CB8AC3E}">
        <p14:creationId xmlns:p14="http://schemas.microsoft.com/office/powerpoint/2010/main" val="3856901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292727" y="0"/>
            <a:ext cx="47885" cy="47208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564228"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1981200" y="1053737"/>
            <a:ext cx="102108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1" y="5470253"/>
            <a:ext cx="98366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807704" y="60409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9984835" y="5023726"/>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1951611" y="1319917"/>
            <a:ext cx="8353418" cy="3785652"/>
          </a:xfrm>
          <a:prstGeom prst="rect">
            <a:avLst/>
          </a:prstGeom>
        </p:spPr>
        <p:txBody>
          <a:bodyPr wrap="square">
            <a:spAutoFit/>
          </a:bodyPr>
          <a:lstStyle/>
          <a:p>
            <a:pPr lvl="0">
              <a:defRPr/>
            </a:pPr>
            <a:r>
              <a:rPr lang="en-US" sz="4800" b="1" spc="-60" dirty="0">
                <a:solidFill>
                  <a:srgbClr val="2F395B"/>
                </a:solidFill>
                <a:latin typeface="Arial" panose="020B0604020202020204" pitchFamily="34" charset="0"/>
                <a:cs typeface="Arial" panose="020B0604020202020204" pitchFamily="34" charset="0"/>
              </a:rPr>
              <a:t>It comes with so much shame, to hurt the ones you love, making it probably one of the most difficult things to seek help about.</a:t>
            </a:r>
            <a:endParaRPr kumimoji="0" lang="en-NZ"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2028271" y="5325309"/>
            <a:ext cx="1340431"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118269" y="5303753"/>
            <a:ext cx="1340432"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Andrew</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 name="Slide Number Placeholder 4">
            <a:extLst>
              <a:ext uri="{FF2B5EF4-FFF2-40B4-BE49-F238E27FC236}">
                <a16:creationId xmlns:a16="http://schemas.microsoft.com/office/drawing/2014/main" id="{FFA0E4B7-240E-4961-A018-9D30362820D1}"/>
              </a:ext>
            </a:extLst>
          </p:cNvPr>
          <p:cNvSpPr>
            <a:spLocks noGrp="1"/>
          </p:cNvSpPr>
          <p:nvPr>
            <p:ph type="sldNum" sz="quarter" idx="12"/>
          </p:nvPr>
        </p:nvSpPr>
        <p:spPr/>
        <p:txBody>
          <a:bodyPr/>
          <a:lstStyle/>
          <a:p>
            <a:fld id="{ED4687AE-F7D7-4E0E-86AF-F178D2FF58C3}" type="slidenum">
              <a:rPr lang="en-NZ" smtClean="0"/>
              <a:t>53</a:t>
            </a:fld>
            <a:endParaRPr lang="en-NZ" dirty="0"/>
          </a:p>
        </p:txBody>
      </p:sp>
    </p:spTree>
    <p:extLst>
      <p:ext uri="{BB962C8B-B14F-4D97-AF65-F5344CB8AC3E}">
        <p14:creationId xmlns:p14="http://schemas.microsoft.com/office/powerpoint/2010/main" val="2597208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8825023" y="313899"/>
            <a:ext cx="3075118"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366808"/>
            <a:ext cx="2358232" cy="4600575"/>
          </a:xfrm>
        </p:spPr>
        <p:txBody>
          <a:bodyPr>
            <a:normAutofit/>
          </a:bodyPr>
          <a:lstStyle/>
          <a:p>
            <a:r>
              <a:rPr lang="en-US" b="1" dirty="0">
                <a:solidFill>
                  <a:schemeClr val="bg1"/>
                </a:solidFill>
                <a:latin typeface="Arial" panose="020B0604020202020204" pitchFamily="34" charset="0"/>
                <a:cs typeface="Arial" panose="020B0604020202020204" pitchFamily="34" charset="0"/>
              </a:rPr>
              <a:t>Fear of the </a:t>
            </a:r>
            <a:r>
              <a:rPr lang="en-US" b="1" dirty="0">
                <a:solidFill>
                  <a:srgbClr val="FAB900"/>
                </a:solidFill>
                <a:latin typeface="Arial" panose="020B0604020202020204" pitchFamily="34" charset="0"/>
                <a:cs typeface="Arial" panose="020B0604020202020204" pitchFamily="34" charset="0"/>
              </a:rPr>
              <a:t>‘label’</a:t>
            </a:r>
            <a:endParaRPr lang="en-NZ" b="1" i="1" dirty="0">
              <a:solidFill>
                <a:srgbClr val="FAB9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59664" y="733615"/>
            <a:ext cx="5107557" cy="4802188"/>
          </a:xfrm>
        </p:spPr>
        <p:txBody>
          <a:bodyPr>
            <a:noAutofit/>
          </a:bodyPr>
          <a:lstStyle/>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All men did not want to go anywhere near something that they feel would label them.</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spoke of the </a:t>
            </a:r>
            <a:r>
              <a:rPr lang="en-US" sz="1400" b="1" dirty="0">
                <a:solidFill>
                  <a:schemeClr val="tx1"/>
                </a:solidFill>
                <a:latin typeface="Arial" panose="020B0604020202020204" pitchFamily="34" charset="0"/>
                <a:cs typeface="Arial" panose="020B0604020202020204" pitchFamily="34" charset="0"/>
              </a:rPr>
              <a:t>fear of stigma and the sense of getting tarred for life,</a:t>
            </a:r>
            <a:r>
              <a:rPr lang="en-US" sz="1400" dirty="0">
                <a:solidFill>
                  <a:schemeClr val="tx1"/>
                </a:solidFill>
                <a:latin typeface="Arial" panose="020B0604020202020204" pitchFamily="34" charset="0"/>
                <a:cs typeface="Arial" panose="020B0604020202020204" pitchFamily="34" charset="0"/>
              </a:rPr>
              <a:t> particularly in the context of abusive behavior in a relationship – the shame of admittance and public jeopardy of being “sprung” or “exposed”.</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instinctively understood how a </a:t>
            </a:r>
            <a:r>
              <a:rPr lang="en-US" sz="1400" dirty="0" err="1">
                <a:solidFill>
                  <a:schemeClr val="tx1"/>
                </a:solidFill>
                <a:latin typeface="Arial" panose="020B0604020202020204" pitchFamily="34" charset="0"/>
                <a:cs typeface="Arial" panose="020B0604020202020204" pitchFamily="34" charset="0"/>
              </a:rPr>
              <a:t>behavioural</a:t>
            </a:r>
            <a:r>
              <a:rPr lang="en-US" sz="1400" dirty="0">
                <a:solidFill>
                  <a:schemeClr val="tx1"/>
                </a:solidFill>
                <a:latin typeface="Arial" panose="020B0604020202020204" pitchFamily="34" charset="0"/>
                <a:cs typeface="Arial" panose="020B0604020202020204" pitchFamily="34" charset="0"/>
              </a:rPr>
              <a:t> act (such as abusive behavior in a relationship) could become lasting stain on someone’s public identity, and come to define them.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This image is a </a:t>
            </a:r>
            <a:r>
              <a:rPr lang="en-US" sz="1400" b="1" dirty="0">
                <a:solidFill>
                  <a:schemeClr val="tx1"/>
                </a:solidFill>
                <a:latin typeface="Arial" panose="020B0604020202020204" pitchFamily="34" charset="0"/>
                <a:cs typeface="Arial" panose="020B0604020202020204" pitchFamily="34" charset="0"/>
              </a:rPr>
              <a:t>core part of their socially constructed identity and goes hand in hand with the fear of losing face. </a:t>
            </a:r>
            <a:r>
              <a:rPr lang="en-US" sz="1400" dirty="0">
                <a:solidFill>
                  <a:schemeClr val="tx1"/>
                </a:solidFill>
                <a:latin typeface="Arial" panose="020B0604020202020204" pitchFamily="34" charset="0"/>
                <a:cs typeface="Arial" panose="020B0604020202020204" pitchFamily="34" charset="0"/>
              </a:rPr>
              <a:t>This was common to all respondents, with those from Asian cultures even more so.</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Many men have invested a lot in creating an image of masculinity and competence, that the risk of being ‘exposed’ as not being so is terrifying – and hard to undo.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Not surprisingly, anonymity was desired by many, with discrete help seeking and no damage to reputation.  Men articulate a  preference for the idea of ‘support’ and understanding rather than ‘intervention’. </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8951849" y="1169468"/>
            <a:ext cx="2811463"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You cannot underestimate the stigma around non violence </a:t>
            </a:r>
            <a:r>
              <a:rPr lang="en-US" sz="1200" i="1" dirty="0" err="1">
                <a:solidFill>
                  <a:schemeClr val="tx1"/>
                </a:solidFill>
                <a:latin typeface="Arial" panose="020B0604020202020204" pitchFamily="34" charset="0"/>
                <a:cs typeface="Arial" panose="020B0604020202020204" pitchFamily="34" charset="0"/>
              </a:rPr>
              <a:t>programmes</a:t>
            </a:r>
            <a:r>
              <a:rPr lang="en-US" sz="1200" i="1" dirty="0">
                <a:solidFill>
                  <a:schemeClr val="tx1"/>
                </a:solidFill>
                <a:latin typeface="Arial" panose="020B0604020202020204" pitchFamily="34" charset="0"/>
                <a:cs typeface="Arial" panose="020B0604020202020204" pitchFamily="34" charset="0"/>
              </a:rPr>
              <a:t>.  They worry about coming through our doors.  </a:t>
            </a:r>
            <a:r>
              <a:rPr lang="en-US" sz="1200" b="1" i="1" dirty="0">
                <a:solidFill>
                  <a:schemeClr val="tx1"/>
                </a:solidFill>
                <a:latin typeface="Arial" panose="020B0604020202020204" pitchFamily="34" charset="0"/>
                <a:cs typeface="Arial" panose="020B0604020202020204" pitchFamily="34" charset="0"/>
              </a:rPr>
              <a:t>Men’s practitioner </a:t>
            </a:r>
            <a:endParaRPr lang="en-US"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Losing public face is shame. Tony Veitch has never recovered from that.  </a:t>
            </a:r>
            <a:r>
              <a:rPr lang="en-US" sz="1200" b="1" i="1" dirty="0">
                <a:solidFill>
                  <a:schemeClr val="tx1"/>
                </a:solidFill>
                <a:latin typeface="Arial" panose="020B0604020202020204" pitchFamily="34" charset="0"/>
                <a:cs typeface="Arial" panose="020B0604020202020204" pitchFamily="34" charset="0"/>
              </a:rPr>
              <a:t>Anonymous triads respondent</a:t>
            </a:r>
            <a:endParaRPr lang="en-US"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They feel ashamed for their </a:t>
            </a:r>
            <a:r>
              <a:rPr lang="en-US" sz="1200" i="1" dirty="0" err="1">
                <a:solidFill>
                  <a:schemeClr val="tx1"/>
                </a:solidFill>
                <a:latin typeface="Arial" panose="020B0604020202020204" pitchFamily="34" charset="0"/>
                <a:cs typeface="Arial" panose="020B0604020202020204" pitchFamily="34" charset="0"/>
              </a:rPr>
              <a:t>behaviour</a:t>
            </a:r>
            <a:r>
              <a:rPr lang="en-US" sz="1200" i="1" dirty="0">
                <a:solidFill>
                  <a:schemeClr val="tx1"/>
                </a:solidFill>
                <a:latin typeface="Arial" panose="020B0604020202020204" pitchFamily="34" charset="0"/>
                <a:cs typeface="Arial" panose="020B0604020202020204" pitchFamily="34" charset="0"/>
              </a:rPr>
              <a:t> and don’t know how to fix it without someone giving them shit. </a:t>
            </a:r>
            <a:r>
              <a:rPr lang="en-US" sz="1200" b="1" i="1" dirty="0">
                <a:solidFill>
                  <a:schemeClr val="tx1"/>
                </a:solidFill>
                <a:latin typeface="Arial" panose="020B0604020202020204" pitchFamily="34" charset="0"/>
                <a:cs typeface="Arial" panose="020B0604020202020204" pitchFamily="34" charset="0"/>
              </a:rPr>
              <a:t>Dave</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FA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2A59A864-5051-4FB0-BBB5-B81056A1CA64}"/>
              </a:ext>
            </a:extLst>
          </p:cNvPr>
          <p:cNvCxnSpPr>
            <a:cxnSpLocks/>
          </p:cNvCxnSpPr>
          <p:nvPr/>
        </p:nvCxnSpPr>
        <p:spPr>
          <a:xfrm>
            <a:off x="9030851" y="3022083"/>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FDDF135A-86F6-4434-9F03-22B0FEB4D7E8}"/>
              </a:ext>
            </a:extLst>
          </p:cNvPr>
          <p:cNvCxnSpPr>
            <a:cxnSpLocks/>
          </p:cNvCxnSpPr>
          <p:nvPr/>
        </p:nvCxnSpPr>
        <p:spPr>
          <a:xfrm>
            <a:off x="9030851" y="3793608"/>
            <a:ext cx="262433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D84BA9C-67F5-4795-ADBE-1CB4A643B8F1}"/>
              </a:ext>
            </a:extLst>
          </p:cNvPr>
          <p:cNvSpPr>
            <a:spLocks noGrp="1"/>
          </p:cNvSpPr>
          <p:nvPr>
            <p:ph type="sldNum" sz="quarter" idx="12"/>
          </p:nvPr>
        </p:nvSpPr>
        <p:spPr/>
        <p:txBody>
          <a:bodyPr/>
          <a:lstStyle/>
          <a:p>
            <a:fld id="{ED4687AE-F7D7-4E0E-86AF-F178D2FF58C3}" type="slidenum">
              <a:rPr lang="en-NZ" smtClean="0"/>
              <a:t>54</a:t>
            </a:fld>
            <a:endParaRPr lang="en-NZ" dirty="0"/>
          </a:p>
        </p:txBody>
      </p:sp>
    </p:spTree>
    <p:extLst>
      <p:ext uri="{BB962C8B-B14F-4D97-AF65-F5344CB8AC3E}">
        <p14:creationId xmlns:p14="http://schemas.microsoft.com/office/powerpoint/2010/main" val="3100057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8E883-7A95-4310-8CA2-AB38E3F79C44}"/>
              </a:ext>
            </a:extLst>
          </p:cNvPr>
          <p:cNvSpPr/>
          <p:nvPr/>
        </p:nvSpPr>
        <p:spPr>
          <a:xfrm>
            <a:off x="9410699" y="313899"/>
            <a:ext cx="2489441"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5D0590C1-27FC-4D16-9F72-3C1EB3641BF5}"/>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223043" y="834421"/>
            <a:ext cx="3082132" cy="4600575"/>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Poor previous experience creates </a:t>
            </a:r>
            <a:r>
              <a:rPr lang="en-US" sz="3200" b="1" dirty="0">
                <a:solidFill>
                  <a:srgbClr val="FAB900"/>
                </a:solidFill>
                <a:latin typeface="Arial" panose="020B0604020202020204" pitchFamily="34" charset="0"/>
                <a:cs typeface="Arial" panose="020B0604020202020204" pitchFamily="34" charset="0"/>
              </a:rPr>
              <a:t>poor expectations </a:t>
            </a:r>
            <a:r>
              <a:rPr lang="en-US" sz="3200" b="1" dirty="0">
                <a:solidFill>
                  <a:schemeClr val="bg1"/>
                </a:solidFill>
                <a:latin typeface="Arial" panose="020B0604020202020204" pitchFamily="34" charset="0"/>
                <a:cs typeface="Arial" panose="020B0604020202020204" pitchFamily="34" charset="0"/>
              </a:rPr>
              <a:t>of seeking help</a:t>
            </a:r>
            <a:endParaRPr lang="en-NZ" sz="3200" b="1" i="1" dirty="0">
              <a:solidFill>
                <a:srgbClr val="40BAD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715498-C0DF-4A00-B905-FF5348085421}"/>
              </a:ext>
            </a:extLst>
          </p:cNvPr>
          <p:cNvSpPr>
            <a:spLocks noGrp="1"/>
          </p:cNvSpPr>
          <p:nvPr>
            <p:ph sz="half" idx="4294967295"/>
          </p:nvPr>
        </p:nvSpPr>
        <p:spPr>
          <a:xfrm>
            <a:off x="3659664" y="733615"/>
            <a:ext cx="5446236" cy="4802188"/>
          </a:xfrm>
        </p:spPr>
        <p:txBody>
          <a:bodyPr>
            <a:noAutofit/>
          </a:bodyPr>
          <a:lstStyle/>
          <a:p>
            <a:pPr marL="0" indent="0">
              <a:lnSpc>
                <a:spcPct val="100000"/>
              </a:lnSpc>
              <a:spcBef>
                <a:spcPts val="0"/>
              </a:spcBef>
              <a:spcAft>
                <a:spcPts val="1200"/>
              </a:spcAft>
              <a:buNone/>
            </a:pPr>
            <a:endParaRPr lang="en-US" sz="14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 majority of men had little knowledge of what help seeking actually entailed, particularly help seeking of the professional type, which was a bit of an (off-putting) ‘black box’.  The ‘first step’ in help seeking is a big unknown and a frightening prospect for a lot of men.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Personal experiences of help seeking were patchy, some having achieved good outcomes but many echoing sentiments that poor experiences of reaching out for help prevent men from doing so again.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Mental health is most people’s model. Quite frequently, </a:t>
            </a:r>
            <a:r>
              <a:rPr lang="en-US" sz="1400" b="1" dirty="0">
                <a:solidFill>
                  <a:schemeClr val="tx1"/>
                </a:solidFill>
                <a:latin typeface="Arial" panose="020B0604020202020204" pitchFamily="34" charset="0"/>
                <a:cs typeface="Arial" panose="020B0604020202020204" pitchFamily="34" charset="0"/>
              </a:rPr>
              <a:t>their experience of getting help was quite poor, the help often not being there, being hard to reach or being too costly.</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This leads them to question what the help for abusive </a:t>
            </a:r>
            <a:r>
              <a:rPr lang="en-US" sz="1400" dirty="0" err="1">
                <a:solidFill>
                  <a:schemeClr val="tx1"/>
                </a:solidFill>
                <a:latin typeface="Arial" panose="020B0604020202020204" pitchFamily="34" charset="0"/>
                <a:cs typeface="Arial" panose="020B0604020202020204" pitchFamily="34" charset="0"/>
              </a:rPr>
              <a:t>behaviours</a:t>
            </a:r>
            <a:r>
              <a:rPr lang="en-US" sz="1400" dirty="0">
                <a:solidFill>
                  <a:schemeClr val="tx1"/>
                </a:solidFill>
                <a:latin typeface="Arial" panose="020B0604020202020204" pitchFamily="34" charset="0"/>
                <a:cs typeface="Arial" panose="020B0604020202020204" pitchFamily="34" charset="0"/>
              </a:rPr>
              <a:t> would be like, whether the support would actually be there.  </a:t>
            </a:r>
          </a:p>
          <a:p>
            <a:pPr marL="0" indent="0">
              <a:lnSpc>
                <a:spcPct val="100000"/>
              </a:lnSpc>
              <a:spcBef>
                <a:spcPts val="0"/>
              </a:spcBef>
              <a:spcAft>
                <a:spcPts val="1200"/>
              </a:spcAft>
              <a:buNone/>
            </a:pPr>
            <a:r>
              <a:rPr lang="en-US" sz="1400" b="1" dirty="0">
                <a:solidFill>
                  <a:schemeClr val="tx1"/>
                </a:solidFill>
                <a:latin typeface="Arial" panose="020B0604020202020204" pitchFamily="34" charset="0"/>
                <a:cs typeface="Arial" panose="020B0604020202020204" pitchFamily="34" charset="0"/>
              </a:rPr>
              <a:t>Men in this study </a:t>
            </a:r>
            <a:r>
              <a:rPr lang="en-US" sz="1400" b="1" dirty="0" err="1">
                <a:solidFill>
                  <a:schemeClr val="tx1"/>
                </a:solidFill>
                <a:latin typeface="Arial" panose="020B0604020202020204" pitchFamily="34" charset="0"/>
                <a:cs typeface="Arial" panose="020B0604020202020204" pitchFamily="34" charset="0"/>
              </a:rPr>
              <a:t>verbalise</a:t>
            </a:r>
            <a:r>
              <a:rPr lang="en-US" sz="1400" b="1" dirty="0">
                <a:solidFill>
                  <a:schemeClr val="tx1"/>
                </a:solidFill>
                <a:latin typeface="Arial" panose="020B0604020202020204" pitchFamily="34" charset="0"/>
                <a:cs typeface="Arial" panose="020B0604020202020204" pitchFamily="34" charset="0"/>
              </a:rPr>
              <a:t> wanting it to be actually OK to seek help rather than just reassuring that it is.  </a:t>
            </a:r>
          </a:p>
          <a:p>
            <a:pPr marL="0" indent="0">
              <a:lnSpc>
                <a:spcPct val="100000"/>
              </a:lnSpc>
              <a:spcBef>
                <a:spcPts val="0"/>
              </a:spcBef>
              <a:spcAft>
                <a:spcPts val="1200"/>
              </a:spcAft>
              <a:buNone/>
            </a:pPr>
            <a:r>
              <a:rPr lang="en-US" sz="1400" dirty="0">
                <a:solidFill>
                  <a:schemeClr val="tx1"/>
                </a:solidFill>
                <a:latin typeface="Arial" panose="020B0604020202020204" pitchFamily="34" charset="0"/>
                <a:cs typeface="Arial" panose="020B0604020202020204" pitchFamily="34" charset="0"/>
              </a:rPr>
              <a:t>They perceive a gap between crisis response (police, courts) and talking response (some awareness of men’s groups).  None of the men we directly spoke to would approach the police voluntarily for fear of outing themselves.  Men who have experienced volatile relationships spoke of the need for ‘cool off’ support – a service or venue that that would allow for de-escalation of a situation in the moment.</a:t>
            </a:r>
          </a:p>
        </p:txBody>
      </p:sp>
      <p:sp>
        <p:nvSpPr>
          <p:cNvPr id="14" name="Content Placeholder 13">
            <a:extLst>
              <a:ext uri="{FF2B5EF4-FFF2-40B4-BE49-F238E27FC236}">
                <a16:creationId xmlns:a16="http://schemas.microsoft.com/office/drawing/2014/main" id="{140504F0-B753-40A1-9C47-61AA12D198EE}"/>
              </a:ext>
            </a:extLst>
          </p:cNvPr>
          <p:cNvSpPr>
            <a:spLocks noGrp="1"/>
          </p:cNvSpPr>
          <p:nvPr>
            <p:ph sz="half" idx="4294967295"/>
          </p:nvPr>
        </p:nvSpPr>
        <p:spPr>
          <a:xfrm>
            <a:off x="9601200" y="1169468"/>
            <a:ext cx="2162112" cy="5121275"/>
          </a:xfrm>
        </p:spPr>
        <p:txBody>
          <a:bodyPr>
            <a:noAutofit/>
          </a:bodyPr>
          <a:lstStyle/>
          <a:p>
            <a:pPr marL="0" indent="0">
              <a:lnSpc>
                <a:spcPct val="100000"/>
              </a:lnSpc>
              <a:spcBef>
                <a:spcPts val="0"/>
              </a:spcBef>
              <a:spcAft>
                <a:spcPts val="1800"/>
              </a:spcAft>
              <a:buNone/>
            </a:pPr>
            <a:r>
              <a:rPr lang="en-US" sz="1200" i="1" dirty="0">
                <a:solidFill>
                  <a:schemeClr val="tx1"/>
                </a:solidFill>
                <a:latin typeface="Arial" panose="020B0604020202020204" pitchFamily="34" charset="0"/>
                <a:cs typeface="Arial" panose="020B0604020202020204" pitchFamily="34" charset="0"/>
              </a:rPr>
              <a:t>If support is not robust and available the first time a man asks for help it can be very problematic. I feel like I need to wait for it to become unbearable before bringing up the same issues again. As if I need to actually boil over for it to be glaringly obvious that I need support. </a:t>
            </a:r>
            <a:r>
              <a:rPr lang="en-US" sz="1200" b="1" i="1" dirty="0">
                <a:solidFill>
                  <a:schemeClr val="tx1"/>
                </a:solidFill>
                <a:latin typeface="Arial" panose="020B0604020202020204" pitchFamily="34" charset="0"/>
                <a:cs typeface="Arial" panose="020B0604020202020204" pitchFamily="34" charset="0"/>
              </a:rPr>
              <a:t>Ryan</a:t>
            </a: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8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B9918A1-42B1-4F67-AB96-ED7F18F09F9A}"/>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302E776-4464-4A1B-9617-DA371CF5AEC9}"/>
              </a:ext>
            </a:extLst>
          </p:cNvPr>
          <p:cNvSpPr/>
          <p:nvPr/>
        </p:nvSpPr>
        <p:spPr>
          <a:xfrm>
            <a:off x="10959152" y="1"/>
            <a:ext cx="804160" cy="733614"/>
          </a:xfrm>
          <a:prstGeom prst="rect">
            <a:avLst/>
          </a:prstGeom>
          <a:solidFill>
            <a:srgbClr val="FA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84">
            <a:extLst>
              <a:ext uri="{FF2B5EF4-FFF2-40B4-BE49-F238E27FC236}">
                <a16:creationId xmlns:a16="http://schemas.microsoft.com/office/drawing/2014/main" id="{06E765A3-C79E-42F1-BC21-549E62CE21EE}"/>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B8A5B32E-EF25-4F86-91BA-C6B308712902}"/>
              </a:ext>
            </a:extLst>
          </p:cNvPr>
          <p:cNvSpPr>
            <a:spLocks noGrp="1"/>
          </p:cNvSpPr>
          <p:nvPr>
            <p:ph type="sldNum" sz="quarter" idx="12"/>
          </p:nvPr>
        </p:nvSpPr>
        <p:spPr/>
        <p:txBody>
          <a:bodyPr/>
          <a:lstStyle/>
          <a:p>
            <a:fld id="{ED4687AE-F7D7-4E0E-86AF-F178D2FF58C3}" type="slidenum">
              <a:rPr lang="en-NZ" smtClean="0"/>
              <a:t>55</a:t>
            </a:fld>
            <a:endParaRPr lang="en-NZ" dirty="0"/>
          </a:p>
        </p:txBody>
      </p:sp>
    </p:spTree>
    <p:extLst>
      <p:ext uri="{BB962C8B-B14F-4D97-AF65-F5344CB8AC3E}">
        <p14:creationId xmlns:p14="http://schemas.microsoft.com/office/powerpoint/2010/main" val="1076767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788100" y="313899"/>
            <a:ext cx="3112041"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3158348" cy="4600575"/>
          </a:xfrm>
        </p:spPr>
        <p:txBody>
          <a:bodyPr anchor="t">
            <a:normAutofit/>
          </a:bodyPr>
          <a:lstStyle/>
          <a:p>
            <a:r>
              <a:rPr lang="en-US" b="1" dirty="0">
                <a:solidFill>
                  <a:schemeClr val="bg1"/>
                </a:solidFill>
                <a:latin typeface="Arial" panose="020B0604020202020204" pitchFamily="34" charset="0"/>
                <a:cs typeface="Arial" panose="020B0604020202020204" pitchFamily="34" charset="0"/>
              </a:rPr>
              <a:t>Abusive behaviors toward intimate partners is –quite literally – </a:t>
            </a:r>
            <a:r>
              <a:rPr lang="en-US" b="1" dirty="0">
                <a:solidFill>
                  <a:schemeClr val="accent2"/>
                </a:solidFill>
                <a:latin typeface="Arial" panose="020B0604020202020204" pitchFamily="34" charset="0"/>
                <a:cs typeface="Arial" panose="020B0604020202020204" pitchFamily="34" charset="0"/>
              </a:rPr>
              <a:t>unspoken</a:t>
            </a:r>
            <a:endParaRPr lang="en-NZ"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7" y="506716"/>
            <a:ext cx="4882282" cy="5242293"/>
          </a:xfrm>
        </p:spPr>
        <p:txBody>
          <a:bodyPr>
            <a:noAutofit/>
          </a:bodyPr>
          <a:lstStyle/>
          <a:p>
            <a:pPr marL="0" indent="0">
              <a:buNone/>
            </a:pPr>
            <a:r>
              <a:rPr lang="en-US" sz="1300" dirty="0">
                <a:solidFill>
                  <a:schemeClr val="tx1"/>
                </a:solidFill>
              </a:rPr>
              <a:t>Admitting to or even acknowledging abuse or violence towards an intimate partner is still taboo.  Some said that anyone who did would simply “be out of our crew”, and most men think of ‘support’ in terms of helping the victim of violence, rather than the perpetrator. </a:t>
            </a:r>
          </a:p>
          <a:p>
            <a:pPr marL="0" indent="0">
              <a:buNone/>
            </a:pPr>
            <a:r>
              <a:rPr lang="en-US" sz="1300" dirty="0">
                <a:solidFill>
                  <a:schemeClr val="tx1"/>
                </a:solidFill>
              </a:rPr>
              <a:t>But what’s also clear is that they don’t have the words to talk about it even if they had the motivation to.  The words “domestic abuse” do not relate – they do not reflect their lived or imagined reality.  Nor do they want to identify – as ‘domestic abuse’ carries such a strong taboo.</a:t>
            </a:r>
          </a:p>
          <a:p>
            <a:pPr marL="0" indent="0">
              <a:buNone/>
            </a:pPr>
            <a:r>
              <a:rPr lang="en-US" sz="1300" dirty="0">
                <a:solidFill>
                  <a:schemeClr val="tx1"/>
                </a:solidFill>
              </a:rPr>
              <a:t>Some men used terms such as ‘losing control’, ‘lashing out’, ‘over the edge’, ‘crossing the line’ and ‘hitting the missus’, which describe but do not explicitly name the act of abuse.  These terms enable them to position the act in their minds as moment in time (compared to ‘domestic abuse’ which is ongoing), and with a root cause in which ‘something or someone else’ triggered the behaviour. </a:t>
            </a:r>
          </a:p>
          <a:p>
            <a:pPr marL="0" indent="0">
              <a:buNone/>
            </a:pPr>
            <a:r>
              <a:rPr lang="en-US" sz="1300" dirty="0">
                <a:solidFill>
                  <a:schemeClr val="tx1"/>
                </a:solidFill>
              </a:rPr>
              <a:t>More study is needed to understand the natural language and appropriate conversational strategies that will allow men to open up to the subject area.</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958762" y="1337379"/>
            <a:ext cx="2804550" cy="5121275"/>
          </a:xfrm>
        </p:spPr>
        <p:txBody>
          <a:bodyPr>
            <a:noAutofit/>
          </a:bodyPr>
          <a:lstStyle/>
          <a:p>
            <a:pPr marL="0" indent="0">
              <a:spcAft>
                <a:spcPts val="1200"/>
              </a:spcAft>
              <a:buNone/>
            </a:pPr>
            <a:r>
              <a:rPr lang="en-US" sz="1200" i="1" dirty="0">
                <a:solidFill>
                  <a:schemeClr val="tx1"/>
                </a:solidFill>
              </a:rPr>
              <a:t>I know of men in my life that I suspect of hurting their partners, but it is treated as a taboo subject or assumption to make. </a:t>
            </a:r>
            <a:r>
              <a:rPr lang="en-US" sz="1200" b="1" i="1" dirty="0">
                <a:solidFill>
                  <a:schemeClr val="tx1"/>
                </a:solidFill>
              </a:rPr>
              <a:t>Reuben</a:t>
            </a:r>
          </a:p>
          <a:p>
            <a:pPr marL="0" indent="0">
              <a:spcAft>
                <a:spcPts val="1200"/>
              </a:spcAft>
              <a:buNone/>
            </a:pPr>
            <a:r>
              <a:rPr lang="en-US" sz="1200" i="1" dirty="0">
                <a:solidFill>
                  <a:schemeClr val="tx1"/>
                </a:solidFill>
              </a:rPr>
              <a:t>I think a lot of harmful </a:t>
            </a:r>
            <a:r>
              <a:rPr lang="en-US" sz="1200" i="1" dirty="0" err="1">
                <a:solidFill>
                  <a:schemeClr val="tx1"/>
                </a:solidFill>
              </a:rPr>
              <a:t>behaviours</a:t>
            </a:r>
            <a:r>
              <a:rPr lang="en-US" sz="1200" i="1" dirty="0">
                <a:solidFill>
                  <a:schemeClr val="tx1"/>
                </a:solidFill>
              </a:rPr>
              <a:t> by men towards partners are driven by insecurity. From seeing the effects of their harmful </a:t>
            </a:r>
            <a:r>
              <a:rPr lang="en-US" sz="1200" i="1" dirty="0" err="1">
                <a:solidFill>
                  <a:schemeClr val="tx1"/>
                </a:solidFill>
              </a:rPr>
              <a:t>behaviours</a:t>
            </a:r>
            <a:r>
              <a:rPr lang="en-US" sz="1200" i="1" dirty="0">
                <a:solidFill>
                  <a:schemeClr val="tx1"/>
                </a:solidFill>
              </a:rPr>
              <a:t> it causes them further negative emotion such as shame, guilt, and embarrassment which makes it even harder for them to seek support. </a:t>
            </a:r>
            <a:r>
              <a:rPr lang="en-US" sz="1200" b="1" i="1" dirty="0">
                <a:solidFill>
                  <a:schemeClr val="tx1"/>
                </a:solidFill>
              </a:rPr>
              <a:t>Ryan</a:t>
            </a:r>
          </a:p>
          <a:p>
            <a:pPr marL="0" indent="0">
              <a:spcAft>
                <a:spcPts val="1200"/>
              </a:spcAft>
              <a:buNone/>
            </a:pPr>
            <a:r>
              <a:rPr lang="en-US" sz="1200" i="1" dirty="0">
                <a:solidFill>
                  <a:schemeClr val="tx1"/>
                </a:solidFill>
              </a:rPr>
              <a:t>I would change some of the language from something formal like "violent </a:t>
            </a:r>
            <a:r>
              <a:rPr lang="en-US" sz="1200" i="1" dirty="0" err="1">
                <a:solidFill>
                  <a:schemeClr val="tx1"/>
                </a:solidFill>
              </a:rPr>
              <a:t>behaviour</a:t>
            </a:r>
            <a:r>
              <a:rPr lang="en-US" sz="1200" i="1" dirty="0">
                <a:solidFill>
                  <a:schemeClr val="tx1"/>
                </a:solidFill>
              </a:rPr>
              <a:t>" to something more relatable like "hitting the missus" or along those lines. </a:t>
            </a:r>
            <a:r>
              <a:rPr lang="en-US" sz="1200" b="1" i="1" dirty="0">
                <a:solidFill>
                  <a:schemeClr val="tx1"/>
                </a:solidFill>
              </a:rPr>
              <a:t>Tane</a:t>
            </a:r>
          </a:p>
          <a:p>
            <a:pPr marL="0" indent="0">
              <a:spcAft>
                <a:spcPts val="1200"/>
              </a:spcAft>
              <a:buNone/>
            </a:pPr>
            <a:r>
              <a:rPr lang="en-US" sz="1200" i="1" dirty="0">
                <a:solidFill>
                  <a:schemeClr val="tx1"/>
                </a:solidFill>
              </a:rPr>
              <a:t>When intoxicated, these menial arguments turned into </a:t>
            </a:r>
            <a:r>
              <a:rPr lang="en-US" sz="1200" i="1" dirty="0" err="1">
                <a:solidFill>
                  <a:schemeClr val="tx1"/>
                </a:solidFill>
              </a:rPr>
              <a:t>fisty</a:t>
            </a:r>
            <a:r>
              <a:rPr lang="en-US" sz="1200" i="1" dirty="0">
                <a:solidFill>
                  <a:schemeClr val="tx1"/>
                </a:solidFill>
              </a:rPr>
              <a:t>-cuffs. </a:t>
            </a:r>
            <a:r>
              <a:rPr lang="en-US" sz="1200" b="1" i="1" dirty="0">
                <a:solidFill>
                  <a:schemeClr val="tx1"/>
                </a:solidFill>
              </a:rPr>
              <a:t>Manaia</a:t>
            </a:r>
          </a:p>
          <a:p>
            <a:pPr marL="0" indent="0">
              <a:spcAft>
                <a:spcPts val="1200"/>
              </a:spcAft>
              <a:buNone/>
            </a:pPr>
            <a:endParaRPr lang="en-NZ" sz="1200" i="1" dirty="0">
              <a:solidFill>
                <a:schemeClr val="tx1"/>
              </a:solidFill>
            </a:endParaRPr>
          </a:p>
          <a:p>
            <a:pPr marL="0" indent="0">
              <a:spcAft>
                <a:spcPts val="1200"/>
              </a:spcAft>
              <a:buNone/>
            </a:pPr>
            <a:endParaRPr lang="en-NZ" sz="1200" i="1" dirty="0">
              <a:solidFill>
                <a:schemeClr val="tx1"/>
              </a:solidFill>
            </a:endParaRPr>
          </a:p>
          <a:p>
            <a:pPr marL="0" indent="0">
              <a:spcAft>
                <a:spcPts val="1200"/>
              </a:spcAft>
              <a:buNone/>
            </a:pPr>
            <a:endParaRPr lang="en-NZ" sz="1200" i="1" dirty="0">
              <a:solidFill>
                <a:schemeClr val="tx1"/>
              </a:solidFill>
            </a:endParaRPr>
          </a:p>
        </p:txBody>
      </p:sp>
      <p:cxnSp>
        <p:nvCxnSpPr>
          <p:cNvPr id="14" name="Straight Connector 13">
            <a:extLst>
              <a:ext uri="{FF2B5EF4-FFF2-40B4-BE49-F238E27FC236}">
                <a16:creationId xmlns:a16="http://schemas.microsoft.com/office/drawing/2014/main" id="{A6464E8A-A20E-4AFB-9C24-F338FA5FBDA5}"/>
              </a:ext>
            </a:extLst>
          </p:cNvPr>
          <p:cNvCxnSpPr>
            <a:cxnSpLocks/>
          </p:cNvCxnSpPr>
          <p:nvPr/>
        </p:nvCxnSpPr>
        <p:spPr>
          <a:xfrm>
            <a:off x="9072606" y="1949963"/>
            <a:ext cx="248621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3D754E-1FEF-4519-8D8F-FD3C252D22C1}"/>
              </a:ext>
            </a:extLst>
          </p:cNvPr>
          <p:cNvCxnSpPr>
            <a:cxnSpLocks/>
          </p:cNvCxnSpPr>
          <p:nvPr/>
        </p:nvCxnSpPr>
        <p:spPr>
          <a:xfrm>
            <a:off x="9072606" y="3588263"/>
            <a:ext cx="248621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CABEFD-1F29-49E7-B671-E3E5FFF54300}"/>
              </a:ext>
            </a:extLst>
          </p:cNvPr>
          <p:cNvCxnSpPr>
            <a:cxnSpLocks/>
          </p:cNvCxnSpPr>
          <p:nvPr/>
        </p:nvCxnSpPr>
        <p:spPr>
          <a:xfrm>
            <a:off x="9072606" y="4693163"/>
            <a:ext cx="2486210"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3B3A67E-026F-44BA-8BD9-6BD53A8ECED8}"/>
              </a:ext>
            </a:extLst>
          </p:cNvPr>
          <p:cNvSpPr>
            <a:spLocks noGrp="1"/>
          </p:cNvSpPr>
          <p:nvPr>
            <p:ph type="sldNum" sz="quarter" idx="12"/>
          </p:nvPr>
        </p:nvSpPr>
        <p:spPr/>
        <p:txBody>
          <a:bodyPr/>
          <a:lstStyle/>
          <a:p>
            <a:fld id="{ED4687AE-F7D7-4E0E-86AF-F178D2FF58C3}" type="slidenum">
              <a:rPr lang="en-NZ" smtClean="0"/>
              <a:t>56</a:t>
            </a:fld>
            <a:endParaRPr lang="en-NZ" dirty="0"/>
          </a:p>
        </p:txBody>
      </p:sp>
    </p:spTree>
    <p:extLst>
      <p:ext uri="{BB962C8B-B14F-4D97-AF65-F5344CB8AC3E}">
        <p14:creationId xmlns:p14="http://schemas.microsoft.com/office/powerpoint/2010/main" val="3188641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7549550" y="313899"/>
            <a:ext cx="4350592"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3158348" cy="4600575"/>
          </a:xfrm>
        </p:spPr>
        <p:txBody>
          <a:bodyPr anchor="t">
            <a:normAutofit/>
          </a:bodyPr>
          <a:lstStyle/>
          <a:p>
            <a:r>
              <a:rPr lang="en-US" b="1" dirty="0">
                <a:solidFill>
                  <a:schemeClr val="bg1"/>
                </a:solidFill>
                <a:latin typeface="Arial" panose="020B0604020202020204" pitchFamily="34" charset="0"/>
                <a:cs typeface="Arial" panose="020B0604020202020204" pitchFamily="34" charset="0"/>
              </a:rPr>
              <a:t>There is a degree of </a:t>
            </a:r>
            <a:r>
              <a:rPr lang="en-US" b="1" dirty="0">
                <a:solidFill>
                  <a:schemeClr val="accent2"/>
                </a:solidFill>
                <a:latin typeface="Arial" panose="020B0604020202020204" pitchFamily="34" charset="0"/>
                <a:cs typeface="Arial" panose="020B0604020202020204" pitchFamily="34" charset="0"/>
              </a:rPr>
              <a:t>private empathy </a:t>
            </a:r>
            <a:r>
              <a:rPr lang="en-US" b="1" dirty="0">
                <a:solidFill>
                  <a:schemeClr val="bg1"/>
                </a:solidFill>
                <a:latin typeface="Arial" panose="020B0604020202020204" pitchFamily="34" charset="0"/>
                <a:cs typeface="Arial" panose="020B0604020202020204" pitchFamily="34" charset="0"/>
              </a:rPr>
              <a:t>for men who have done harm to their partners</a:t>
            </a:r>
            <a:endParaRPr lang="en-NZ"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7" y="506716"/>
            <a:ext cx="3720113" cy="5242293"/>
          </a:xfrm>
        </p:spPr>
        <p:txBody>
          <a:bodyPr>
            <a:noAutofit/>
          </a:bodyPr>
          <a:lstStyle/>
          <a:p>
            <a:pPr marL="0" indent="0">
              <a:buNone/>
            </a:pPr>
            <a:r>
              <a:rPr lang="en-US" sz="1600" dirty="0">
                <a:solidFill>
                  <a:schemeClr val="tx1"/>
                </a:solidFill>
              </a:rPr>
              <a:t>All agreed that men who have harmed their partners are universally and publicly condemned.</a:t>
            </a:r>
          </a:p>
          <a:p>
            <a:pPr marL="0" indent="0">
              <a:buNone/>
            </a:pPr>
            <a:r>
              <a:rPr lang="en-US" sz="1600" dirty="0">
                <a:solidFill>
                  <a:schemeClr val="tx1"/>
                </a:solidFill>
              </a:rPr>
              <a:t>However, privately there was some degree of empathy for the pressures that men are withstanding, and some attempts to understand what an abusive man has gone through that result in his </a:t>
            </a:r>
            <a:r>
              <a:rPr lang="en-US" sz="1600" dirty="0" err="1">
                <a:solidFill>
                  <a:schemeClr val="tx1"/>
                </a:solidFill>
              </a:rPr>
              <a:t>behaviour</a:t>
            </a:r>
            <a:r>
              <a:rPr lang="en-US" sz="1600" dirty="0">
                <a:solidFill>
                  <a:schemeClr val="tx1"/>
                </a:solidFill>
              </a:rPr>
              <a:t>.  This seemed to relate more to their struggles with being a man rather than explicitly blaming the victim.</a:t>
            </a:r>
          </a:p>
          <a:p>
            <a:pPr marL="0" indent="0">
              <a:buNone/>
            </a:pPr>
            <a:r>
              <a:rPr lang="en-US" sz="1600" dirty="0">
                <a:solidFill>
                  <a:schemeClr val="tx1"/>
                </a:solidFill>
              </a:rPr>
              <a:t>However, this empathy is not given freely.  It seems to be conditional on whether genuine remorse and desire for change is exhibited by the perpetrators.  Empathy can feel very close to condoning the </a:t>
            </a:r>
            <a:r>
              <a:rPr lang="en-US" sz="1600" dirty="0" err="1">
                <a:solidFill>
                  <a:schemeClr val="tx1"/>
                </a:solidFill>
              </a:rPr>
              <a:t>behaviour</a:t>
            </a:r>
            <a:r>
              <a:rPr lang="en-US" sz="1600" dirty="0">
                <a:solidFill>
                  <a:schemeClr val="tx1"/>
                </a:solidFill>
              </a:rPr>
              <a:t> if it is not associated with remorse.</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7819491" y="1417181"/>
            <a:ext cx="3667062" cy="5121275"/>
          </a:xfrm>
        </p:spPr>
        <p:txBody>
          <a:bodyPr>
            <a:noAutofit/>
          </a:bodyPr>
          <a:lstStyle/>
          <a:p>
            <a:pPr marL="0" indent="0">
              <a:spcAft>
                <a:spcPts val="1200"/>
              </a:spcAft>
              <a:buNone/>
            </a:pPr>
            <a:r>
              <a:rPr lang="en-US" sz="1400" i="1" dirty="0">
                <a:solidFill>
                  <a:schemeClr val="tx1"/>
                </a:solidFill>
              </a:rPr>
              <a:t>That sort of violence or emotional control originally comes from them not managing things in a healthy way. If it gets out that's happening, they will feel weak for not acting properly and really ashamed. I feel sometimes like everyone is winging it, hoping we're doing things right.  </a:t>
            </a:r>
            <a:r>
              <a:rPr lang="en-US" sz="1400" b="1" i="1" dirty="0">
                <a:solidFill>
                  <a:schemeClr val="tx1"/>
                </a:solidFill>
              </a:rPr>
              <a:t>Murphy</a:t>
            </a:r>
          </a:p>
          <a:p>
            <a:pPr marL="0" indent="0">
              <a:spcAft>
                <a:spcPts val="1200"/>
              </a:spcAft>
              <a:buNone/>
            </a:pPr>
            <a:r>
              <a:rPr lang="en-US" sz="1400" i="1" dirty="0">
                <a:solidFill>
                  <a:schemeClr val="tx1"/>
                </a:solidFill>
              </a:rPr>
              <a:t>I think they don't try to stop because a part of them feel its justified abuse and think they are doing nothing wrong and the stigma attached to harming or abusing a female if it was to be made public. </a:t>
            </a:r>
            <a:r>
              <a:rPr lang="en-US" sz="1400" b="1" i="1" dirty="0">
                <a:solidFill>
                  <a:schemeClr val="tx1"/>
                </a:solidFill>
              </a:rPr>
              <a:t>Kei</a:t>
            </a:r>
          </a:p>
          <a:p>
            <a:pPr marL="0" indent="0">
              <a:spcAft>
                <a:spcPts val="1200"/>
              </a:spcAft>
              <a:buNone/>
            </a:pPr>
            <a:r>
              <a:rPr lang="en-US" sz="1400" i="1" dirty="0">
                <a:solidFill>
                  <a:schemeClr val="tx1"/>
                </a:solidFill>
              </a:rPr>
              <a:t>[He] needs to be instantly regretful and if not, I don’t give a shit about [him] – Fuck him!  </a:t>
            </a:r>
            <a:r>
              <a:rPr lang="en-US" sz="1400" b="1" i="1" dirty="0">
                <a:solidFill>
                  <a:schemeClr val="tx1"/>
                </a:solidFill>
              </a:rPr>
              <a:t>Anonymous triads respondent</a:t>
            </a:r>
          </a:p>
          <a:p>
            <a:pPr marL="0" indent="0">
              <a:spcAft>
                <a:spcPts val="1200"/>
              </a:spcAft>
              <a:buNone/>
            </a:pPr>
            <a:endParaRPr lang="en-NZ" sz="1400" i="1" dirty="0">
              <a:solidFill>
                <a:schemeClr val="tx1"/>
              </a:solidFill>
            </a:endParaRPr>
          </a:p>
          <a:p>
            <a:pPr marL="0" indent="0">
              <a:spcAft>
                <a:spcPts val="1200"/>
              </a:spcAft>
              <a:buNone/>
            </a:pPr>
            <a:endParaRPr lang="en-NZ" sz="1400" i="1" dirty="0">
              <a:solidFill>
                <a:schemeClr val="tx1"/>
              </a:solidFill>
            </a:endParaRPr>
          </a:p>
          <a:p>
            <a:pPr marL="0" indent="0">
              <a:spcAft>
                <a:spcPts val="1200"/>
              </a:spcAft>
              <a:buNone/>
            </a:pPr>
            <a:endParaRPr lang="en-NZ" sz="1400" i="1" dirty="0">
              <a:solidFill>
                <a:schemeClr val="tx1"/>
              </a:solidFill>
            </a:endParaRPr>
          </a:p>
        </p:txBody>
      </p:sp>
      <p:cxnSp>
        <p:nvCxnSpPr>
          <p:cNvPr id="15" name="Straight Connector 14">
            <a:extLst>
              <a:ext uri="{FF2B5EF4-FFF2-40B4-BE49-F238E27FC236}">
                <a16:creationId xmlns:a16="http://schemas.microsoft.com/office/drawing/2014/main" id="{7B3D754E-1FEF-4519-8D8F-FD3C252D22C1}"/>
              </a:ext>
            </a:extLst>
          </p:cNvPr>
          <p:cNvCxnSpPr>
            <a:cxnSpLocks/>
          </p:cNvCxnSpPr>
          <p:nvPr/>
        </p:nvCxnSpPr>
        <p:spPr>
          <a:xfrm>
            <a:off x="7952841" y="2991790"/>
            <a:ext cx="33292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A184C1-0A27-4E0D-8BC6-9459FEA50811}"/>
              </a:ext>
            </a:extLst>
          </p:cNvPr>
          <p:cNvCxnSpPr>
            <a:cxnSpLocks/>
          </p:cNvCxnSpPr>
          <p:nvPr/>
        </p:nvCxnSpPr>
        <p:spPr>
          <a:xfrm>
            <a:off x="7952841" y="4239565"/>
            <a:ext cx="33292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782A194-DA96-4793-8F7C-5FE2D0014C5E}"/>
              </a:ext>
            </a:extLst>
          </p:cNvPr>
          <p:cNvSpPr>
            <a:spLocks noGrp="1"/>
          </p:cNvSpPr>
          <p:nvPr>
            <p:ph type="sldNum" sz="quarter" idx="12"/>
          </p:nvPr>
        </p:nvSpPr>
        <p:spPr/>
        <p:txBody>
          <a:bodyPr/>
          <a:lstStyle/>
          <a:p>
            <a:fld id="{ED4687AE-F7D7-4E0E-86AF-F178D2FF58C3}" type="slidenum">
              <a:rPr lang="en-NZ" smtClean="0"/>
              <a:t>57</a:t>
            </a:fld>
            <a:endParaRPr lang="en-NZ" dirty="0"/>
          </a:p>
        </p:txBody>
      </p:sp>
    </p:spTree>
    <p:extLst>
      <p:ext uri="{BB962C8B-B14F-4D97-AF65-F5344CB8AC3E}">
        <p14:creationId xmlns:p14="http://schemas.microsoft.com/office/powerpoint/2010/main" val="3933013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A592C1-7CF7-4738-A90E-AC6D9030E660}"/>
              </a:ext>
            </a:extLst>
          </p:cNvPr>
          <p:cNvSpPr/>
          <p:nvPr/>
        </p:nvSpPr>
        <p:spPr>
          <a:xfrm>
            <a:off x="0" y="0"/>
            <a:ext cx="1219255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15" descr="A picture containing person, person, looking, sitting&#10;&#10;Description automatically generated">
            <a:extLst>
              <a:ext uri="{FF2B5EF4-FFF2-40B4-BE49-F238E27FC236}">
                <a16:creationId xmlns:a16="http://schemas.microsoft.com/office/drawing/2014/main" id="{66FEC054-27F6-44FE-B88C-28C7AE1171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82" y="0"/>
            <a:ext cx="5604399" cy="6858000"/>
          </a:xfrm>
          <a:prstGeom prst="rect">
            <a:avLst/>
          </a:prstGeom>
        </p:spPr>
      </p:pic>
      <p:sp>
        <p:nvSpPr>
          <p:cNvPr id="8" name="Rectangle 7">
            <a:extLst>
              <a:ext uri="{FF2B5EF4-FFF2-40B4-BE49-F238E27FC236}">
                <a16:creationId xmlns:a16="http://schemas.microsoft.com/office/drawing/2014/main" id="{4E7D72CA-B5EA-415A-9513-B3FF411447DA}"/>
              </a:ext>
            </a:extLst>
          </p:cNvPr>
          <p:cNvSpPr/>
          <p:nvPr/>
        </p:nvSpPr>
        <p:spPr>
          <a:xfrm>
            <a:off x="13054" y="0"/>
            <a:ext cx="5623419" cy="6858000"/>
          </a:xfrm>
          <a:prstGeom prst="rect">
            <a:avLst/>
          </a:prstGeom>
          <a:solidFill>
            <a:srgbClr val="3946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C85DF727-49C2-4699-8110-3FC135F314F9}"/>
              </a:ext>
            </a:extLst>
          </p:cNvPr>
          <p:cNvSpPr/>
          <p:nvPr/>
        </p:nvSpPr>
        <p:spPr>
          <a:xfrm>
            <a:off x="5623420" y="136525"/>
            <a:ext cx="6096000" cy="369332"/>
          </a:xfrm>
          <a:prstGeom prst="rect">
            <a:avLst/>
          </a:prstGeom>
        </p:spPr>
        <p:txBody>
          <a:bodyPr>
            <a:spAutoFit/>
          </a:bodyPr>
          <a:lstStyle/>
          <a:p>
            <a:r>
              <a:rPr lang="en-NZ" dirty="0"/>
              <a:t> </a:t>
            </a:r>
          </a:p>
        </p:txBody>
      </p:sp>
      <p:sp>
        <p:nvSpPr>
          <p:cNvPr id="10" name="Rectangle 9">
            <a:extLst>
              <a:ext uri="{FF2B5EF4-FFF2-40B4-BE49-F238E27FC236}">
                <a16:creationId xmlns:a16="http://schemas.microsoft.com/office/drawing/2014/main" id="{4E4C8A04-F358-4102-A8CB-E09408CC7E86}"/>
              </a:ext>
            </a:extLst>
          </p:cNvPr>
          <p:cNvSpPr/>
          <p:nvPr/>
        </p:nvSpPr>
        <p:spPr>
          <a:xfrm>
            <a:off x="5948751" y="959092"/>
            <a:ext cx="5918475" cy="4939814"/>
          </a:xfrm>
          <a:prstGeom prst="rect">
            <a:avLst/>
          </a:prstGeom>
        </p:spPr>
        <p:txBody>
          <a:bodyPr wrap="square">
            <a:spAutoFit/>
          </a:bodyPr>
          <a:lstStyle/>
          <a:p>
            <a:pPr marL="342900" indent="-342900">
              <a:spcAft>
                <a:spcPts val="3000"/>
              </a:spcAft>
              <a:buFont typeface="Arial" panose="020B0604020202020204" pitchFamily="34" charset="0"/>
              <a:buChar char="•"/>
            </a:pPr>
            <a:r>
              <a:rPr lang="en-US" sz="2000" b="1" dirty="0">
                <a:solidFill>
                  <a:srgbClr val="2F395B"/>
                </a:solidFill>
              </a:rPr>
              <a:t>We asked men to come up with their ideas for advertising that would encourage men to seek help if they are harming their partners.</a:t>
            </a:r>
          </a:p>
          <a:p>
            <a:pPr marL="342900" indent="-342900">
              <a:spcAft>
                <a:spcPts val="3000"/>
              </a:spcAft>
              <a:buFont typeface="Arial" panose="020B0604020202020204" pitchFamily="34" charset="0"/>
              <a:buChar char="•"/>
            </a:pPr>
            <a:r>
              <a:rPr lang="en-US" sz="2000" b="1" dirty="0">
                <a:solidFill>
                  <a:srgbClr val="2F395B"/>
                </a:solidFill>
              </a:rPr>
              <a:t>Those who are more sensitive to weakness spontaneously suggested ideas that reassured men that help seeking did not make them less of a man.</a:t>
            </a:r>
          </a:p>
          <a:p>
            <a:pPr marL="342900" indent="-342900">
              <a:spcAft>
                <a:spcPts val="3000"/>
              </a:spcAft>
              <a:buFont typeface="Arial" panose="020B0604020202020204" pitchFamily="34" charset="0"/>
              <a:buChar char="•"/>
            </a:pPr>
            <a:r>
              <a:rPr lang="en-US" sz="2000" b="1" dirty="0">
                <a:solidFill>
                  <a:srgbClr val="2F395B"/>
                </a:solidFill>
              </a:rPr>
              <a:t>Those who were more assured suggested messages around how it made them more of a man.</a:t>
            </a:r>
          </a:p>
          <a:p>
            <a:pPr marL="342900" indent="-342900">
              <a:spcAft>
                <a:spcPts val="3000"/>
              </a:spcAft>
              <a:buFont typeface="Arial" panose="020B0604020202020204" pitchFamily="34" charset="0"/>
              <a:buChar char="•"/>
            </a:pPr>
            <a:r>
              <a:rPr lang="en-US" sz="2000" b="1" dirty="0">
                <a:solidFill>
                  <a:srgbClr val="2F395B"/>
                </a:solidFill>
              </a:rPr>
              <a:t>Most had a degree of empathy for the man involved (without condoning the </a:t>
            </a:r>
            <a:r>
              <a:rPr lang="en-US" sz="2000" b="1" dirty="0" err="1">
                <a:solidFill>
                  <a:srgbClr val="2F395B"/>
                </a:solidFill>
              </a:rPr>
              <a:t>behaviour</a:t>
            </a:r>
            <a:r>
              <a:rPr lang="en-US" sz="2000" b="1" dirty="0">
                <a:solidFill>
                  <a:srgbClr val="2F395B"/>
                </a:solidFill>
              </a:rPr>
              <a:t>).</a:t>
            </a:r>
          </a:p>
        </p:txBody>
      </p:sp>
      <p:cxnSp>
        <p:nvCxnSpPr>
          <p:cNvPr id="3" name="Straight Connector 2">
            <a:extLst>
              <a:ext uri="{FF2B5EF4-FFF2-40B4-BE49-F238E27FC236}">
                <a16:creationId xmlns:a16="http://schemas.microsoft.com/office/drawing/2014/main" id="{E593F7E9-3E47-4A45-B846-8CE424DE934F}"/>
              </a:ext>
            </a:extLst>
          </p:cNvPr>
          <p:cNvCxnSpPr>
            <a:cxnSpLocks/>
          </p:cNvCxnSpPr>
          <p:nvPr/>
        </p:nvCxnSpPr>
        <p:spPr>
          <a:xfrm>
            <a:off x="6045415" y="0"/>
            <a:ext cx="0" cy="6858000"/>
          </a:xfrm>
          <a:prstGeom prst="line">
            <a:avLst/>
          </a:prstGeom>
          <a:ln w="28575">
            <a:solidFill>
              <a:srgbClr val="39466F"/>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D30307CA-BE96-48BA-8A25-28CC833F56BC}"/>
              </a:ext>
            </a:extLst>
          </p:cNvPr>
          <p:cNvSpPr/>
          <p:nvPr/>
        </p:nvSpPr>
        <p:spPr>
          <a:xfrm>
            <a:off x="5936513" y="1025560"/>
            <a:ext cx="217801" cy="217801"/>
          </a:xfrm>
          <a:prstGeom prst="ellipse">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C77DF060-5A11-491A-A81A-8C79F9187A39}"/>
              </a:ext>
            </a:extLst>
          </p:cNvPr>
          <p:cNvSpPr/>
          <p:nvPr/>
        </p:nvSpPr>
        <p:spPr>
          <a:xfrm>
            <a:off x="5936513" y="2365263"/>
            <a:ext cx="217801" cy="217801"/>
          </a:xfrm>
          <a:prstGeom prst="ellipse">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id="{8B614928-9C8A-4AC2-8438-83E0708EB924}"/>
              </a:ext>
            </a:extLst>
          </p:cNvPr>
          <p:cNvSpPr/>
          <p:nvPr/>
        </p:nvSpPr>
        <p:spPr>
          <a:xfrm>
            <a:off x="5936513" y="3956815"/>
            <a:ext cx="217801" cy="217801"/>
          </a:xfrm>
          <a:prstGeom prst="ellipse">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a:extLst>
              <a:ext uri="{FF2B5EF4-FFF2-40B4-BE49-F238E27FC236}">
                <a16:creationId xmlns:a16="http://schemas.microsoft.com/office/drawing/2014/main" id="{FE953EB7-7E3B-43FA-8ED3-925EB967F0F0}"/>
              </a:ext>
            </a:extLst>
          </p:cNvPr>
          <p:cNvSpPr/>
          <p:nvPr/>
        </p:nvSpPr>
        <p:spPr>
          <a:xfrm>
            <a:off x="5936513" y="5268114"/>
            <a:ext cx="217801" cy="217801"/>
          </a:xfrm>
          <a:prstGeom prst="ellipse">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a:extLst>
              <a:ext uri="{FF2B5EF4-FFF2-40B4-BE49-F238E27FC236}">
                <a16:creationId xmlns:a16="http://schemas.microsoft.com/office/drawing/2014/main" id="{73AE3D43-A70C-47C7-AB1D-5BB87DD7E262}"/>
              </a:ext>
            </a:extLst>
          </p:cNvPr>
          <p:cNvPicPr>
            <a:picLocks noChangeAspect="1"/>
          </p:cNvPicPr>
          <p:nvPr/>
        </p:nvPicPr>
        <p:blipFill>
          <a:blip r:embed="rId3"/>
          <a:stretch>
            <a:fillRect/>
          </a:stretch>
        </p:blipFill>
        <p:spPr>
          <a:xfrm>
            <a:off x="262509" y="505857"/>
            <a:ext cx="5084505" cy="5163760"/>
          </a:xfrm>
          <a:prstGeom prst="rect">
            <a:avLst/>
          </a:prstGeom>
        </p:spPr>
      </p:pic>
      <p:sp>
        <p:nvSpPr>
          <p:cNvPr id="4" name="Slide Number Placeholder 3">
            <a:extLst>
              <a:ext uri="{FF2B5EF4-FFF2-40B4-BE49-F238E27FC236}">
                <a16:creationId xmlns:a16="http://schemas.microsoft.com/office/drawing/2014/main" id="{AA277FEA-6DF6-4809-8A4C-C3A12193F4EF}"/>
              </a:ext>
            </a:extLst>
          </p:cNvPr>
          <p:cNvSpPr>
            <a:spLocks noGrp="1"/>
          </p:cNvSpPr>
          <p:nvPr>
            <p:ph type="sldNum" sz="quarter" idx="12"/>
          </p:nvPr>
        </p:nvSpPr>
        <p:spPr/>
        <p:txBody>
          <a:bodyPr/>
          <a:lstStyle/>
          <a:p>
            <a:fld id="{ED4687AE-F7D7-4E0E-86AF-F178D2FF58C3}" type="slidenum">
              <a:rPr lang="en-NZ" smtClean="0"/>
              <a:t>58</a:t>
            </a:fld>
            <a:endParaRPr lang="en-NZ" dirty="0"/>
          </a:p>
        </p:txBody>
      </p:sp>
    </p:spTree>
    <p:extLst>
      <p:ext uri="{BB962C8B-B14F-4D97-AF65-F5344CB8AC3E}">
        <p14:creationId xmlns:p14="http://schemas.microsoft.com/office/powerpoint/2010/main" val="624729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706AFF-1AB4-4747-9CEF-E1C9B3019255}"/>
              </a:ext>
            </a:extLst>
          </p:cNvPr>
          <p:cNvSpPr/>
          <p:nvPr/>
        </p:nvSpPr>
        <p:spPr>
          <a:xfrm>
            <a:off x="329609" y="1308552"/>
            <a:ext cx="11578856" cy="4772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90BF1AB9-8D8B-45ED-B75D-778C5E2AE307}"/>
              </a:ext>
            </a:extLst>
          </p:cNvPr>
          <p:cNvGrpSpPr/>
          <p:nvPr/>
        </p:nvGrpSpPr>
        <p:grpSpPr>
          <a:xfrm>
            <a:off x="2055627" y="1424763"/>
            <a:ext cx="9611833" cy="4541387"/>
            <a:chOff x="2158409" y="1424763"/>
            <a:chExt cx="9611833" cy="4541387"/>
          </a:xfrm>
        </p:grpSpPr>
        <p:sp>
          <p:nvSpPr>
            <p:cNvPr id="7" name="Rectangle 6">
              <a:extLst>
                <a:ext uri="{FF2B5EF4-FFF2-40B4-BE49-F238E27FC236}">
                  <a16:creationId xmlns:a16="http://schemas.microsoft.com/office/drawing/2014/main" id="{F6E6DF28-EC1B-40A1-AD31-7E6AC498D6E5}"/>
                </a:ext>
              </a:extLst>
            </p:cNvPr>
            <p:cNvSpPr/>
            <p:nvPr/>
          </p:nvSpPr>
          <p:spPr>
            <a:xfrm>
              <a:off x="2158409"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766C0DB-43A4-4A07-A9D1-76EC69A7E4F5}"/>
                </a:ext>
              </a:extLst>
            </p:cNvPr>
            <p:cNvSpPr/>
            <p:nvPr/>
          </p:nvSpPr>
          <p:spPr>
            <a:xfrm>
              <a:off x="4096193"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EF215FD-6350-45FA-A944-EEEDA1B99298}"/>
                </a:ext>
              </a:extLst>
            </p:cNvPr>
            <p:cNvSpPr/>
            <p:nvPr/>
          </p:nvSpPr>
          <p:spPr>
            <a:xfrm>
              <a:off x="6033977"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C772CCC-6038-4A78-8E2D-4A7837CF8608}"/>
                </a:ext>
              </a:extLst>
            </p:cNvPr>
            <p:cNvSpPr/>
            <p:nvPr/>
          </p:nvSpPr>
          <p:spPr>
            <a:xfrm>
              <a:off x="7971761"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3CF612E-CECA-4A41-9A00-E66226A72BE8}"/>
                </a:ext>
              </a:extLst>
            </p:cNvPr>
            <p:cNvSpPr/>
            <p:nvPr/>
          </p:nvSpPr>
          <p:spPr>
            <a:xfrm>
              <a:off x="9909544"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grpSp>
      <p:graphicFrame>
        <p:nvGraphicFramePr>
          <p:cNvPr id="9" name="Table 5">
            <a:extLst>
              <a:ext uri="{FF2B5EF4-FFF2-40B4-BE49-F238E27FC236}">
                <a16:creationId xmlns:a16="http://schemas.microsoft.com/office/drawing/2014/main" id="{7B8880FA-7CD7-48FF-9EC7-AB7736AF4E42}"/>
              </a:ext>
            </a:extLst>
          </p:cNvPr>
          <p:cNvGraphicFramePr>
            <a:graphicFrameLocks noGrp="1"/>
          </p:cNvGraphicFramePr>
          <p:nvPr>
            <p:extLst>
              <p:ext uri="{D42A27DB-BD31-4B8C-83A1-F6EECF244321}">
                <p14:modId xmlns:p14="http://schemas.microsoft.com/office/powerpoint/2010/main" val="3445425981"/>
              </p:ext>
            </p:extLst>
          </p:nvPr>
        </p:nvGraphicFramePr>
        <p:xfrm>
          <a:off x="2055629" y="1514387"/>
          <a:ext cx="9611830" cy="4475569"/>
        </p:xfrm>
        <a:graphic>
          <a:graphicData uri="http://schemas.openxmlformats.org/drawingml/2006/table">
            <a:tbl>
              <a:tblPr firstRow="1" bandRow="1">
                <a:tableStyleId>{5C22544A-7EE6-4342-B048-85BDC9FD1C3A}</a:tableStyleId>
              </a:tblPr>
              <a:tblGrid>
                <a:gridCol w="1922366">
                  <a:extLst>
                    <a:ext uri="{9D8B030D-6E8A-4147-A177-3AD203B41FA5}">
                      <a16:colId xmlns:a16="http://schemas.microsoft.com/office/drawing/2014/main" val="854494686"/>
                    </a:ext>
                  </a:extLst>
                </a:gridCol>
                <a:gridCol w="1922366">
                  <a:extLst>
                    <a:ext uri="{9D8B030D-6E8A-4147-A177-3AD203B41FA5}">
                      <a16:colId xmlns:a16="http://schemas.microsoft.com/office/drawing/2014/main" val="643095314"/>
                    </a:ext>
                  </a:extLst>
                </a:gridCol>
                <a:gridCol w="1922366">
                  <a:extLst>
                    <a:ext uri="{9D8B030D-6E8A-4147-A177-3AD203B41FA5}">
                      <a16:colId xmlns:a16="http://schemas.microsoft.com/office/drawing/2014/main" val="411144215"/>
                    </a:ext>
                  </a:extLst>
                </a:gridCol>
                <a:gridCol w="1922366">
                  <a:extLst>
                    <a:ext uri="{9D8B030D-6E8A-4147-A177-3AD203B41FA5}">
                      <a16:colId xmlns:a16="http://schemas.microsoft.com/office/drawing/2014/main" val="2189026449"/>
                    </a:ext>
                  </a:extLst>
                </a:gridCol>
                <a:gridCol w="1922366">
                  <a:extLst>
                    <a:ext uri="{9D8B030D-6E8A-4147-A177-3AD203B41FA5}">
                      <a16:colId xmlns:a16="http://schemas.microsoft.com/office/drawing/2014/main" val="419187401"/>
                    </a:ext>
                  </a:extLst>
                </a:gridCol>
              </a:tblGrid>
              <a:tr h="366516">
                <a:tc>
                  <a:txBody>
                    <a:bodyPr/>
                    <a:lstStyle/>
                    <a:p>
                      <a:r>
                        <a:rPr lang="en-NZ" sz="2000" dirty="0">
                          <a:solidFill>
                            <a:schemeClr val="accent2">
                              <a:lumMod val="75000"/>
                            </a:schemeClr>
                          </a:solidFill>
                          <a:latin typeface="Arial" panose="020B0604020202020204" pitchFamily="34" charset="0"/>
                          <a:cs typeface="Arial" panose="020B0604020202020204" pitchFamily="34" charset="0"/>
                        </a:rPr>
                        <a:t>Reformed</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dirty="0">
                          <a:solidFill>
                            <a:schemeClr val="accent2">
                              <a:lumMod val="75000"/>
                            </a:schemeClr>
                          </a:solidFill>
                          <a:latin typeface="Arial" panose="020B0604020202020204" pitchFamily="34" charset="0"/>
                          <a:cs typeface="Arial" panose="020B0604020202020204" pitchFamily="34" charset="0"/>
                        </a:rPr>
                        <a:t>Alternative</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b="1" kern="1200" dirty="0">
                          <a:solidFill>
                            <a:schemeClr val="accent2">
                              <a:lumMod val="75000"/>
                            </a:schemeClr>
                          </a:solidFill>
                          <a:latin typeface="Arial" panose="020B0604020202020204" pitchFamily="34" charset="0"/>
                          <a:ea typeface="+mn-ea"/>
                          <a:cs typeface="Arial" panose="020B0604020202020204" pitchFamily="34" charset="0"/>
                        </a:rPr>
                        <a:t>Performer</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dirty="0">
                          <a:solidFill>
                            <a:schemeClr val="accent2">
                              <a:lumMod val="75000"/>
                            </a:schemeClr>
                          </a:solidFill>
                          <a:latin typeface="Arial" panose="020B0604020202020204" pitchFamily="34" charset="0"/>
                          <a:cs typeface="Arial" panose="020B0604020202020204" pitchFamily="34" charset="0"/>
                        </a:rPr>
                        <a:t>Lost</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dirty="0">
                          <a:solidFill>
                            <a:schemeClr val="accent2">
                              <a:lumMod val="75000"/>
                            </a:schemeClr>
                          </a:solidFill>
                          <a:latin typeface="Arial" panose="020B0604020202020204" pitchFamily="34" charset="0"/>
                          <a:cs typeface="Arial" panose="020B0604020202020204" pitchFamily="34" charset="0"/>
                        </a:rPr>
                        <a:t>Resentful</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4567372"/>
                  </a:ext>
                </a:extLst>
              </a:tr>
              <a:tr h="952855">
                <a:tc>
                  <a:txBody>
                    <a:bodyPr/>
                    <a:lstStyle/>
                    <a:p>
                      <a:r>
                        <a:rPr lang="en-NZ" sz="1200" b="1" dirty="0">
                          <a:solidFill>
                            <a:schemeClr val="tx1"/>
                          </a:solidFill>
                          <a:latin typeface="Arial" panose="020B0604020202020204" pitchFamily="34" charset="0"/>
                          <a:cs typeface="Arial" panose="020B0604020202020204" pitchFamily="34" charset="0"/>
                        </a:rPr>
                        <a:t>Overcome - </a:t>
                      </a:r>
                      <a:r>
                        <a:rPr lang="en-NZ" sz="1200" b="0" dirty="0">
                          <a:solidFill>
                            <a:schemeClr val="tx1"/>
                          </a:solidFill>
                          <a:latin typeface="Arial" panose="020B0604020202020204" pitchFamily="34" charset="0"/>
                          <a:cs typeface="Arial" panose="020B0604020202020204" pitchFamily="34" charset="0"/>
                        </a:rPr>
                        <a:t>Weakness can sometimes be strength</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chemeClr val="tx1"/>
                          </a:solidFill>
                          <a:latin typeface="Arial" panose="020B0604020202020204" pitchFamily="34" charset="0"/>
                          <a:cs typeface="Arial" panose="020B0604020202020204" pitchFamily="34" charset="0"/>
                        </a:rPr>
                        <a:t>Disengaged - </a:t>
                      </a:r>
                      <a:r>
                        <a:rPr lang="en-NZ" sz="1200" b="0" dirty="0">
                          <a:solidFill>
                            <a:schemeClr val="tx1"/>
                          </a:solidFill>
                          <a:latin typeface="Arial" panose="020B0604020202020204" pitchFamily="34" charset="0"/>
                          <a:cs typeface="Arial" panose="020B0604020202020204" pitchFamily="34" charset="0"/>
                        </a:rPr>
                        <a:t>Weakness can be acceptable</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1" dirty="0">
                          <a:solidFill>
                            <a:schemeClr val="tx1"/>
                          </a:solidFill>
                          <a:latin typeface="Arial" panose="020B0604020202020204" pitchFamily="34" charset="0"/>
                          <a:cs typeface="Arial" panose="020B0604020202020204" pitchFamily="34" charset="0"/>
                        </a:rPr>
                        <a:t>Invested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Arial" panose="020B0604020202020204" pitchFamily="34" charset="0"/>
                          <a:cs typeface="Arial" panose="020B0604020202020204" pitchFamily="34" charset="0"/>
                        </a:rPr>
                        <a:t>Absence of weakness is a success</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1" dirty="0">
                          <a:solidFill>
                            <a:schemeClr val="tx1"/>
                          </a:solidFill>
                          <a:latin typeface="Arial" panose="020B0604020202020204" pitchFamily="34" charset="0"/>
                          <a:cs typeface="Arial" panose="020B0604020202020204" pitchFamily="34" charset="0"/>
                        </a:rPr>
                        <a:t>Buffeted - </a:t>
                      </a:r>
                      <a:r>
                        <a:rPr lang="en-NZ" sz="1200" b="0" dirty="0">
                          <a:solidFill>
                            <a:schemeClr val="tx1"/>
                          </a:solidFill>
                          <a:latin typeface="Arial" panose="020B0604020202020204" pitchFamily="34" charset="0"/>
                          <a:cs typeface="Arial" panose="020B0604020202020204" pitchFamily="34" charset="0"/>
                        </a:rPr>
                        <a:t>Weakness is an exploitable vulnerability</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chemeClr val="tx1"/>
                          </a:solidFill>
                          <a:latin typeface="Arial" panose="020B0604020202020204" pitchFamily="34" charset="0"/>
                          <a:cs typeface="Arial" panose="020B0604020202020204" pitchFamily="34" charset="0"/>
                        </a:rPr>
                        <a:t>Trapped - </a:t>
                      </a:r>
                      <a:r>
                        <a:rPr lang="en-NZ" sz="1200" b="0" dirty="0">
                          <a:solidFill>
                            <a:schemeClr val="tx1"/>
                          </a:solidFill>
                          <a:latin typeface="Arial" panose="020B0604020202020204" pitchFamily="34" charset="0"/>
                          <a:cs typeface="Arial" panose="020B0604020202020204" pitchFamily="34" charset="0"/>
                        </a:rPr>
                        <a:t>Weakness is an exploitable vulnerability</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8922517"/>
                  </a:ext>
                </a:extLst>
              </a:tr>
              <a:tr h="1266276">
                <a:tc>
                  <a:txBody>
                    <a:bodyPr/>
                    <a:lstStyle/>
                    <a:p>
                      <a:r>
                        <a:rPr lang="en-NZ" sz="1200" dirty="0">
                          <a:latin typeface="Arial" panose="020B0604020202020204" pitchFamily="34" charset="0"/>
                          <a:cs typeface="Arial" panose="020B0604020202020204" pitchFamily="34" charset="0"/>
                        </a:rPr>
                        <a:t>Behaviours confronted, but getting help makes you a better man.</a:t>
                      </a:r>
                    </a:p>
                  </a:txBody>
                  <a:tcPr marL="61122" marR="61122"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0" kern="1200" dirty="0">
                          <a:solidFill>
                            <a:schemeClr val="dk1"/>
                          </a:solidFill>
                          <a:effectLst/>
                          <a:latin typeface="Arial" panose="020B0604020202020204" pitchFamily="34" charset="0"/>
                          <a:ea typeface="+mn-ea"/>
                          <a:cs typeface="Arial" panose="020B0604020202020204" pitchFamily="34" charset="0"/>
                        </a:rPr>
                        <a:t>Empathy and reflection.  Becoming stronger by seeking help.</a:t>
                      </a:r>
                      <a:endParaRPr lang="en-NZ" sz="1200" dirty="0">
                        <a:latin typeface="Arial" panose="020B0604020202020204" pitchFamily="34" charset="0"/>
                        <a:cs typeface="Arial" panose="020B0604020202020204" pitchFamily="34" charset="0"/>
                      </a:endParaRP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dirty="0">
                          <a:latin typeface="Arial" panose="020B0604020202020204" pitchFamily="34" charset="0"/>
                          <a:cs typeface="Arial" panose="020B0604020202020204" pitchFamily="34" charset="0"/>
                        </a:rPr>
                        <a:t>Strong men who are denying their issues, appeal to their conscience in an empathetic way.</a:t>
                      </a: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dirty="0">
                          <a:latin typeface="Arial" panose="020B0604020202020204" pitchFamily="34" charset="0"/>
                          <a:cs typeface="Arial" panose="020B0604020202020204" pitchFamily="34" charset="0"/>
                        </a:rPr>
                        <a:t>Support and reassurance, individuals in the context of their friends and community.</a:t>
                      </a: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a:latin typeface="Arial" panose="020B0604020202020204" pitchFamily="34" charset="0"/>
                          <a:cs typeface="Arial" panose="020B0604020202020204" pitchFamily="34" charset="0"/>
                        </a:rPr>
                        <a:t>Self reflection and realisation of impacts.</a:t>
                      </a: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243521"/>
                  </a:ext>
                </a:extLst>
              </a:tr>
              <a:tr h="1866116">
                <a:tc>
                  <a:txBody>
                    <a:bodyPr/>
                    <a:lstStyle/>
                    <a:p>
                      <a:r>
                        <a:rPr lang="en-NZ" sz="1200" b="0" i="1" kern="1200" dirty="0">
                          <a:solidFill>
                            <a:schemeClr val="dk1"/>
                          </a:solidFill>
                          <a:effectLst/>
                          <a:latin typeface="Arial" panose="020B0604020202020204" pitchFamily="34" charset="0"/>
                          <a:ea typeface="+mn-ea"/>
                          <a:cs typeface="Arial" panose="020B0604020202020204" pitchFamily="34" charset="0"/>
                        </a:rPr>
                        <a:t>“Message would be ‘be Better’“</a:t>
                      </a:r>
                    </a:p>
                    <a:p>
                      <a:r>
                        <a:rPr lang="en-NZ" sz="1200" b="0" i="1" kern="1200" dirty="0">
                          <a:solidFill>
                            <a:schemeClr val="dk1"/>
                          </a:solidFill>
                          <a:effectLst/>
                          <a:latin typeface="Arial" panose="020B0604020202020204" pitchFamily="34" charset="0"/>
                          <a:ea typeface="+mn-ea"/>
                          <a:cs typeface="Arial" panose="020B0604020202020204" pitchFamily="34" charset="0"/>
                        </a:rPr>
                        <a:t>“What kind of man do you want to be"</a:t>
                      </a:r>
                      <a:endParaRPr lang="en-NZ" sz="1200" i="1" dirty="0">
                        <a:latin typeface="Arial" panose="020B0604020202020204" pitchFamily="34" charset="0"/>
                        <a:cs typeface="Arial" panose="020B0604020202020204" pitchFamily="34" charset="0"/>
                      </a:endParaRPr>
                    </a:p>
                  </a:txBody>
                  <a:tcPr marL="61122" marR="61122"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dk1"/>
                          </a:solidFill>
                          <a:effectLst/>
                          <a:latin typeface="Arial" panose="020B0604020202020204" pitchFamily="34" charset="0"/>
                          <a:ea typeface="+mn-ea"/>
                          <a:cs typeface="Arial" panose="020B0604020202020204" pitchFamily="34" charset="0"/>
                        </a:rPr>
                        <a:t>“It is alright to ask for help”</a:t>
                      </a:r>
                    </a:p>
                    <a:p>
                      <a:r>
                        <a:rPr lang="en-NZ" sz="1200" b="0" i="1" kern="1200" dirty="0">
                          <a:solidFill>
                            <a:schemeClr val="dk1"/>
                          </a:solidFill>
                          <a:effectLst/>
                          <a:latin typeface="Arial" panose="020B0604020202020204" pitchFamily="34" charset="0"/>
                          <a:ea typeface="+mn-ea"/>
                          <a:cs typeface="Arial" panose="020B0604020202020204" pitchFamily="34" charset="0"/>
                        </a:rPr>
                        <a:t>“Apologizing and accepting ones mistake takes courage and strength”</a:t>
                      </a:r>
                      <a:endParaRPr lang="en-NZ" sz="1200" i="1" dirty="0">
                        <a:latin typeface="Arial" panose="020B0604020202020204" pitchFamily="34" charset="0"/>
                        <a:cs typeface="Arial" panose="020B0604020202020204" pitchFamily="34" charset="0"/>
                      </a:endParaRP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dk1"/>
                          </a:solidFill>
                          <a:effectLst/>
                          <a:latin typeface="Arial" panose="020B0604020202020204" pitchFamily="34" charset="0"/>
                          <a:ea typeface="+mn-ea"/>
                          <a:cs typeface="Arial" panose="020B0604020202020204" pitchFamily="34" charset="0"/>
                        </a:rPr>
                        <a:t>“We know you love her, we know you want to do things better, we're here to help”.</a:t>
                      </a:r>
                    </a:p>
                    <a:p>
                      <a:r>
                        <a:rPr lang="en-NZ" sz="1200" b="0" i="1" kern="1200" dirty="0">
                          <a:solidFill>
                            <a:schemeClr val="dk1"/>
                          </a:solidFill>
                          <a:effectLst/>
                          <a:latin typeface="Arial" panose="020B0604020202020204" pitchFamily="34" charset="0"/>
                          <a:ea typeface="+mn-ea"/>
                          <a:cs typeface="Arial" panose="020B0604020202020204" pitchFamily="34" charset="0"/>
                        </a:rPr>
                        <a:t>“You are a bloody legend if you respect your partner and have a positive family dynamic.”</a:t>
                      </a:r>
                      <a:endParaRPr lang="en-NZ" sz="1200" i="1" dirty="0">
                        <a:latin typeface="Arial" panose="020B0604020202020204" pitchFamily="34" charset="0"/>
                        <a:cs typeface="Arial" panose="020B0604020202020204" pitchFamily="34" charset="0"/>
                      </a:endParaRP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dk1"/>
                          </a:solidFill>
                          <a:effectLst/>
                          <a:latin typeface="Arial" panose="020B0604020202020204" pitchFamily="34" charset="0"/>
                          <a:ea typeface="+mn-ea"/>
                          <a:cs typeface="Arial" panose="020B0604020202020204" pitchFamily="34" charset="0"/>
                        </a:rPr>
                        <a:t>“It's a masculine thing to ask for help when you're harming your partner, and that you deserve the right to be helped for your problems without judgement.</a:t>
                      </a:r>
                    </a:p>
                    <a:p>
                      <a:r>
                        <a:rPr lang="en-NZ" sz="1200" b="0" i="1" kern="1200" dirty="0">
                          <a:solidFill>
                            <a:schemeClr val="dk1"/>
                          </a:solidFill>
                          <a:effectLst/>
                          <a:latin typeface="Arial" panose="020B0604020202020204" pitchFamily="34" charset="0"/>
                          <a:ea typeface="+mn-ea"/>
                          <a:cs typeface="Arial" panose="020B0604020202020204" pitchFamily="34" charset="0"/>
                        </a:rPr>
                        <a:t>“It’s ok to ask for help, it's ok to ask if you're unsure."</a:t>
                      </a:r>
                      <a:endParaRPr lang="en-NZ" sz="1200" i="1" dirty="0">
                        <a:latin typeface="Arial" panose="020B0604020202020204" pitchFamily="34" charset="0"/>
                        <a:cs typeface="Arial" panose="020B0604020202020204" pitchFamily="34" charset="0"/>
                      </a:endParaRP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dk1"/>
                          </a:solidFill>
                          <a:effectLst/>
                          <a:latin typeface="Arial" panose="020B0604020202020204" pitchFamily="34" charset="0"/>
                          <a:ea typeface="+mn-ea"/>
                          <a:cs typeface="Arial" panose="020B0604020202020204" pitchFamily="34" charset="0"/>
                        </a:rPr>
                        <a:t>“You are not less of a man for reaching out“</a:t>
                      </a:r>
                    </a:p>
                    <a:p>
                      <a:r>
                        <a:rPr lang="en-NZ" sz="1200" b="0" i="1" kern="1200" dirty="0">
                          <a:solidFill>
                            <a:schemeClr val="dk1"/>
                          </a:solidFill>
                          <a:effectLst/>
                          <a:latin typeface="Arial" panose="020B0604020202020204" pitchFamily="34" charset="0"/>
                          <a:ea typeface="+mn-ea"/>
                          <a:cs typeface="Arial" panose="020B0604020202020204" pitchFamily="34" charset="0"/>
                        </a:rPr>
                        <a:t>“He realised that all these "manly" things he did hurt the people that he loved”</a:t>
                      </a:r>
                      <a:endParaRPr lang="en-NZ" sz="1200" i="1" dirty="0">
                        <a:latin typeface="Arial" panose="020B0604020202020204" pitchFamily="34" charset="0"/>
                        <a:cs typeface="Arial" panose="020B0604020202020204" pitchFamily="34" charset="0"/>
                      </a:endParaRPr>
                    </a:p>
                  </a:txBody>
                  <a:tcPr marL="108000" marR="108000" marT="30561" marB="3056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7554981"/>
                  </a:ext>
                </a:extLst>
              </a:tr>
            </a:tbl>
          </a:graphicData>
        </a:graphic>
      </p:graphicFrame>
      <p:sp>
        <p:nvSpPr>
          <p:cNvPr id="5" name="Rectangle 4">
            <a:extLst>
              <a:ext uri="{FF2B5EF4-FFF2-40B4-BE49-F238E27FC236}">
                <a16:creationId xmlns:a16="http://schemas.microsoft.com/office/drawing/2014/main" id="{8B014746-C4EB-4FE6-B605-2648B0E94566}"/>
              </a:ext>
            </a:extLst>
          </p:cNvPr>
          <p:cNvSpPr/>
          <p:nvPr/>
        </p:nvSpPr>
        <p:spPr>
          <a:xfrm>
            <a:off x="377456" y="1921393"/>
            <a:ext cx="1531088" cy="954107"/>
          </a:xfrm>
          <a:prstGeom prst="rect">
            <a:avLst/>
          </a:prstGeom>
        </p:spPr>
        <p:txBody>
          <a:bodyPr wrap="square">
            <a:spAutoFit/>
          </a:bodyPr>
          <a:lstStyle/>
          <a:p>
            <a:pPr lvl="0" algn="ctr" defTabSz="914400">
              <a:defRPr/>
            </a:pPr>
            <a:r>
              <a:rPr lang="en-NZ" sz="1400" b="1" i="1" dirty="0">
                <a:solidFill>
                  <a:srgbClr val="39466F"/>
                </a:solidFill>
                <a:latin typeface="Arial" panose="020B0604020202020204" pitchFamily="34" charset="0"/>
                <a:cs typeface="Arial" panose="020B0604020202020204" pitchFamily="34" charset="0"/>
              </a:rPr>
              <a:t>Relation with man rules and  weakness</a:t>
            </a:r>
          </a:p>
          <a:p>
            <a:pPr algn="ctr"/>
            <a:endParaRPr lang="en-NZ" sz="1200" b="1" i="1" dirty="0">
              <a:solidFill>
                <a:srgbClr val="39466F"/>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BCB67DF-5609-451A-897B-093E08EAB68A}"/>
              </a:ext>
            </a:extLst>
          </p:cNvPr>
          <p:cNvSpPr/>
          <p:nvPr/>
        </p:nvSpPr>
        <p:spPr>
          <a:xfrm>
            <a:off x="377456" y="3135707"/>
            <a:ext cx="1531088" cy="954107"/>
          </a:xfrm>
          <a:prstGeom prst="rect">
            <a:avLst/>
          </a:prstGeom>
        </p:spPr>
        <p:txBody>
          <a:bodyPr wrap="square">
            <a:spAutoFit/>
          </a:bodyPr>
          <a:lstStyle/>
          <a:p>
            <a:pPr lvl="0" algn="ctr" defTabSz="914400">
              <a:defRPr/>
            </a:pPr>
            <a:r>
              <a:rPr lang="en-NZ" sz="1400" b="1" i="1" dirty="0">
                <a:solidFill>
                  <a:srgbClr val="39466F"/>
                </a:solidFill>
                <a:latin typeface="Arial" panose="020B0604020202020204" pitchFamily="34" charset="0"/>
                <a:cs typeface="Arial" panose="020B0604020202020204" pitchFamily="34" charset="0"/>
              </a:rPr>
              <a:t>What they wanted (pre ad concept exposure)</a:t>
            </a:r>
          </a:p>
        </p:txBody>
      </p:sp>
      <p:cxnSp>
        <p:nvCxnSpPr>
          <p:cNvPr id="12" name="Straight Connector 11">
            <a:extLst>
              <a:ext uri="{FF2B5EF4-FFF2-40B4-BE49-F238E27FC236}">
                <a16:creationId xmlns:a16="http://schemas.microsoft.com/office/drawing/2014/main" id="{082C09BC-52C2-49AC-A781-C94071025F56}"/>
              </a:ext>
            </a:extLst>
          </p:cNvPr>
          <p:cNvCxnSpPr/>
          <p:nvPr/>
        </p:nvCxnSpPr>
        <p:spPr>
          <a:xfrm>
            <a:off x="467833" y="2822335"/>
            <a:ext cx="11199626" cy="0"/>
          </a:xfrm>
          <a:prstGeom prst="line">
            <a:avLst/>
          </a:prstGeom>
          <a:ln w="19050">
            <a:solidFill>
              <a:srgbClr val="39466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18A37E-805B-4ADC-8A11-FD08D952B8D6}"/>
              </a:ext>
            </a:extLst>
          </p:cNvPr>
          <p:cNvCxnSpPr>
            <a:cxnSpLocks/>
          </p:cNvCxnSpPr>
          <p:nvPr/>
        </p:nvCxnSpPr>
        <p:spPr>
          <a:xfrm>
            <a:off x="2055627" y="4108876"/>
            <a:ext cx="9601199"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E3A6D55-33A6-4826-8063-1A5F50F291B4}"/>
              </a:ext>
            </a:extLst>
          </p:cNvPr>
          <p:cNvSpPr/>
          <p:nvPr/>
        </p:nvSpPr>
        <p:spPr>
          <a:xfrm>
            <a:off x="329609" y="248277"/>
            <a:ext cx="11578856" cy="940459"/>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14B1ACA5-786A-4D83-B49D-6343C270CF0B}"/>
              </a:ext>
            </a:extLst>
          </p:cNvPr>
          <p:cNvSpPr txBox="1">
            <a:spLocks/>
          </p:cNvSpPr>
          <p:nvPr/>
        </p:nvSpPr>
        <p:spPr>
          <a:xfrm>
            <a:off x="956266" y="-31678"/>
            <a:ext cx="10906125" cy="1065213"/>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100" b="1" spc="-100" dirty="0">
                <a:solidFill>
                  <a:srgbClr val="FAB900"/>
                </a:solidFill>
                <a:latin typeface="Arial" panose="020B0604020202020204" pitchFamily="34" charset="0"/>
                <a:cs typeface="Arial" panose="020B0604020202020204" pitchFamily="34" charset="0"/>
              </a:rPr>
              <a:t>Spontaneous</a:t>
            </a:r>
            <a:r>
              <a:rPr lang="en-US" sz="4100" b="1" spc="-100" dirty="0">
                <a:solidFill>
                  <a:schemeClr val="bg1"/>
                </a:solidFill>
                <a:latin typeface="Arial" panose="020B0604020202020204" pitchFamily="34" charset="0"/>
                <a:cs typeface="Arial" panose="020B0604020202020204" pitchFamily="34" charset="0"/>
              </a:rPr>
              <a:t> advertising messages by mindset</a:t>
            </a:r>
          </a:p>
        </p:txBody>
      </p:sp>
      <p:sp>
        <p:nvSpPr>
          <p:cNvPr id="20" name="Rectangle 19">
            <a:extLst>
              <a:ext uri="{FF2B5EF4-FFF2-40B4-BE49-F238E27FC236}">
                <a16:creationId xmlns:a16="http://schemas.microsoft.com/office/drawing/2014/main" id="{F17FCDCA-2DD4-46B5-B98F-3850B7D0A297}"/>
              </a:ext>
            </a:extLst>
          </p:cNvPr>
          <p:cNvSpPr/>
          <p:nvPr/>
        </p:nvSpPr>
        <p:spPr>
          <a:xfrm>
            <a:off x="467833" y="4594397"/>
            <a:ext cx="1531088" cy="738664"/>
          </a:xfrm>
          <a:prstGeom prst="rect">
            <a:avLst/>
          </a:prstGeom>
        </p:spPr>
        <p:txBody>
          <a:bodyPr wrap="square">
            <a:spAutoFit/>
          </a:bodyPr>
          <a:lstStyle/>
          <a:p>
            <a:pPr lvl="0" algn="ctr" defTabSz="914400">
              <a:defRPr/>
            </a:pPr>
            <a:r>
              <a:rPr lang="en-NZ" sz="1400" b="1" i="1" dirty="0">
                <a:solidFill>
                  <a:srgbClr val="39466F"/>
                </a:solidFill>
                <a:latin typeface="Arial" panose="020B0604020202020204" pitchFamily="34" charset="0"/>
                <a:cs typeface="Arial" panose="020B0604020202020204" pitchFamily="34" charset="0"/>
              </a:rPr>
              <a:t>Messages and ideas in their words</a:t>
            </a:r>
          </a:p>
        </p:txBody>
      </p:sp>
      <p:sp>
        <p:nvSpPr>
          <p:cNvPr id="3" name="Slide Number Placeholder 2">
            <a:extLst>
              <a:ext uri="{FF2B5EF4-FFF2-40B4-BE49-F238E27FC236}">
                <a16:creationId xmlns:a16="http://schemas.microsoft.com/office/drawing/2014/main" id="{23C6CD8D-BD36-46AD-AC65-DF9EF4703A22}"/>
              </a:ext>
            </a:extLst>
          </p:cNvPr>
          <p:cNvSpPr>
            <a:spLocks noGrp="1"/>
          </p:cNvSpPr>
          <p:nvPr>
            <p:ph type="sldNum" sz="quarter" idx="12"/>
          </p:nvPr>
        </p:nvSpPr>
        <p:spPr/>
        <p:txBody>
          <a:bodyPr/>
          <a:lstStyle/>
          <a:p>
            <a:fld id="{ED4687AE-F7D7-4E0E-86AF-F178D2FF58C3}" type="slidenum">
              <a:rPr lang="en-NZ" smtClean="0"/>
              <a:t>59</a:t>
            </a:fld>
            <a:endParaRPr lang="en-NZ" dirty="0"/>
          </a:p>
        </p:txBody>
      </p:sp>
    </p:spTree>
    <p:extLst>
      <p:ext uri="{BB962C8B-B14F-4D97-AF65-F5344CB8AC3E}">
        <p14:creationId xmlns:p14="http://schemas.microsoft.com/office/powerpoint/2010/main" val="313356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33C965-C4A2-44F7-906B-F9CE64C51149}"/>
              </a:ext>
            </a:extLst>
          </p:cNvPr>
          <p:cNvSpPr/>
          <p:nvPr/>
        </p:nvSpPr>
        <p:spPr>
          <a:xfrm>
            <a:off x="2796046" y="-1"/>
            <a:ext cx="939595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Rectangle 3">
            <a:extLst>
              <a:ext uri="{FF2B5EF4-FFF2-40B4-BE49-F238E27FC236}">
                <a16:creationId xmlns:a16="http://schemas.microsoft.com/office/drawing/2014/main" id="{6FA715AE-17E5-46B9-AB36-E4C32304F695}"/>
              </a:ext>
            </a:extLst>
          </p:cNvPr>
          <p:cNvSpPr/>
          <p:nvPr/>
        </p:nvSpPr>
        <p:spPr>
          <a:xfrm>
            <a:off x="4286676" y="721332"/>
            <a:ext cx="3735464" cy="5234295"/>
          </a:xfrm>
          <a:prstGeom prst="rect">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Rectangle 47">
            <a:extLst>
              <a:ext uri="{FF2B5EF4-FFF2-40B4-BE49-F238E27FC236}">
                <a16:creationId xmlns:a16="http://schemas.microsoft.com/office/drawing/2014/main" id="{9D817A77-9A69-4269-9BCB-8DE1B3699653}"/>
              </a:ext>
            </a:extLst>
          </p:cNvPr>
          <p:cNvSpPr/>
          <p:nvPr/>
        </p:nvSpPr>
        <p:spPr>
          <a:xfrm>
            <a:off x="8355433" y="721332"/>
            <a:ext cx="3503272" cy="5234295"/>
          </a:xfrm>
          <a:prstGeom prst="rect">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1" name="Picture 80" descr="A person standing next to a body of water&#10;&#10;Description automatically generated">
            <a:extLst>
              <a:ext uri="{FF2B5EF4-FFF2-40B4-BE49-F238E27FC236}">
                <a16:creationId xmlns:a16="http://schemas.microsoft.com/office/drawing/2014/main" id="{B4270C51-9093-4F0A-9A99-93AA145370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2583712" cy="6858000"/>
          </a:xfrm>
          <a:prstGeom prst="rect">
            <a:avLst/>
          </a:prstGeom>
        </p:spPr>
      </p:pic>
      <p:cxnSp>
        <p:nvCxnSpPr>
          <p:cNvPr id="74" name="Straight Connector 73">
            <a:extLst>
              <a:ext uri="{FF2B5EF4-FFF2-40B4-BE49-F238E27FC236}">
                <a16:creationId xmlns:a16="http://schemas.microsoft.com/office/drawing/2014/main" id="{3F37DB14-A87D-4738-800C-134C9F12E045}"/>
              </a:ext>
            </a:extLst>
          </p:cNvPr>
          <p:cNvCxnSpPr>
            <a:cxnSpLocks/>
          </p:cNvCxnSpPr>
          <p:nvPr/>
        </p:nvCxnSpPr>
        <p:spPr>
          <a:xfrm>
            <a:off x="313899" y="6237030"/>
            <a:ext cx="11614244" cy="0"/>
          </a:xfrm>
          <a:prstGeom prst="line">
            <a:avLst/>
          </a:prstGeom>
          <a:ln w="38100">
            <a:solidFill>
              <a:srgbClr val="39466F"/>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CF3A720-499D-4174-8E84-526AF4986111}"/>
              </a:ext>
            </a:extLst>
          </p:cNvPr>
          <p:cNvSpPr txBox="1"/>
          <p:nvPr/>
        </p:nvSpPr>
        <p:spPr>
          <a:xfrm>
            <a:off x="11495832" y="6384630"/>
            <a:ext cx="432311" cy="307777"/>
          </a:xfrm>
          <a:prstGeom prst="rect">
            <a:avLst/>
          </a:prstGeom>
          <a:noFill/>
        </p:spPr>
        <p:txBody>
          <a:bodyPr wrap="square" rtlCol="0">
            <a:spAutoFit/>
          </a:bodyPr>
          <a:lstStyle/>
          <a:p>
            <a:pPr algn="r"/>
            <a:fld id="{5DCF7B40-D8A6-41D8-A10B-4F13A417E026}" type="slidenum">
              <a:rPr lang="en-NZ" sz="1400" smtClean="0">
                <a:solidFill>
                  <a:srgbClr val="39466F"/>
                </a:solidFill>
                <a:latin typeface="Arial" panose="020B0604020202020204" pitchFamily="34" charset="0"/>
                <a:cs typeface="Arial" panose="020B0604020202020204" pitchFamily="34" charset="0"/>
              </a:rPr>
              <a:pPr algn="r"/>
              <a:t>6</a:t>
            </a:fld>
            <a:endParaRPr lang="en-NZ" sz="1400" dirty="0">
              <a:solidFill>
                <a:srgbClr val="39466F"/>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8FC1CBA3-7A6F-4242-A5DF-54C133378D8E}"/>
              </a:ext>
            </a:extLst>
          </p:cNvPr>
          <p:cNvSpPr txBox="1"/>
          <p:nvPr/>
        </p:nvSpPr>
        <p:spPr>
          <a:xfrm>
            <a:off x="8124836" y="6425166"/>
            <a:ext cx="3370996" cy="261610"/>
          </a:xfrm>
          <a:prstGeom prst="rect">
            <a:avLst/>
          </a:prstGeom>
          <a:noFill/>
        </p:spPr>
        <p:txBody>
          <a:bodyPr wrap="square" rtlCol="0">
            <a:spAutoFit/>
          </a:bodyPr>
          <a:lstStyle/>
          <a:p>
            <a:pPr algn="r"/>
            <a:r>
              <a:rPr lang="en-NZ" sz="1050" spc="300" dirty="0">
                <a:solidFill>
                  <a:srgbClr val="39466F"/>
                </a:solidFill>
                <a:latin typeface="Arial" panose="020B0604020202020204" pitchFamily="34" charset="0"/>
                <a:cs typeface="Arial" panose="020B0604020202020204" pitchFamily="34" charset="0"/>
              </a:rPr>
              <a:t>COLMAR BRUNTON 2020</a:t>
            </a:r>
          </a:p>
        </p:txBody>
      </p:sp>
      <p:sp>
        <p:nvSpPr>
          <p:cNvPr id="82" name="Rectangle 81">
            <a:extLst>
              <a:ext uri="{FF2B5EF4-FFF2-40B4-BE49-F238E27FC236}">
                <a16:creationId xmlns:a16="http://schemas.microsoft.com/office/drawing/2014/main" id="{3170FC27-2ED2-4D18-AC44-6CE622F327C1}"/>
              </a:ext>
            </a:extLst>
          </p:cNvPr>
          <p:cNvSpPr/>
          <p:nvPr/>
        </p:nvSpPr>
        <p:spPr>
          <a:xfrm>
            <a:off x="0" y="-10633"/>
            <a:ext cx="2583712" cy="6868633"/>
          </a:xfrm>
          <a:prstGeom prst="rect">
            <a:avLst/>
          </a:prstGeom>
          <a:solidFill>
            <a:srgbClr val="39466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Rectangle 1">
            <a:extLst>
              <a:ext uri="{FF2B5EF4-FFF2-40B4-BE49-F238E27FC236}">
                <a16:creationId xmlns:a16="http://schemas.microsoft.com/office/drawing/2014/main" id="{0A0D1661-4A73-49DC-A873-AF4EB0EC3852}"/>
              </a:ext>
            </a:extLst>
          </p:cNvPr>
          <p:cNvSpPr/>
          <p:nvPr/>
        </p:nvSpPr>
        <p:spPr>
          <a:xfrm>
            <a:off x="1039896" y="721334"/>
            <a:ext cx="2928630" cy="261141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Content Placeholder 4">
            <a:extLst>
              <a:ext uri="{FF2B5EF4-FFF2-40B4-BE49-F238E27FC236}">
                <a16:creationId xmlns:a16="http://schemas.microsoft.com/office/drawing/2014/main" id="{83E6A28D-5E3A-4B94-A30F-5CB4D068C36E}"/>
              </a:ext>
            </a:extLst>
          </p:cNvPr>
          <p:cNvSpPr txBox="1">
            <a:spLocks/>
          </p:cNvSpPr>
          <p:nvPr/>
        </p:nvSpPr>
        <p:spPr>
          <a:xfrm>
            <a:off x="5496322" y="1673370"/>
            <a:ext cx="2154075" cy="144164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NZ" sz="1600" dirty="0">
                <a:solidFill>
                  <a:srgbClr val="39466F"/>
                </a:solidFill>
              </a:rPr>
              <a:t>Qualitative online forum spanning </a:t>
            </a:r>
            <a:r>
              <a:rPr lang="en-NZ" sz="1600" b="1" dirty="0">
                <a:solidFill>
                  <a:srgbClr val="39466F"/>
                </a:solidFill>
              </a:rPr>
              <a:t>3 days</a:t>
            </a:r>
            <a:r>
              <a:rPr lang="en-NZ" sz="1600" dirty="0">
                <a:solidFill>
                  <a:srgbClr val="39466F"/>
                </a:solidFill>
              </a:rPr>
              <a:t> with </a:t>
            </a:r>
            <a:r>
              <a:rPr lang="en-NZ" sz="1600" b="1" dirty="0">
                <a:solidFill>
                  <a:srgbClr val="39466F"/>
                </a:solidFill>
              </a:rPr>
              <a:t>40 people</a:t>
            </a:r>
          </a:p>
          <a:p>
            <a:endParaRPr lang="en-NZ" sz="1600" dirty="0">
              <a:solidFill>
                <a:srgbClr val="39466F"/>
              </a:solidFill>
            </a:endParaRPr>
          </a:p>
          <a:p>
            <a:endParaRPr lang="en-NZ" sz="1600" dirty="0">
              <a:solidFill>
                <a:srgbClr val="39466F"/>
              </a:solidFill>
            </a:endParaRPr>
          </a:p>
        </p:txBody>
      </p:sp>
      <p:cxnSp>
        <p:nvCxnSpPr>
          <p:cNvPr id="50" name="Straight Connector 49">
            <a:extLst>
              <a:ext uri="{FF2B5EF4-FFF2-40B4-BE49-F238E27FC236}">
                <a16:creationId xmlns:a16="http://schemas.microsoft.com/office/drawing/2014/main" id="{FDC467AD-6650-42CF-A020-50D05416C586}"/>
              </a:ext>
            </a:extLst>
          </p:cNvPr>
          <p:cNvCxnSpPr/>
          <p:nvPr/>
        </p:nvCxnSpPr>
        <p:spPr>
          <a:xfrm>
            <a:off x="2796046" y="2838822"/>
            <a:ext cx="8304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F7F13EC-F7CC-44CD-8074-5508BBA0F374}"/>
              </a:ext>
            </a:extLst>
          </p:cNvPr>
          <p:cNvCxnSpPr>
            <a:cxnSpLocks/>
          </p:cNvCxnSpPr>
          <p:nvPr/>
        </p:nvCxnSpPr>
        <p:spPr>
          <a:xfrm>
            <a:off x="212335" y="6237030"/>
            <a:ext cx="23713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E1050BF-E194-495B-802B-C31DAA674610}"/>
              </a:ext>
            </a:extLst>
          </p:cNvPr>
          <p:cNvSpPr/>
          <p:nvPr/>
        </p:nvSpPr>
        <p:spPr>
          <a:xfrm>
            <a:off x="4445943" y="3736843"/>
            <a:ext cx="3448672" cy="2308324"/>
          </a:xfrm>
          <a:prstGeom prst="rect">
            <a:avLst/>
          </a:prstGeom>
        </p:spPr>
        <p:txBody>
          <a:bodyPr wrap="square">
            <a:spAutoFit/>
          </a:bodyPr>
          <a:lstStyle/>
          <a:p>
            <a:pPr lvl="0"/>
            <a:r>
              <a:rPr lang="en-NZ" sz="1600" dirty="0">
                <a:solidFill>
                  <a:srgbClr val="39466F"/>
                </a:solidFill>
              </a:rPr>
              <a:t>A total of n = 40 </a:t>
            </a:r>
          </a:p>
          <a:p>
            <a:pPr lvl="0"/>
            <a:endParaRPr lang="en-NZ" sz="1600" dirty="0">
              <a:solidFill>
                <a:srgbClr val="39466F"/>
              </a:solidFill>
            </a:endParaRPr>
          </a:p>
          <a:p>
            <a:pPr lvl="0"/>
            <a:r>
              <a:rPr lang="en-NZ" sz="1600" dirty="0">
                <a:solidFill>
                  <a:srgbClr val="39466F"/>
                </a:solidFill>
              </a:rPr>
              <a:t>18-30 </a:t>
            </a:r>
            <a:r>
              <a:rPr lang="en-NZ" sz="1600" dirty="0" err="1">
                <a:solidFill>
                  <a:srgbClr val="39466F"/>
                </a:solidFill>
              </a:rPr>
              <a:t>y.o</a:t>
            </a:r>
            <a:r>
              <a:rPr lang="en-NZ" sz="1600" dirty="0">
                <a:solidFill>
                  <a:srgbClr val="39466F"/>
                </a:solidFill>
              </a:rPr>
              <a:t>. n=20</a:t>
            </a:r>
          </a:p>
          <a:p>
            <a:pPr lvl="0"/>
            <a:r>
              <a:rPr lang="en-NZ" sz="1600" dirty="0">
                <a:solidFill>
                  <a:srgbClr val="39466F"/>
                </a:solidFill>
              </a:rPr>
              <a:t>31-45 </a:t>
            </a:r>
            <a:r>
              <a:rPr lang="en-NZ" sz="1600" dirty="0" err="1">
                <a:solidFill>
                  <a:srgbClr val="39466F"/>
                </a:solidFill>
              </a:rPr>
              <a:t>y.o</a:t>
            </a:r>
            <a:r>
              <a:rPr lang="en-NZ" sz="1600" dirty="0">
                <a:solidFill>
                  <a:srgbClr val="39466F"/>
                </a:solidFill>
              </a:rPr>
              <a:t>. n=20 </a:t>
            </a:r>
          </a:p>
          <a:p>
            <a:pPr lvl="0"/>
            <a:endParaRPr lang="en-NZ" sz="1600" dirty="0">
              <a:solidFill>
                <a:srgbClr val="39466F"/>
              </a:solidFill>
            </a:endParaRPr>
          </a:p>
          <a:p>
            <a:pPr lvl="0"/>
            <a:r>
              <a:rPr lang="en-NZ" sz="1600" dirty="0">
                <a:solidFill>
                  <a:srgbClr val="39466F"/>
                </a:solidFill>
              </a:rPr>
              <a:t>Maori/</a:t>
            </a:r>
            <a:r>
              <a:rPr lang="en-NZ" sz="1600" dirty="0" err="1">
                <a:solidFill>
                  <a:srgbClr val="39466F"/>
                </a:solidFill>
              </a:rPr>
              <a:t>Pacifika</a:t>
            </a:r>
            <a:r>
              <a:rPr lang="en-NZ" sz="1600" dirty="0">
                <a:solidFill>
                  <a:srgbClr val="39466F"/>
                </a:solidFill>
              </a:rPr>
              <a:t> n=11</a:t>
            </a:r>
          </a:p>
          <a:p>
            <a:pPr lvl="0"/>
            <a:r>
              <a:rPr lang="en-NZ" sz="1600" dirty="0">
                <a:solidFill>
                  <a:srgbClr val="39466F"/>
                </a:solidFill>
              </a:rPr>
              <a:t>Asian decent  n=9 </a:t>
            </a:r>
          </a:p>
          <a:p>
            <a:pPr lvl="0"/>
            <a:endParaRPr lang="en-NZ" sz="1600" dirty="0">
              <a:solidFill>
                <a:srgbClr val="39466F"/>
              </a:solidFill>
            </a:endParaRPr>
          </a:p>
          <a:p>
            <a:pPr lvl="0"/>
            <a:endParaRPr lang="en-NZ" sz="1600" dirty="0">
              <a:solidFill>
                <a:srgbClr val="39466F"/>
              </a:solidFill>
            </a:endParaRPr>
          </a:p>
        </p:txBody>
      </p:sp>
      <p:sp>
        <p:nvSpPr>
          <p:cNvPr id="6" name="Rectangle 5">
            <a:extLst>
              <a:ext uri="{FF2B5EF4-FFF2-40B4-BE49-F238E27FC236}">
                <a16:creationId xmlns:a16="http://schemas.microsoft.com/office/drawing/2014/main" id="{E9B924CF-604C-46B4-8C71-E27B5E0D1A4B}"/>
              </a:ext>
            </a:extLst>
          </p:cNvPr>
          <p:cNvSpPr/>
          <p:nvPr/>
        </p:nvSpPr>
        <p:spPr>
          <a:xfrm>
            <a:off x="8509310" y="3515564"/>
            <a:ext cx="3267923" cy="2462213"/>
          </a:xfrm>
          <a:prstGeom prst="rect">
            <a:avLst/>
          </a:prstGeom>
        </p:spPr>
        <p:txBody>
          <a:bodyPr wrap="square">
            <a:spAutoFit/>
          </a:bodyPr>
          <a:lstStyle/>
          <a:p>
            <a:pPr lvl="0"/>
            <a:r>
              <a:rPr lang="en-NZ" sz="1400" dirty="0">
                <a:solidFill>
                  <a:srgbClr val="39466F"/>
                </a:solidFill>
              </a:rPr>
              <a:t>Re-recruits from the online forum n=15</a:t>
            </a:r>
          </a:p>
          <a:p>
            <a:pPr lvl="0"/>
            <a:r>
              <a:rPr lang="en-NZ" sz="1400" dirty="0">
                <a:solidFill>
                  <a:srgbClr val="39466F"/>
                </a:solidFill>
              </a:rPr>
              <a:t>Not recruited from the online forum n=22 </a:t>
            </a:r>
          </a:p>
          <a:p>
            <a:pPr lvl="0"/>
            <a:endParaRPr lang="en-NZ" sz="1400" dirty="0">
              <a:solidFill>
                <a:srgbClr val="39466F"/>
              </a:solidFill>
            </a:endParaRPr>
          </a:p>
          <a:p>
            <a:pPr lvl="0"/>
            <a:r>
              <a:rPr lang="en-NZ" sz="1400" dirty="0">
                <a:solidFill>
                  <a:srgbClr val="39466F"/>
                </a:solidFill>
              </a:rPr>
              <a:t>Wellington n=10</a:t>
            </a:r>
          </a:p>
          <a:p>
            <a:pPr lvl="0"/>
            <a:r>
              <a:rPr lang="en-NZ" sz="1400" dirty="0">
                <a:solidFill>
                  <a:srgbClr val="39466F"/>
                </a:solidFill>
              </a:rPr>
              <a:t>Auckland n=13</a:t>
            </a:r>
          </a:p>
          <a:p>
            <a:pPr lvl="0"/>
            <a:r>
              <a:rPr lang="en-NZ" sz="1400" dirty="0">
                <a:solidFill>
                  <a:srgbClr val="39466F"/>
                </a:solidFill>
              </a:rPr>
              <a:t>Tauranga = n=3</a:t>
            </a:r>
          </a:p>
          <a:p>
            <a:pPr lvl="0"/>
            <a:r>
              <a:rPr lang="en-NZ" sz="1400" dirty="0">
                <a:solidFill>
                  <a:srgbClr val="39466F"/>
                </a:solidFill>
              </a:rPr>
              <a:t>Gisborne n=8</a:t>
            </a:r>
          </a:p>
          <a:p>
            <a:pPr lvl="0"/>
            <a:r>
              <a:rPr lang="en-NZ" sz="1400" dirty="0">
                <a:solidFill>
                  <a:srgbClr val="39466F"/>
                </a:solidFill>
              </a:rPr>
              <a:t>Christchurch n=3 </a:t>
            </a:r>
          </a:p>
          <a:p>
            <a:pPr lvl="0"/>
            <a:endParaRPr lang="en-NZ" sz="1400" dirty="0">
              <a:solidFill>
                <a:srgbClr val="39466F"/>
              </a:solidFill>
            </a:endParaRPr>
          </a:p>
          <a:p>
            <a:pPr lvl="0"/>
            <a:r>
              <a:rPr lang="en-NZ" sz="1400" dirty="0">
                <a:solidFill>
                  <a:srgbClr val="39466F"/>
                </a:solidFill>
              </a:rPr>
              <a:t>Maori / Pasifika n=8</a:t>
            </a:r>
          </a:p>
        </p:txBody>
      </p:sp>
      <p:sp>
        <p:nvSpPr>
          <p:cNvPr id="7" name="Rectangle 6">
            <a:extLst>
              <a:ext uri="{FF2B5EF4-FFF2-40B4-BE49-F238E27FC236}">
                <a16:creationId xmlns:a16="http://schemas.microsoft.com/office/drawing/2014/main" id="{0DF40F14-47FB-437B-B723-095A2A911797}"/>
              </a:ext>
            </a:extLst>
          </p:cNvPr>
          <p:cNvSpPr/>
          <p:nvPr/>
        </p:nvSpPr>
        <p:spPr>
          <a:xfrm>
            <a:off x="4445943" y="818302"/>
            <a:ext cx="2388795" cy="584775"/>
          </a:xfrm>
          <a:prstGeom prst="rect">
            <a:avLst/>
          </a:prstGeom>
        </p:spPr>
        <p:txBody>
          <a:bodyPr wrap="none">
            <a:spAutoFit/>
          </a:bodyPr>
          <a:lstStyle/>
          <a:p>
            <a:r>
              <a:rPr lang="en-NZ" sz="3200" b="1" dirty="0">
                <a:solidFill>
                  <a:srgbClr val="F78425"/>
                </a:solidFill>
              </a:rPr>
              <a:t>PART ONE </a:t>
            </a:r>
          </a:p>
        </p:txBody>
      </p:sp>
      <p:sp>
        <p:nvSpPr>
          <p:cNvPr id="9" name="Rectangle 8">
            <a:extLst>
              <a:ext uri="{FF2B5EF4-FFF2-40B4-BE49-F238E27FC236}">
                <a16:creationId xmlns:a16="http://schemas.microsoft.com/office/drawing/2014/main" id="{86CDC11B-0C55-4BD6-A460-1FF436203F87}"/>
              </a:ext>
            </a:extLst>
          </p:cNvPr>
          <p:cNvSpPr/>
          <p:nvPr/>
        </p:nvSpPr>
        <p:spPr>
          <a:xfrm>
            <a:off x="9522728" y="1573256"/>
            <a:ext cx="2541498" cy="830997"/>
          </a:xfrm>
          <a:prstGeom prst="rect">
            <a:avLst/>
          </a:prstGeom>
        </p:spPr>
        <p:txBody>
          <a:bodyPr wrap="square">
            <a:spAutoFit/>
          </a:bodyPr>
          <a:lstStyle/>
          <a:p>
            <a:pPr lvl="0"/>
            <a:r>
              <a:rPr lang="en-NZ" sz="1600" b="1" dirty="0">
                <a:solidFill>
                  <a:srgbClr val="39466F"/>
                </a:solidFill>
              </a:rPr>
              <a:t>12 x triad </a:t>
            </a:r>
            <a:r>
              <a:rPr lang="en-NZ" sz="1600" dirty="0">
                <a:solidFill>
                  <a:srgbClr val="39466F"/>
                </a:solidFill>
              </a:rPr>
              <a:t>discussions </a:t>
            </a:r>
            <a:br>
              <a:rPr lang="en-NZ" sz="1600" dirty="0">
                <a:solidFill>
                  <a:srgbClr val="39466F"/>
                </a:solidFill>
              </a:rPr>
            </a:br>
            <a:r>
              <a:rPr lang="en-NZ" sz="1600" dirty="0">
                <a:solidFill>
                  <a:srgbClr val="39466F"/>
                </a:solidFill>
              </a:rPr>
              <a:t>(</a:t>
            </a:r>
            <a:r>
              <a:rPr lang="en-NZ" sz="1600" b="1" dirty="0">
                <a:solidFill>
                  <a:srgbClr val="39466F"/>
                </a:solidFill>
              </a:rPr>
              <a:t>3 participants </a:t>
            </a:r>
            <a:r>
              <a:rPr lang="en-NZ" sz="1600" dirty="0">
                <a:solidFill>
                  <a:srgbClr val="39466F"/>
                </a:solidFill>
              </a:rPr>
              <a:t>per discussion)</a:t>
            </a:r>
          </a:p>
        </p:txBody>
      </p:sp>
      <p:sp>
        <p:nvSpPr>
          <p:cNvPr id="10" name="Rectangle 9">
            <a:extLst>
              <a:ext uri="{FF2B5EF4-FFF2-40B4-BE49-F238E27FC236}">
                <a16:creationId xmlns:a16="http://schemas.microsoft.com/office/drawing/2014/main" id="{B5955BAF-188E-47AA-9DB3-345F0734A820}"/>
              </a:ext>
            </a:extLst>
          </p:cNvPr>
          <p:cNvSpPr/>
          <p:nvPr/>
        </p:nvSpPr>
        <p:spPr>
          <a:xfrm>
            <a:off x="8509310" y="797975"/>
            <a:ext cx="2456122" cy="584775"/>
          </a:xfrm>
          <a:prstGeom prst="rect">
            <a:avLst/>
          </a:prstGeom>
        </p:spPr>
        <p:txBody>
          <a:bodyPr wrap="none">
            <a:spAutoFit/>
          </a:bodyPr>
          <a:lstStyle/>
          <a:p>
            <a:r>
              <a:rPr lang="en-NZ" sz="3200" b="1" dirty="0">
                <a:solidFill>
                  <a:srgbClr val="39466F"/>
                </a:solidFill>
              </a:rPr>
              <a:t>PART TWO </a:t>
            </a:r>
          </a:p>
        </p:txBody>
      </p:sp>
      <p:grpSp>
        <p:nvGrpSpPr>
          <p:cNvPr id="56" name="Group 55">
            <a:extLst>
              <a:ext uri="{FF2B5EF4-FFF2-40B4-BE49-F238E27FC236}">
                <a16:creationId xmlns:a16="http://schemas.microsoft.com/office/drawing/2014/main" id="{A5662529-1735-4539-A434-8E10D4D6594D}"/>
              </a:ext>
            </a:extLst>
          </p:cNvPr>
          <p:cNvGrpSpPr/>
          <p:nvPr/>
        </p:nvGrpSpPr>
        <p:grpSpPr>
          <a:xfrm>
            <a:off x="4594062" y="1746035"/>
            <a:ext cx="614362" cy="502127"/>
            <a:chOff x="7986469" y="4465675"/>
            <a:chExt cx="863084" cy="705412"/>
          </a:xfrm>
          <a:solidFill>
            <a:srgbClr val="F78425"/>
          </a:solidFill>
        </p:grpSpPr>
        <p:grpSp>
          <p:nvGrpSpPr>
            <p:cNvPr id="57" name="Group 56">
              <a:extLst>
                <a:ext uri="{FF2B5EF4-FFF2-40B4-BE49-F238E27FC236}">
                  <a16:creationId xmlns:a16="http://schemas.microsoft.com/office/drawing/2014/main" id="{0BA40A84-A93D-4397-8185-7058E55E2C56}"/>
                </a:ext>
              </a:extLst>
            </p:cNvPr>
            <p:cNvGrpSpPr>
              <a:grpSpLocks noChangeAspect="1"/>
            </p:cNvGrpSpPr>
            <p:nvPr/>
          </p:nvGrpSpPr>
          <p:grpSpPr>
            <a:xfrm>
              <a:off x="7986469" y="4465675"/>
              <a:ext cx="276733" cy="705412"/>
              <a:chOff x="1072807" y="1408226"/>
              <a:chExt cx="364954" cy="930305"/>
            </a:xfrm>
            <a:grpFill/>
          </p:grpSpPr>
          <p:sp>
            <p:nvSpPr>
              <p:cNvPr id="64" name="Freeform 166">
                <a:extLst>
                  <a:ext uri="{FF2B5EF4-FFF2-40B4-BE49-F238E27FC236}">
                    <a16:creationId xmlns:a16="http://schemas.microsoft.com/office/drawing/2014/main" id="{A6C76213-E9A9-4E5A-A544-F492A5EBC19F}"/>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Oval 167">
                <a:extLst>
                  <a:ext uri="{FF2B5EF4-FFF2-40B4-BE49-F238E27FC236}">
                    <a16:creationId xmlns:a16="http://schemas.microsoft.com/office/drawing/2014/main" id="{45312C3B-64BE-4FAE-862C-FDD9B574AB9F}"/>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8" name="Group 57">
              <a:extLst>
                <a:ext uri="{FF2B5EF4-FFF2-40B4-BE49-F238E27FC236}">
                  <a16:creationId xmlns:a16="http://schemas.microsoft.com/office/drawing/2014/main" id="{1BE117EB-F968-4C06-9D54-8009BE6C556B}"/>
                </a:ext>
              </a:extLst>
            </p:cNvPr>
            <p:cNvGrpSpPr>
              <a:grpSpLocks noChangeAspect="1"/>
            </p:cNvGrpSpPr>
            <p:nvPr/>
          </p:nvGrpSpPr>
          <p:grpSpPr>
            <a:xfrm>
              <a:off x="8273161" y="4465675"/>
              <a:ext cx="276733" cy="705412"/>
              <a:chOff x="1072807" y="1408226"/>
              <a:chExt cx="364954" cy="930305"/>
            </a:xfrm>
            <a:grpFill/>
          </p:grpSpPr>
          <p:sp>
            <p:nvSpPr>
              <p:cNvPr id="62" name="Freeform 166">
                <a:extLst>
                  <a:ext uri="{FF2B5EF4-FFF2-40B4-BE49-F238E27FC236}">
                    <a16:creationId xmlns:a16="http://schemas.microsoft.com/office/drawing/2014/main" id="{1BA6BE47-6910-4ACF-8844-1C904247D099}"/>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Oval 167">
                <a:extLst>
                  <a:ext uri="{FF2B5EF4-FFF2-40B4-BE49-F238E27FC236}">
                    <a16:creationId xmlns:a16="http://schemas.microsoft.com/office/drawing/2014/main" id="{AF218146-6C5D-401B-8A80-602EC6BC2E6F}"/>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9" name="Group 58">
              <a:extLst>
                <a:ext uri="{FF2B5EF4-FFF2-40B4-BE49-F238E27FC236}">
                  <a16:creationId xmlns:a16="http://schemas.microsoft.com/office/drawing/2014/main" id="{F0E4B792-639F-42C7-AECC-D262814EEADB}"/>
                </a:ext>
              </a:extLst>
            </p:cNvPr>
            <p:cNvGrpSpPr>
              <a:grpSpLocks noChangeAspect="1"/>
            </p:cNvGrpSpPr>
            <p:nvPr/>
          </p:nvGrpSpPr>
          <p:grpSpPr>
            <a:xfrm>
              <a:off x="8572820" y="4465675"/>
              <a:ext cx="276733" cy="705412"/>
              <a:chOff x="1072807" y="1408226"/>
              <a:chExt cx="364954" cy="930305"/>
            </a:xfrm>
            <a:grpFill/>
          </p:grpSpPr>
          <p:sp>
            <p:nvSpPr>
              <p:cNvPr id="60" name="Freeform 166">
                <a:extLst>
                  <a:ext uri="{FF2B5EF4-FFF2-40B4-BE49-F238E27FC236}">
                    <a16:creationId xmlns:a16="http://schemas.microsoft.com/office/drawing/2014/main" id="{F73FFA6E-E76B-4DA7-A320-CA3FC6FB286C}"/>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Oval 167">
                <a:extLst>
                  <a:ext uri="{FF2B5EF4-FFF2-40B4-BE49-F238E27FC236}">
                    <a16:creationId xmlns:a16="http://schemas.microsoft.com/office/drawing/2014/main" id="{B8FB2C41-8EBD-4552-ACF0-D6B619A63ABB}"/>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66" name="Group 65">
            <a:extLst>
              <a:ext uri="{FF2B5EF4-FFF2-40B4-BE49-F238E27FC236}">
                <a16:creationId xmlns:a16="http://schemas.microsoft.com/office/drawing/2014/main" id="{4A76AEBD-744B-49DC-B3DF-D675E15DC212}"/>
              </a:ext>
            </a:extLst>
          </p:cNvPr>
          <p:cNvGrpSpPr/>
          <p:nvPr/>
        </p:nvGrpSpPr>
        <p:grpSpPr>
          <a:xfrm>
            <a:off x="4594062" y="2839881"/>
            <a:ext cx="583105" cy="624757"/>
            <a:chOff x="7929763" y="2012728"/>
            <a:chExt cx="294954" cy="316023"/>
          </a:xfrm>
          <a:solidFill>
            <a:srgbClr val="F78425"/>
          </a:solidFill>
        </p:grpSpPr>
        <p:sp>
          <p:nvSpPr>
            <p:cNvPr id="67" name="Rectangle 510">
              <a:extLst>
                <a:ext uri="{FF2B5EF4-FFF2-40B4-BE49-F238E27FC236}">
                  <a16:creationId xmlns:a16="http://schemas.microsoft.com/office/drawing/2014/main" id="{B4C8E657-525C-4C3E-BEEB-AA2B5E5A3A1E}"/>
                </a:ext>
              </a:extLst>
            </p:cNvPr>
            <p:cNvSpPr>
              <a:spLocks noChangeArrowheads="1"/>
            </p:cNvSpPr>
            <p:nvPr/>
          </p:nvSpPr>
          <p:spPr bwMode="auto">
            <a:xfrm>
              <a:off x="8029084"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68" name="Rectangle 511">
              <a:extLst>
                <a:ext uri="{FF2B5EF4-FFF2-40B4-BE49-F238E27FC236}">
                  <a16:creationId xmlns:a16="http://schemas.microsoft.com/office/drawing/2014/main" id="{975A7C19-7537-4AD1-8015-C8A2A854A9E1}"/>
                </a:ext>
              </a:extLst>
            </p:cNvPr>
            <p:cNvSpPr>
              <a:spLocks noChangeArrowheads="1"/>
            </p:cNvSpPr>
            <p:nvPr/>
          </p:nvSpPr>
          <p:spPr bwMode="auto">
            <a:xfrm>
              <a:off x="8089278"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69" name="Rectangle 512">
              <a:extLst>
                <a:ext uri="{FF2B5EF4-FFF2-40B4-BE49-F238E27FC236}">
                  <a16:creationId xmlns:a16="http://schemas.microsoft.com/office/drawing/2014/main" id="{BBFEF475-3C0B-4190-A970-4632748BF7C9}"/>
                </a:ext>
              </a:extLst>
            </p:cNvPr>
            <p:cNvSpPr>
              <a:spLocks noChangeArrowheads="1"/>
            </p:cNvSpPr>
            <p:nvPr/>
          </p:nvSpPr>
          <p:spPr bwMode="auto">
            <a:xfrm>
              <a:off x="8146464" y="2133118"/>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0" name="Rectangle 513">
              <a:extLst>
                <a:ext uri="{FF2B5EF4-FFF2-40B4-BE49-F238E27FC236}">
                  <a16:creationId xmlns:a16="http://schemas.microsoft.com/office/drawing/2014/main" id="{451F4F2D-4603-4418-83B0-551483EED916}"/>
                </a:ext>
              </a:extLst>
            </p:cNvPr>
            <p:cNvSpPr>
              <a:spLocks noChangeArrowheads="1"/>
            </p:cNvSpPr>
            <p:nvPr/>
          </p:nvSpPr>
          <p:spPr bwMode="auto">
            <a:xfrm>
              <a:off x="7968889" y="2193312"/>
              <a:ext cx="42136"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1" name="Rectangle 514">
              <a:extLst>
                <a:ext uri="{FF2B5EF4-FFF2-40B4-BE49-F238E27FC236}">
                  <a16:creationId xmlns:a16="http://schemas.microsoft.com/office/drawing/2014/main" id="{403E32AF-77FD-40CE-8E4C-FE92FE1C3D08}"/>
                </a:ext>
              </a:extLst>
            </p:cNvPr>
            <p:cNvSpPr>
              <a:spLocks noChangeArrowheads="1"/>
            </p:cNvSpPr>
            <p:nvPr/>
          </p:nvSpPr>
          <p:spPr bwMode="auto">
            <a:xfrm>
              <a:off x="8029084"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2" name="Rectangle 515">
              <a:extLst>
                <a:ext uri="{FF2B5EF4-FFF2-40B4-BE49-F238E27FC236}">
                  <a16:creationId xmlns:a16="http://schemas.microsoft.com/office/drawing/2014/main" id="{8A20A078-446B-4CF6-8145-0B7E75F8D2FA}"/>
                </a:ext>
              </a:extLst>
            </p:cNvPr>
            <p:cNvSpPr>
              <a:spLocks noChangeArrowheads="1"/>
            </p:cNvSpPr>
            <p:nvPr/>
          </p:nvSpPr>
          <p:spPr bwMode="auto">
            <a:xfrm>
              <a:off x="8089278"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8" name="Rectangle 516">
              <a:extLst>
                <a:ext uri="{FF2B5EF4-FFF2-40B4-BE49-F238E27FC236}">
                  <a16:creationId xmlns:a16="http://schemas.microsoft.com/office/drawing/2014/main" id="{8EF289F8-3108-4A8F-B75C-C87906CE2E98}"/>
                </a:ext>
              </a:extLst>
            </p:cNvPr>
            <p:cNvSpPr>
              <a:spLocks noChangeArrowheads="1"/>
            </p:cNvSpPr>
            <p:nvPr/>
          </p:nvSpPr>
          <p:spPr bwMode="auto">
            <a:xfrm>
              <a:off x="8146464" y="2193312"/>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79" name="Rectangle 517">
              <a:extLst>
                <a:ext uri="{FF2B5EF4-FFF2-40B4-BE49-F238E27FC236}">
                  <a16:creationId xmlns:a16="http://schemas.microsoft.com/office/drawing/2014/main" id="{AAE4F614-6032-4C15-BA84-924B84BB0AE4}"/>
                </a:ext>
              </a:extLst>
            </p:cNvPr>
            <p:cNvSpPr>
              <a:spLocks noChangeArrowheads="1"/>
            </p:cNvSpPr>
            <p:nvPr/>
          </p:nvSpPr>
          <p:spPr bwMode="auto">
            <a:xfrm>
              <a:off x="7968889" y="2250498"/>
              <a:ext cx="42136"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80" name="Rectangle 518">
              <a:extLst>
                <a:ext uri="{FF2B5EF4-FFF2-40B4-BE49-F238E27FC236}">
                  <a16:creationId xmlns:a16="http://schemas.microsoft.com/office/drawing/2014/main" id="{56589FBF-9A5F-413A-8825-FA72E2FC1849}"/>
                </a:ext>
              </a:extLst>
            </p:cNvPr>
            <p:cNvSpPr>
              <a:spLocks noChangeArrowheads="1"/>
            </p:cNvSpPr>
            <p:nvPr/>
          </p:nvSpPr>
          <p:spPr bwMode="auto">
            <a:xfrm>
              <a:off x="8029084"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07" name="Rectangle 519">
              <a:extLst>
                <a:ext uri="{FF2B5EF4-FFF2-40B4-BE49-F238E27FC236}">
                  <a16:creationId xmlns:a16="http://schemas.microsoft.com/office/drawing/2014/main" id="{64119B5D-607D-47BC-AB95-ABF6D3E36016}"/>
                </a:ext>
              </a:extLst>
            </p:cNvPr>
            <p:cNvSpPr>
              <a:spLocks noChangeArrowheads="1"/>
            </p:cNvSpPr>
            <p:nvPr/>
          </p:nvSpPr>
          <p:spPr bwMode="auto">
            <a:xfrm>
              <a:off x="8089278"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15" name="Freeform 520">
              <a:extLst>
                <a:ext uri="{FF2B5EF4-FFF2-40B4-BE49-F238E27FC236}">
                  <a16:creationId xmlns:a16="http://schemas.microsoft.com/office/drawing/2014/main" id="{BA1FAC43-D5AD-481F-9445-BF89398CA707}"/>
                </a:ext>
              </a:extLst>
            </p:cNvPr>
            <p:cNvSpPr>
              <a:spLocks noEditPoints="1"/>
            </p:cNvSpPr>
            <p:nvPr/>
          </p:nvSpPr>
          <p:spPr bwMode="auto">
            <a:xfrm>
              <a:off x="7929763" y="2012728"/>
              <a:ext cx="294954" cy="316023"/>
            </a:xfrm>
            <a:custGeom>
              <a:avLst/>
              <a:gdLst>
                <a:gd name="T0" fmla="*/ 85 w 98"/>
                <a:gd name="T1" fmla="*/ 14 h 105"/>
                <a:gd name="T2" fmla="*/ 85 w 98"/>
                <a:gd name="T3" fmla="*/ 0 h 105"/>
                <a:gd name="T4" fmla="*/ 65 w 98"/>
                <a:gd name="T5" fmla="*/ 0 h 105"/>
                <a:gd name="T6" fmla="*/ 65 w 98"/>
                <a:gd name="T7" fmla="*/ 14 h 105"/>
                <a:gd name="T8" fmla="*/ 33 w 98"/>
                <a:gd name="T9" fmla="*/ 14 h 105"/>
                <a:gd name="T10" fmla="*/ 33 w 98"/>
                <a:gd name="T11" fmla="*/ 0 h 105"/>
                <a:gd name="T12" fmla="*/ 13 w 98"/>
                <a:gd name="T13" fmla="*/ 0 h 105"/>
                <a:gd name="T14" fmla="*/ 13 w 98"/>
                <a:gd name="T15" fmla="*/ 14 h 105"/>
                <a:gd name="T16" fmla="*/ 0 w 98"/>
                <a:gd name="T17" fmla="*/ 14 h 105"/>
                <a:gd name="T18" fmla="*/ 0 w 98"/>
                <a:gd name="T19" fmla="*/ 105 h 105"/>
                <a:gd name="T20" fmla="*/ 98 w 98"/>
                <a:gd name="T21" fmla="*/ 105 h 105"/>
                <a:gd name="T22" fmla="*/ 98 w 98"/>
                <a:gd name="T23" fmla="*/ 14 h 105"/>
                <a:gd name="T24" fmla="*/ 85 w 98"/>
                <a:gd name="T25" fmla="*/ 14 h 105"/>
                <a:gd name="T26" fmla="*/ 72 w 98"/>
                <a:gd name="T27" fmla="*/ 8 h 105"/>
                <a:gd name="T28" fmla="*/ 79 w 98"/>
                <a:gd name="T29" fmla="*/ 8 h 105"/>
                <a:gd name="T30" fmla="*/ 79 w 98"/>
                <a:gd name="T31" fmla="*/ 20 h 105"/>
                <a:gd name="T32" fmla="*/ 72 w 98"/>
                <a:gd name="T33" fmla="*/ 20 h 105"/>
                <a:gd name="T34" fmla="*/ 72 w 98"/>
                <a:gd name="T35" fmla="*/ 8 h 105"/>
                <a:gd name="T36" fmla="*/ 19 w 98"/>
                <a:gd name="T37" fmla="*/ 8 h 105"/>
                <a:gd name="T38" fmla="*/ 27 w 98"/>
                <a:gd name="T39" fmla="*/ 8 h 105"/>
                <a:gd name="T40" fmla="*/ 27 w 98"/>
                <a:gd name="T41" fmla="*/ 20 h 105"/>
                <a:gd name="T42" fmla="*/ 19 w 98"/>
                <a:gd name="T43" fmla="*/ 20 h 105"/>
                <a:gd name="T44" fmla="*/ 19 w 98"/>
                <a:gd name="T45" fmla="*/ 8 h 105"/>
                <a:gd name="T46" fmla="*/ 92 w 98"/>
                <a:gd name="T47" fmla="*/ 99 h 105"/>
                <a:gd name="T48" fmla="*/ 7 w 98"/>
                <a:gd name="T49" fmla="*/ 99 h 105"/>
                <a:gd name="T50" fmla="*/ 7 w 98"/>
                <a:gd name="T51" fmla="*/ 34 h 105"/>
                <a:gd name="T52" fmla="*/ 92 w 98"/>
                <a:gd name="T53" fmla="*/ 34 h 105"/>
                <a:gd name="T54" fmla="*/ 92 w 98"/>
                <a:gd name="T55"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5">
                  <a:moveTo>
                    <a:pt x="85" y="14"/>
                  </a:moveTo>
                  <a:lnTo>
                    <a:pt x="85" y="0"/>
                  </a:lnTo>
                  <a:lnTo>
                    <a:pt x="65" y="0"/>
                  </a:lnTo>
                  <a:lnTo>
                    <a:pt x="65" y="14"/>
                  </a:lnTo>
                  <a:lnTo>
                    <a:pt x="33" y="14"/>
                  </a:lnTo>
                  <a:lnTo>
                    <a:pt x="33" y="0"/>
                  </a:lnTo>
                  <a:lnTo>
                    <a:pt x="13" y="0"/>
                  </a:lnTo>
                  <a:lnTo>
                    <a:pt x="13" y="14"/>
                  </a:lnTo>
                  <a:lnTo>
                    <a:pt x="0" y="14"/>
                  </a:lnTo>
                  <a:lnTo>
                    <a:pt x="0" y="105"/>
                  </a:lnTo>
                  <a:lnTo>
                    <a:pt x="98" y="105"/>
                  </a:lnTo>
                  <a:lnTo>
                    <a:pt x="98" y="14"/>
                  </a:lnTo>
                  <a:lnTo>
                    <a:pt x="85" y="14"/>
                  </a:lnTo>
                  <a:close/>
                  <a:moveTo>
                    <a:pt x="72" y="8"/>
                  </a:moveTo>
                  <a:lnTo>
                    <a:pt x="79" y="8"/>
                  </a:lnTo>
                  <a:lnTo>
                    <a:pt x="79" y="20"/>
                  </a:lnTo>
                  <a:lnTo>
                    <a:pt x="72" y="20"/>
                  </a:lnTo>
                  <a:lnTo>
                    <a:pt x="72" y="8"/>
                  </a:lnTo>
                  <a:close/>
                  <a:moveTo>
                    <a:pt x="19" y="8"/>
                  </a:moveTo>
                  <a:lnTo>
                    <a:pt x="27" y="8"/>
                  </a:lnTo>
                  <a:lnTo>
                    <a:pt x="27" y="20"/>
                  </a:lnTo>
                  <a:lnTo>
                    <a:pt x="19" y="20"/>
                  </a:lnTo>
                  <a:lnTo>
                    <a:pt x="19" y="8"/>
                  </a:lnTo>
                  <a:close/>
                  <a:moveTo>
                    <a:pt x="92" y="99"/>
                  </a:moveTo>
                  <a:lnTo>
                    <a:pt x="7" y="99"/>
                  </a:lnTo>
                  <a:lnTo>
                    <a:pt x="7" y="34"/>
                  </a:lnTo>
                  <a:lnTo>
                    <a:pt x="92" y="34"/>
                  </a:lnTo>
                  <a:lnTo>
                    <a:pt x="92" y="99"/>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sp>
        <p:nvSpPr>
          <p:cNvPr id="11" name="Rectangle 10">
            <a:extLst>
              <a:ext uri="{FF2B5EF4-FFF2-40B4-BE49-F238E27FC236}">
                <a16:creationId xmlns:a16="http://schemas.microsoft.com/office/drawing/2014/main" id="{64C77CBF-510C-497A-8140-2800717CAFB4}"/>
              </a:ext>
            </a:extLst>
          </p:cNvPr>
          <p:cNvSpPr/>
          <p:nvPr/>
        </p:nvSpPr>
        <p:spPr>
          <a:xfrm>
            <a:off x="5482467" y="2968663"/>
            <a:ext cx="1107996" cy="338554"/>
          </a:xfrm>
          <a:prstGeom prst="rect">
            <a:avLst/>
          </a:prstGeom>
        </p:spPr>
        <p:txBody>
          <a:bodyPr wrap="none">
            <a:spAutoFit/>
          </a:bodyPr>
          <a:lstStyle/>
          <a:p>
            <a:r>
              <a:rPr lang="en-NZ" sz="1600" b="1" dirty="0">
                <a:solidFill>
                  <a:srgbClr val="39466F"/>
                </a:solidFill>
              </a:rPr>
              <a:t>July 2020</a:t>
            </a:r>
          </a:p>
        </p:txBody>
      </p:sp>
      <p:sp>
        <p:nvSpPr>
          <p:cNvPr id="12" name="Rectangle 11">
            <a:extLst>
              <a:ext uri="{FF2B5EF4-FFF2-40B4-BE49-F238E27FC236}">
                <a16:creationId xmlns:a16="http://schemas.microsoft.com/office/drawing/2014/main" id="{3D348FF6-6869-4C66-9A27-54B696BBD945}"/>
              </a:ext>
            </a:extLst>
          </p:cNvPr>
          <p:cNvSpPr/>
          <p:nvPr/>
        </p:nvSpPr>
        <p:spPr>
          <a:xfrm>
            <a:off x="9533171" y="2873718"/>
            <a:ext cx="2234046" cy="584775"/>
          </a:xfrm>
          <a:prstGeom prst="rect">
            <a:avLst/>
          </a:prstGeom>
        </p:spPr>
        <p:txBody>
          <a:bodyPr wrap="square">
            <a:spAutoFit/>
          </a:bodyPr>
          <a:lstStyle/>
          <a:p>
            <a:pPr lvl="0"/>
            <a:r>
              <a:rPr lang="en-NZ" sz="1600" b="1" dirty="0">
                <a:solidFill>
                  <a:srgbClr val="39466F"/>
                </a:solidFill>
              </a:rPr>
              <a:t>August-October 2020</a:t>
            </a:r>
          </a:p>
        </p:txBody>
      </p:sp>
      <p:cxnSp>
        <p:nvCxnSpPr>
          <p:cNvPr id="14" name="Straight Connector 13">
            <a:extLst>
              <a:ext uri="{FF2B5EF4-FFF2-40B4-BE49-F238E27FC236}">
                <a16:creationId xmlns:a16="http://schemas.microsoft.com/office/drawing/2014/main" id="{57E5DDE9-383F-423D-8A81-6D9FE0546457}"/>
              </a:ext>
            </a:extLst>
          </p:cNvPr>
          <p:cNvCxnSpPr/>
          <p:nvPr/>
        </p:nvCxnSpPr>
        <p:spPr>
          <a:xfrm>
            <a:off x="4594062" y="2586789"/>
            <a:ext cx="3142243"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F835B55-F810-4B9C-AD86-F72A960863B7}"/>
              </a:ext>
            </a:extLst>
          </p:cNvPr>
          <p:cNvCxnSpPr>
            <a:cxnSpLocks/>
          </p:cNvCxnSpPr>
          <p:nvPr/>
        </p:nvCxnSpPr>
        <p:spPr>
          <a:xfrm>
            <a:off x="8629187" y="2586789"/>
            <a:ext cx="296925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27D505E8-6C51-4EC4-BF8A-504F60968EF5}"/>
              </a:ext>
            </a:extLst>
          </p:cNvPr>
          <p:cNvGrpSpPr/>
          <p:nvPr/>
        </p:nvGrpSpPr>
        <p:grpSpPr>
          <a:xfrm>
            <a:off x="8648103" y="1746035"/>
            <a:ext cx="614362" cy="502127"/>
            <a:chOff x="7986469" y="4465675"/>
            <a:chExt cx="863084" cy="705412"/>
          </a:xfrm>
          <a:solidFill>
            <a:srgbClr val="39466F"/>
          </a:solidFill>
        </p:grpSpPr>
        <p:grpSp>
          <p:nvGrpSpPr>
            <p:cNvPr id="140" name="Group 139">
              <a:extLst>
                <a:ext uri="{FF2B5EF4-FFF2-40B4-BE49-F238E27FC236}">
                  <a16:creationId xmlns:a16="http://schemas.microsoft.com/office/drawing/2014/main" id="{9B11A348-862F-4E49-A5D8-2852E43F7FC5}"/>
                </a:ext>
              </a:extLst>
            </p:cNvPr>
            <p:cNvGrpSpPr>
              <a:grpSpLocks noChangeAspect="1"/>
            </p:cNvGrpSpPr>
            <p:nvPr/>
          </p:nvGrpSpPr>
          <p:grpSpPr>
            <a:xfrm>
              <a:off x="7986469" y="4465675"/>
              <a:ext cx="276733" cy="705412"/>
              <a:chOff x="1072807" y="1408226"/>
              <a:chExt cx="364954" cy="930305"/>
            </a:xfrm>
            <a:grpFill/>
          </p:grpSpPr>
          <p:sp>
            <p:nvSpPr>
              <p:cNvPr id="147" name="Freeform 166">
                <a:extLst>
                  <a:ext uri="{FF2B5EF4-FFF2-40B4-BE49-F238E27FC236}">
                    <a16:creationId xmlns:a16="http://schemas.microsoft.com/office/drawing/2014/main" id="{3F0A0791-35FF-43FE-AE71-30C97B2422A7}"/>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Oval 167">
                <a:extLst>
                  <a:ext uri="{FF2B5EF4-FFF2-40B4-BE49-F238E27FC236}">
                    <a16:creationId xmlns:a16="http://schemas.microsoft.com/office/drawing/2014/main" id="{1ABD7E70-B9FD-4EB7-8ECD-5C7A17651A73}"/>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40">
              <a:extLst>
                <a:ext uri="{FF2B5EF4-FFF2-40B4-BE49-F238E27FC236}">
                  <a16:creationId xmlns:a16="http://schemas.microsoft.com/office/drawing/2014/main" id="{759734CE-E5CA-4FD3-9EDB-5170EFBA06C0}"/>
                </a:ext>
              </a:extLst>
            </p:cNvPr>
            <p:cNvGrpSpPr>
              <a:grpSpLocks noChangeAspect="1"/>
            </p:cNvGrpSpPr>
            <p:nvPr/>
          </p:nvGrpSpPr>
          <p:grpSpPr>
            <a:xfrm>
              <a:off x="8273161" y="4465675"/>
              <a:ext cx="276733" cy="705412"/>
              <a:chOff x="1072807" y="1408226"/>
              <a:chExt cx="364954" cy="930305"/>
            </a:xfrm>
            <a:grpFill/>
          </p:grpSpPr>
          <p:sp>
            <p:nvSpPr>
              <p:cNvPr id="145" name="Freeform 166">
                <a:extLst>
                  <a:ext uri="{FF2B5EF4-FFF2-40B4-BE49-F238E27FC236}">
                    <a16:creationId xmlns:a16="http://schemas.microsoft.com/office/drawing/2014/main" id="{99990779-D7A3-448F-9E09-873ACC679C3C}"/>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Oval 167">
                <a:extLst>
                  <a:ext uri="{FF2B5EF4-FFF2-40B4-BE49-F238E27FC236}">
                    <a16:creationId xmlns:a16="http://schemas.microsoft.com/office/drawing/2014/main" id="{17771CD6-4CDD-4028-9AE4-B050E8F883BB}"/>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41">
              <a:extLst>
                <a:ext uri="{FF2B5EF4-FFF2-40B4-BE49-F238E27FC236}">
                  <a16:creationId xmlns:a16="http://schemas.microsoft.com/office/drawing/2014/main" id="{2EAA029F-5B37-43F5-AEAF-C69B52E2324E}"/>
                </a:ext>
              </a:extLst>
            </p:cNvPr>
            <p:cNvGrpSpPr>
              <a:grpSpLocks noChangeAspect="1"/>
            </p:cNvGrpSpPr>
            <p:nvPr/>
          </p:nvGrpSpPr>
          <p:grpSpPr>
            <a:xfrm>
              <a:off x="8572820" y="4465675"/>
              <a:ext cx="276733" cy="705412"/>
              <a:chOff x="1072807" y="1408226"/>
              <a:chExt cx="364954" cy="930305"/>
            </a:xfrm>
            <a:grpFill/>
          </p:grpSpPr>
          <p:sp>
            <p:nvSpPr>
              <p:cNvPr id="143" name="Freeform 166">
                <a:extLst>
                  <a:ext uri="{FF2B5EF4-FFF2-40B4-BE49-F238E27FC236}">
                    <a16:creationId xmlns:a16="http://schemas.microsoft.com/office/drawing/2014/main" id="{BF160C14-07F5-4651-AFE8-76D5ADEAE7C9}"/>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Oval 167">
                <a:extLst>
                  <a:ext uri="{FF2B5EF4-FFF2-40B4-BE49-F238E27FC236}">
                    <a16:creationId xmlns:a16="http://schemas.microsoft.com/office/drawing/2014/main" id="{2F157373-F815-489A-B0E9-18F016BE49E9}"/>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9" name="Group 148">
            <a:extLst>
              <a:ext uri="{FF2B5EF4-FFF2-40B4-BE49-F238E27FC236}">
                <a16:creationId xmlns:a16="http://schemas.microsoft.com/office/drawing/2014/main" id="{451376CF-7366-4597-9F77-97286FB9D726}"/>
              </a:ext>
            </a:extLst>
          </p:cNvPr>
          <p:cNvGrpSpPr/>
          <p:nvPr/>
        </p:nvGrpSpPr>
        <p:grpSpPr>
          <a:xfrm>
            <a:off x="8648103" y="2839881"/>
            <a:ext cx="583105" cy="624757"/>
            <a:chOff x="7929763" y="2012728"/>
            <a:chExt cx="294954" cy="316023"/>
          </a:xfrm>
          <a:solidFill>
            <a:srgbClr val="39466F"/>
          </a:solidFill>
        </p:grpSpPr>
        <p:sp>
          <p:nvSpPr>
            <p:cNvPr id="150" name="Rectangle 510">
              <a:extLst>
                <a:ext uri="{FF2B5EF4-FFF2-40B4-BE49-F238E27FC236}">
                  <a16:creationId xmlns:a16="http://schemas.microsoft.com/office/drawing/2014/main" id="{3EE63B82-AF39-45C4-9813-DD52B9EB60AF}"/>
                </a:ext>
              </a:extLst>
            </p:cNvPr>
            <p:cNvSpPr>
              <a:spLocks noChangeArrowheads="1"/>
            </p:cNvSpPr>
            <p:nvPr/>
          </p:nvSpPr>
          <p:spPr bwMode="auto">
            <a:xfrm>
              <a:off x="8029084"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1" name="Rectangle 511">
              <a:extLst>
                <a:ext uri="{FF2B5EF4-FFF2-40B4-BE49-F238E27FC236}">
                  <a16:creationId xmlns:a16="http://schemas.microsoft.com/office/drawing/2014/main" id="{C51F6F75-4F35-430A-B9A0-CDA478460A6C}"/>
                </a:ext>
              </a:extLst>
            </p:cNvPr>
            <p:cNvSpPr>
              <a:spLocks noChangeArrowheads="1"/>
            </p:cNvSpPr>
            <p:nvPr/>
          </p:nvSpPr>
          <p:spPr bwMode="auto">
            <a:xfrm>
              <a:off x="8089278" y="2133118"/>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2" name="Rectangle 512">
              <a:extLst>
                <a:ext uri="{FF2B5EF4-FFF2-40B4-BE49-F238E27FC236}">
                  <a16:creationId xmlns:a16="http://schemas.microsoft.com/office/drawing/2014/main" id="{BAA8D3FE-E1D7-41CB-BD5B-7221DD49E6AE}"/>
                </a:ext>
              </a:extLst>
            </p:cNvPr>
            <p:cNvSpPr>
              <a:spLocks noChangeArrowheads="1"/>
            </p:cNvSpPr>
            <p:nvPr/>
          </p:nvSpPr>
          <p:spPr bwMode="auto">
            <a:xfrm>
              <a:off x="8146464" y="2133118"/>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3" name="Rectangle 513">
              <a:extLst>
                <a:ext uri="{FF2B5EF4-FFF2-40B4-BE49-F238E27FC236}">
                  <a16:creationId xmlns:a16="http://schemas.microsoft.com/office/drawing/2014/main" id="{F6BBD012-E2E7-45B4-A62D-75817DFEB232}"/>
                </a:ext>
              </a:extLst>
            </p:cNvPr>
            <p:cNvSpPr>
              <a:spLocks noChangeArrowheads="1"/>
            </p:cNvSpPr>
            <p:nvPr/>
          </p:nvSpPr>
          <p:spPr bwMode="auto">
            <a:xfrm>
              <a:off x="7968889" y="2193312"/>
              <a:ext cx="42136"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4" name="Rectangle 514">
              <a:extLst>
                <a:ext uri="{FF2B5EF4-FFF2-40B4-BE49-F238E27FC236}">
                  <a16:creationId xmlns:a16="http://schemas.microsoft.com/office/drawing/2014/main" id="{388B5844-2038-48A2-9226-E1DC72DDE31E}"/>
                </a:ext>
              </a:extLst>
            </p:cNvPr>
            <p:cNvSpPr>
              <a:spLocks noChangeArrowheads="1"/>
            </p:cNvSpPr>
            <p:nvPr/>
          </p:nvSpPr>
          <p:spPr bwMode="auto">
            <a:xfrm>
              <a:off x="8029084"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5" name="Rectangle 515">
              <a:extLst>
                <a:ext uri="{FF2B5EF4-FFF2-40B4-BE49-F238E27FC236}">
                  <a16:creationId xmlns:a16="http://schemas.microsoft.com/office/drawing/2014/main" id="{3027EFDA-236D-47E3-927F-F88892ECD172}"/>
                </a:ext>
              </a:extLst>
            </p:cNvPr>
            <p:cNvSpPr>
              <a:spLocks noChangeArrowheads="1"/>
            </p:cNvSpPr>
            <p:nvPr/>
          </p:nvSpPr>
          <p:spPr bwMode="auto">
            <a:xfrm>
              <a:off x="8089278" y="2193312"/>
              <a:ext cx="3611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6" name="Rectangle 516">
              <a:extLst>
                <a:ext uri="{FF2B5EF4-FFF2-40B4-BE49-F238E27FC236}">
                  <a16:creationId xmlns:a16="http://schemas.microsoft.com/office/drawing/2014/main" id="{658D2F98-445E-4BE9-9BC1-036B9FFB22BD}"/>
                </a:ext>
              </a:extLst>
            </p:cNvPr>
            <p:cNvSpPr>
              <a:spLocks noChangeArrowheads="1"/>
            </p:cNvSpPr>
            <p:nvPr/>
          </p:nvSpPr>
          <p:spPr bwMode="auto">
            <a:xfrm>
              <a:off x="8146464" y="2193312"/>
              <a:ext cx="39127" cy="39127"/>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7" name="Rectangle 517">
              <a:extLst>
                <a:ext uri="{FF2B5EF4-FFF2-40B4-BE49-F238E27FC236}">
                  <a16:creationId xmlns:a16="http://schemas.microsoft.com/office/drawing/2014/main" id="{B0082507-2B4C-467F-84ED-35F2D3649D07}"/>
                </a:ext>
              </a:extLst>
            </p:cNvPr>
            <p:cNvSpPr>
              <a:spLocks noChangeArrowheads="1"/>
            </p:cNvSpPr>
            <p:nvPr/>
          </p:nvSpPr>
          <p:spPr bwMode="auto">
            <a:xfrm>
              <a:off x="7968889" y="2250498"/>
              <a:ext cx="42136"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8" name="Rectangle 518">
              <a:extLst>
                <a:ext uri="{FF2B5EF4-FFF2-40B4-BE49-F238E27FC236}">
                  <a16:creationId xmlns:a16="http://schemas.microsoft.com/office/drawing/2014/main" id="{5464AF07-8DED-4229-867D-C238549246EB}"/>
                </a:ext>
              </a:extLst>
            </p:cNvPr>
            <p:cNvSpPr>
              <a:spLocks noChangeArrowheads="1"/>
            </p:cNvSpPr>
            <p:nvPr/>
          </p:nvSpPr>
          <p:spPr bwMode="auto">
            <a:xfrm>
              <a:off x="8029084"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59" name="Rectangle 519">
              <a:extLst>
                <a:ext uri="{FF2B5EF4-FFF2-40B4-BE49-F238E27FC236}">
                  <a16:creationId xmlns:a16="http://schemas.microsoft.com/office/drawing/2014/main" id="{093D8C27-6CFB-40CF-AB1A-55122D1974E1}"/>
                </a:ext>
              </a:extLst>
            </p:cNvPr>
            <p:cNvSpPr>
              <a:spLocks noChangeArrowheads="1"/>
            </p:cNvSpPr>
            <p:nvPr/>
          </p:nvSpPr>
          <p:spPr bwMode="auto">
            <a:xfrm>
              <a:off x="8089278" y="2250498"/>
              <a:ext cx="36117" cy="42136"/>
            </a:xfrm>
            <a:prstGeom prst="rect">
              <a:avLst/>
            </a:prstGeom>
            <a:grpFill/>
            <a:ln>
              <a:noFill/>
            </a:ln>
          </p:spPr>
          <p:txBody>
            <a:bodyPr vert="horz" wrap="square" lIns="91440" tIns="45720" rIns="91440" bIns="45720" numCol="1" anchor="t" anchorCtr="0" compatLnSpc="1">
              <a:prstTxWarp prst="textNoShape">
                <a:avLst/>
              </a:prstTxWarp>
            </a:bodyPr>
            <a:lstStyle/>
            <a:p>
              <a:endParaRPr lang="en-NZ"/>
            </a:p>
          </p:txBody>
        </p:sp>
        <p:sp>
          <p:nvSpPr>
            <p:cNvPr id="160" name="Freeform 520">
              <a:extLst>
                <a:ext uri="{FF2B5EF4-FFF2-40B4-BE49-F238E27FC236}">
                  <a16:creationId xmlns:a16="http://schemas.microsoft.com/office/drawing/2014/main" id="{85B9EFCA-A8B7-461F-ABA0-839A62BEA16B}"/>
                </a:ext>
              </a:extLst>
            </p:cNvPr>
            <p:cNvSpPr>
              <a:spLocks noEditPoints="1"/>
            </p:cNvSpPr>
            <p:nvPr/>
          </p:nvSpPr>
          <p:spPr bwMode="auto">
            <a:xfrm>
              <a:off x="7929763" y="2012728"/>
              <a:ext cx="294954" cy="316023"/>
            </a:xfrm>
            <a:custGeom>
              <a:avLst/>
              <a:gdLst>
                <a:gd name="T0" fmla="*/ 85 w 98"/>
                <a:gd name="T1" fmla="*/ 14 h 105"/>
                <a:gd name="T2" fmla="*/ 85 w 98"/>
                <a:gd name="T3" fmla="*/ 0 h 105"/>
                <a:gd name="T4" fmla="*/ 65 w 98"/>
                <a:gd name="T5" fmla="*/ 0 h 105"/>
                <a:gd name="T6" fmla="*/ 65 w 98"/>
                <a:gd name="T7" fmla="*/ 14 h 105"/>
                <a:gd name="T8" fmla="*/ 33 w 98"/>
                <a:gd name="T9" fmla="*/ 14 h 105"/>
                <a:gd name="T10" fmla="*/ 33 w 98"/>
                <a:gd name="T11" fmla="*/ 0 h 105"/>
                <a:gd name="T12" fmla="*/ 13 w 98"/>
                <a:gd name="T13" fmla="*/ 0 h 105"/>
                <a:gd name="T14" fmla="*/ 13 w 98"/>
                <a:gd name="T15" fmla="*/ 14 h 105"/>
                <a:gd name="T16" fmla="*/ 0 w 98"/>
                <a:gd name="T17" fmla="*/ 14 h 105"/>
                <a:gd name="T18" fmla="*/ 0 w 98"/>
                <a:gd name="T19" fmla="*/ 105 h 105"/>
                <a:gd name="T20" fmla="*/ 98 w 98"/>
                <a:gd name="T21" fmla="*/ 105 h 105"/>
                <a:gd name="T22" fmla="*/ 98 w 98"/>
                <a:gd name="T23" fmla="*/ 14 h 105"/>
                <a:gd name="T24" fmla="*/ 85 w 98"/>
                <a:gd name="T25" fmla="*/ 14 h 105"/>
                <a:gd name="T26" fmla="*/ 72 w 98"/>
                <a:gd name="T27" fmla="*/ 8 h 105"/>
                <a:gd name="T28" fmla="*/ 79 w 98"/>
                <a:gd name="T29" fmla="*/ 8 h 105"/>
                <a:gd name="T30" fmla="*/ 79 w 98"/>
                <a:gd name="T31" fmla="*/ 20 h 105"/>
                <a:gd name="T32" fmla="*/ 72 w 98"/>
                <a:gd name="T33" fmla="*/ 20 h 105"/>
                <a:gd name="T34" fmla="*/ 72 w 98"/>
                <a:gd name="T35" fmla="*/ 8 h 105"/>
                <a:gd name="T36" fmla="*/ 19 w 98"/>
                <a:gd name="T37" fmla="*/ 8 h 105"/>
                <a:gd name="T38" fmla="*/ 27 w 98"/>
                <a:gd name="T39" fmla="*/ 8 h 105"/>
                <a:gd name="T40" fmla="*/ 27 w 98"/>
                <a:gd name="T41" fmla="*/ 20 h 105"/>
                <a:gd name="T42" fmla="*/ 19 w 98"/>
                <a:gd name="T43" fmla="*/ 20 h 105"/>
                <a:gd name="T44" fmla="*/ 19 w 98"/>
                <a:gd name="T45" fmla="*/ 8 h 105"/>
                <a:gd name="T46" fmla="*/ 92 w 98"/>
                <a:gd name="T47" fmla="*/ 99 h 105"/>
                <a:gd name="T48" fmla="*/ 7 w 98"/>
                <a:gd name="T49" fmla="*/ 99 h 105"/>
                <a:gd name="T50" fmla="*/ 7 w 98"/>
                <a:gd name="T51" fmla="*/ 34 h 105"/>
                <a:gd name="T52" fmla="*/ 92 w 98"/>
                <a:gd name="T53" fmla="*/ 34 h 105"/>
                <a:gd name="T54" fmla="*/ 92 w 98"/>
                <a:gd name="T55" fmla="*/ 9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05">
                  <a:moveTo>
                    <a:pt x="85" y="14"/>
                  </a:moveTo>
                  <a:lnTo>
                    <a:pt x="85" y="0"/>
                  </a:lnTo>
                  <a:lnTo>
                    <a:pt x="65" y="0"/>
                  </a:lnTo>
                  <a:lnTo>
                    <a:pt x="65" y="14"/>
                  </a:lnTo>
                  <a:lnTo>
                    <a:pt x="33" y="14"/>
                  </a:lnTo>
                  <a:lnTo>
                    <a:pt x="33" y="0"/>
                  </a:lnTo>
                  <a:lnTo>
                    <a:pt x="13" y="0"/>
                  </a:lnTo>
                  <a:lnTo>
                    <a:pt x="13" y="14"/>
                  </a:lnTo>
                  <a:lnTo>
                    <a:pt x="0" y="14"/>
                  </a:lnTo>
                  <a:lnTo>
                    <a:pt x="0" y="105"/>
                  </a:lnTo>
                  <a:lnTo>
                    <a:pt x="98" y="105"/>
                  </a:lnTo>
                  <a:lnTo>
                    <a:pt x="98" y="14"/>
                  </a:lnTo>
                  <a:lnTo>
                    <a:pt x="85" y="14"/>
                  </a:lnTo>
                  <a:close/>
                  <a:moveTo>
                    <a:pt x="72" y="8"/>
                  </a:moveTo>
                  <a:lnTo>
                    <a:pt x="79" y="8"/>
                  </a:lnTo>
                  <a:lnTo>
                    <a:pt x="79" y="20"/>
                  </a:lnTo>
                  <a:lnTo>
                    <a:pt x="72" y="20"/>
                  </a:lnTo>
                  <a:lnTo>
                    <a:pt x="72" y="8"/>
                  </a:lnTo>
                  <a:close/>
                  <a:moveTo>
                    <a:pt x="19" y="8"/>
                  </a:moveTo>
                  <a:lnTo>
                    <a:pt x="27" y="8"/>
                  </a:lnTo>
                  <a:lnTo>
                    <a:pt x="27" y="20"/>
                  </a:lnTo>
                  <a:lnTo>
                    <a:pt x="19" y="20"/>
                  </a:lnTo>
                  <a:lnTo>
                    <a:pt x="19" y="8"/>
                  </a:lnTo>
                  <a:close/>
                  <a:moveTo>
                    <a:pt x="92" y="99"/>
                  </a:moveTo>
                  <a:lnTo>
                    <a:pt x="7" y="99"/>
                  </a:lnTo>
                  <a:lnTo>
                    <a:pt x="7" y="34"/>
                  </a:lnTo>
                  <a:lnTo>
                    <a:pt x="92" y="34"/>
                  </a:lnTo>
                  <a:lnTo>
                    <a:pt x="92" y="99"/>
                  </a:lnTo>
                  <a:close/>
                </a:path>
              </a:pathLst>
            </a:custGeom>
            <a:grpFill/>
            <a:ln>
              <a:noFill/>
            </a:ln>
          </p:spPr>
          <p:txBody>
            <a:bodyPr vert="horz" wrap="square" lIns="91440" tIns="45720" rIns="91440" bIns="45720" numCol="1" anchor="t" anchorCtr="0" compatLnSpc="1">
              <a:prstTxWarp prst="textNoShape">
                <a:avLst/>
              </a:prstTxWarp>
            </a:bodyPr>
            <a:lstStyle/>
            <a:p>
              <a:endParaRPr lang="en-NZ"/>
            </a:p>
          </p:txBody>
        </p:sp>
      </p:grpSp>
      <p:pic>
        <p:nvPicPr>
          <p:cNvPr id="3" name="Picture 2">
            <a:extLst>
              <a:ext uri="{FF2B5EF4-FFF2-40B4-BE49-F238E27FC236}">
                <a16:creationId xmlns:a16="http://schemas.microsoft.com/office/drawing/2014/main" id="{3C39A29D-16A8-4168-A063-82F2C80A551D}"/>
              </a:ext>
            </a:extLst>
          </p:cNvPr>
          <p:cNvPicPr>
            <a:picLocks noChangeAspect="1"/>
          </p:cNvPicPr>
          <p:nvPr/>
        </p:nvPicPr>
        <p:blipFill>
          <a:blip r:embed="rId3"/>
          <a:stretch>
            <a:fillRect/>
          </a:stretch>
        </p:blipFill>
        <p:spPr>
          <a:xfrm>
            <a:off x="1024618" y="689308"/>
            <a:ext cx="3298222" cy="2584928"/>
          </a:xfrm>
          <a:prstGeom prst="rect">
            <a:avLst/>
          </a:prstGeom>
        </p:spPr>
      </p:pic>
    </p:spTree>
    <p:extLst>
      <p:ext uri="{BB962C8B-B14F-4D97-AF65-F5344CB8AC3E}">
        <p14:creationId xmlns:p14="http://schemas.microsoft.com/office/powerpoint/2010/main" val="1086989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A592C1-7CF7-4738-A90E-AC6D9030E660}"/>
              </a:ext>
            </a:extLst>
          </p:cNvPr>
          <p:cNvSpPr/>
          <p:nvPr/>
        </p:nvSpPr>
        <p:spPr>
          <a:xfrm>
            <a:off x="0" y="0"/>
            <a:ext cx="1219255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6" name="Picture 15" descr="A person standing on a street&#10;&#10;Description automatically generated">
            <a:extLst>
              <a:ext uri="{FF2B5EF4-FFF2-40B4-BE49-F238E27FC236}">
                <a16:creationId xmlns:a16="http://schemas.microsoft.com/office/drawing/2014/main" id="{D8903B2D-E49E-4E9D-8CCD-2802C6CA69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5647896" cy="6857999"/>
          </a:xfrm>
          <a:prstGeom prst="rect">
            <a:avLst/>
          </a:prstGeom>
        </p:spPr>
      </p:pic>
      <p:sp>
        <p:nvSpPr>
          <p:cNvPr id="8" name="Rectangle 7">
            <a:extLst>
              <a:ext uri="{FF2B5EF4-FFF2-40B4-BE49-F238E27FC236}">
                <a16:creationId xmlns:a16="http://schemas.microsoft.com/office/drawing/2014/main" id="{4E7D72CA-B5EA-415A-9513-B3FF411447DA}"/>
              </a:ext>
            </a:extLst>
          </p:cNvPr>
          <p:cNvSpPr/>
          <p:nvPr/>
        </p:nvSpPr>
        <p:spPr>
          <a:xfrm>
            <a:off x="0" y="0"/>
            <a:ext cx="5647895" cy="6858000"/>
          </a:xfrm>
          <a:prstGeom prst="rect">
            <a:avLst/>
          </a:prstGeom>
          <a:solidFill>
            <a:srgbClr val="3946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C85DF727-49C2-4699-8110-3FC135F314F9}"/>
              </a:ext>
            </a:extLst>
          </p:cNvPr>
          <p:cNvSpPr/>
          <p:nvPr/>
        </p:nvSpPr>
        <p:spPr>
          <a:xfrm>
            <a:off x="5623420" y="136525"/>
            <a:ext cx="6096000" cy="369332"/>
          </a:xfrm>
          <a:prstGeom prst="rect">
            <a:avLst/>
          </a:prstGeom>
        </p:spPr>
        <p:txBody>
          <a:bodyPr>
            <a:spAutoFit/>
          </a:bodyPr>
          <a:lstStyle/>
          <a:p>
            <a:r>
              <a:rPr lang="en-NZ" dirty="0"/>
              <a:t> </a:t>
            </a:r>
          </a:p>
        </p:txBody>
      </p:sp>
      <p:cxnSp>
        <p:nvCxnSpPr>
          <p:cNvPr id="3" name="Straight Connector 2">
            <a:extLst>
              <a:ext uri="{FF2B5EF4-FFF2-40B4-BE49-F238E27FC236}">
                <a16:creationId xmlns:a16="http://schemas.microsoft.com/office/drawing/2014/main" id="{E593F7E9-3E47-4A45-B846-8CE424DE934F}"/>
              </a:ext>
            </a:extLst>
          </p:cNvPr>
          <p:cNvCxnSpPr>
            <a:cxnSpLocks/>
          </p:cNvCxnSpPr>
          <p:nvPr/>
        </p:nvCxnSpPr>
        <p:spPr>
          <a:xfrm>
            <a:off x="6045415" y="0"/>
            <a:ext cx="0" cy="6858000"/>
          </a:xfrm>
          <a:prstGeom prst="line">
            <a:avLst/>
          </a:prstGeom>
          <a:ln w="28575">
            <a:solidFill>
              <a:srgbClr val="39466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B63BAE4-6D31-4E01-B258-8E2F27A8E349}"/>
              </a:ext>
            </a:extLst>
          </p:cNvPr>
          <p:cNvSpPr/>
          <p:nvPr/>
        </p:nvSpPr>
        <p:spPr>
          <a:xfrm>
            <a:off x="5948751" y="984492"/>
            <a:ext cx="5918475" cy="5170646"/>
          </a:xfrm>
          <a:prstGeom prst="rect">
            <a:avLst/>
          </a:prstGeom>
        </p:spPr>
        <p:txBody>
          <a:bodyPr wrap="square">
            <a:spAutoFit/>
          </a:bodyPr>
          <a:lstStyle/>
          <a:p>
            <a:pPr marL="342900" indent="-342900">
              <a:spcAft>
                <a:spcPts val="3000"/>
              </a:spcAft>
              <a:buFont typeface="Arial" panose="020B0604020202020204" pitchFamily="34" charset="0"/>
              <a:buChar char="•"/>
            </a:pPr>
            <a:r>
              <a:rPr lang="en-US" sz="2000" b="1" dirty="0">
                <a:solidFill>
                  <a:srgbClr val="2F395B"/>
                </a:solidFill>
                <a:latin typeface="Arial" panose="020B0604020202020204" pitchFamily="34" charset="0"/>
                <a:cs typeface="Arial" panose="020B0604020202020204" pitchFamily="34" charset="0"/>
              </a:rPr>
              <a:t>The depiction of internal struggles, and the fear of being isolated as the result of seeking help resonated widely with the men in our study.</a:t>
            </a:r>
          </a:p>
          <a:p>
            <a:pPr marL="342900" indent="-342900">
              <a:spcAft>
                <a:spcPts val="3000"/>
              </a:spcAft>
              <a:buFont typeface="Arial" panose="020B0604020202020204" pitchFamily="34" charset="0"/>
              <a:buChar char="•"/>
            </a:pPr>
            <a:r>
              <a:rPr lang="en-US" sz="2000" b="1" dirty="0">
                <a:solidFill>
                  <a:srgbClr val="2F395B"/>
                </a:solidFill>
                <a:latin typeface="Arial" panose="020B0604020202020204" pitchFamily="34" charset="0"/>
                <a:cs typeface="Arial" panose="020B0604020202020204" pitchFamily="34" charset="0"/>
              </a:rPr>
              <a:t>However, this did also reveal a double edged sword.  Depicting protagonists as hesitant, was generally interpreted as weakness, and hence did not help identification. They need to be seen as strong man from the outset.</a:t>
            </a:r>
          </a:p>
          <a:p>
            <a:pPr marL="342900" indent="-342900">
              <a:spcAft>
                <a:spcPts val="3000"/>
              </a:spcAft>
              <a:buFont typeface="Arial" panose="020B0604020202020204" pitchFamily="34" charset="0"/>
              <a:buChar char="•"/>
            </a:pPr>
            <a:r>
              <a:rPr lang="en-US" sz="2000" b="1" dirty="0">
                <a:solidFill>
                  <a:srgbClr val="2F395B"/>
                </a:solidFill>
                <a:latin typeface="Arial" panose="020B0604020202020204" pitchFamily="34" charset="0"/>
                <a:cs typeface="Arial" panose="020B0604020202020204" pitchFamily="34" charset="0"/>
              </a:rPr>
              <a:t>For those sensitive to weakness, they easily got to an interpretation of the communication where they see ‘men’  defined as the problem. </a:t>
            </a:r>
          </a:p>
        </p:txBody>
      </p:sp>
      <p:sp>
        <p:nvSpPr>
          <p:cNvPr id="5" name="Oval 4">
            <a:extLst>
              <a:ext uri="{FF2B5EF4-FFF2-40B4-BE49-F238E27FC236}">
                <a16:creationId xmlns:a16="http://schemas.microsoft.com/office/drawing/2014/main" id="{D30307CA-BE96-48BA-8A25-28CC833F56BC}"/>
              </a:ext>
            </a:extLst>
          </p:cNvPr>
          <p:cNvSpPr/>
          <p:nvPr/>
        </p:nvSpPr>
        <p:spPr>
          <a:xfrm>
            <a:off x="5936513" y="1025560"/>
            <a:ext cx="217801" cy="217801"/>
          </a:xfrm>
          <a:prstGeom prst="ellipse">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C77DF060-5A11-491A-A81A-8C79F9187A39}"/>
              </a:ext>
            </a:extLst>
          </p:cNvPr>
          <p:cNvSpPr/>
          <p:nvPr/>
        </p:nvSpPr>
        <p:spPr>
          <a:xfrm>
            <a:off x="5936513" y="2669184"/>
            <a:ext cx="217801" cy="217801"/>
          </a:xfrm>
          <a:prstGeom prst="ellipse">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a:extLst>
              <a:ext uri="{FF2B5EF4-FFF2-40B4-BE49-F238E27FC236}">
                <a16:creationId xmlns:a16="http://schemas.microsoft.com/office/drawing/2014/main" id="{FE953EB7-7E3B-43FA-8ED3-925EB967F0F0}"/>
              </a:ext>
            </a:extLst>
          </p:cNvPr>
          <p:cNvSpPr/>
          <p:nvPr/>
        </p:nvSpPr>
        <p:spPr>
          <a:xfrm>
            <a:off x="5936513" y="4947286"/>
            <a:ext cx="217801" cy="217801"/>
          </a:xfrm>
          <a:prstGeom prst="ellipse">
            <a:avLst/>
          </a:prstGeom>
          <a:solidFill>
            <a:schemeClr val="bg1"/>
          </a:solidFill>
          <a:ln w="19050">
            <a:solidFill>
              <a:srgbClr val="394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a:extLst>
              <a:ext uri="{FF2B5EF4-FFF2-40B4-BE49-F238E27FC236}">
                <a16:creationId xmlns:a16="http://schemas.microsoft.com/office/drawing/2014/main" id="{71C934A2-0029-4CE5-9E47-1463FE051845}"/>
              </a:ext>
            </a:extLst>
          </p:cNvPr>
          <p:cNvPicPr>
            <a:picLocks noChangeAspect="1"/>
          </p:cNvPicPr>
          <p:nvPr/>
        </p:nvPicPr>
        <p:blipFill>
          <a:blip r:embed="rId3"/>
          <a:stretch>
            <a:fillRect/>
          </a:stretch>
        </p:blipFill>
        <p:spPr>
          <a:xfrm>
            <a:off x="223601" y="505857"/>
            <a:ext cx="5261304" cy="5163760"/>
          </a:xfrm>
          <a:prstGeom prst="rect">
            <a:avLst/>
          </a:prstGeom>
        </p:spPr>
      </p:pic>
      <p:sp>
        <p:nvSpPr>
          <p:cNvPr id="4" name="Slide Number Placeholder 3">
            <a:extLst>
              <a:ext uri="{FF2B5EF4-FFF2-40B4-BE49-F238E27FC236}">
                <a16:creationId xmlns:a16="http://schemas.microsoft.com/office/drawing/2014/main" id="{A49CA822-8DC2-42BA-A7AA-9CBED771799A}"/>
              </a:ext>
            </a:extLst>
          </p:cNvPr>
          <p:cNvSpPr>
            <a:spLocks noGrp="1"/>
          </p:cNvSpPr>
          <p:nvPr>
            <p:ph type="sldNum" sz="quarter" idx="12"/>
          </p:nvPr>
        </p:nvSpPr>
        <p:spPr/>
        <p:txBody>
          <a:bodyPr/>
          <a:lstStyle/>
          <a:p>
            <a:fld id="{ED4687AE-F7D7-4E0E-86AF-F178D2FF58C3}" type="slidenum">
              <a:rPr lang="en-NZ" smtClean="0"/>
              <a:t>60</a:t>
            </a:fld>
            <a:endParaRPr lang="en-NZ" dirty="0"/>
          </a:p>
        </p:txBody>
      </p:sp>
    </p:spTree>
    <p:extLst>
      <p:ext uri="{BB962C8B-B14F-4D97-AF65-F5344CB8AC3E}">
        <p14:creationId xmlns:p14="http://schemas.microsoft.com/office/powerpoint/2010/main" val="2553534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706AFF-1AB4-4747-9CEF-E1C9B3019255}"/>
              </a:ext>
            </a:extLst>
          </p:cNvPr>
          <p:cNvSpPr/>
          <p:nvPr/>
        </p:nvSpPr>
        <p:spPr>
          <a:xfrm>
            <a:off x="329609" y="1308552"/>
            <a:ext cx="11578856" cy="4772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8" name="Group 7">
            <a:extLst>
              <a:ext uri="{FF2B5EF4-FFF2-40B4-BE49-F238E27FC236}">
                <a16:creationId xmlns:a16="http://schemas.microsoft.com/office/drawing/2014/main" id="{90BF1AB9-8D8B-45ED-B75D-778C5E2AE307}"/>
              </a:ext>
            </a:extLst>
          </p:cNvPr>
          <p:cNvGrpSpPr/>
          <p:nvPr/>
        </p:nvGrpSpPr>
        <p:grpSpPr>
          <a:xfrm>
            <a:off x="2055627" y="1424763"/>
            <a:ext cx="9611833" cy="4541387"/>
            <a:chOff x="2158409" y="1424763"/>
            <a:chExt cx="9611833" cy="4541387"/>
          </a:xfrm>
        </p:grpSpPr>
        <p:sp>
          <p:nvSpPr>
            <p:cNvPr id="7" name="Rectangle 6">
              <a:extLst>
                <a:ext uri="{FF2B5EF4-FFF2-40B4-BE49-F238E27FC236}">
                  <a16:creationId xmlns:a16="http://schemas.microsoft.com/office/drawing/2014/main" id="{F6E6DF28-EC1B-40A1-AD31-7E6AC498D6E5}"/>
                </a:ext>
              </a:extLst>
            </p:cNvPr>
            <p:cNvSpPr/>
            <p:nvPr/>
          </p:nvSpPr>
          <p:spPr>
            <a:xfrm>
              <a:off x="2158409"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2766C0DB-43A4-4A07-A9D1-76EC69A7E4F5}"/>
                </a:ext>
              </a:extLst>
            </p:cNvPr>
            <p:cNvSpPr/>
            <p:nvPr/>
          </p:nvSpPr>
          <p:spPr>
            <a:xfrm>
              <a:off x="4096193"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0EF215FD-6350-45FA-A944-EEEDA1B99298}"/>
                </a:ext>
              </a:extLst>
            </p:cNvPr>
            <p:cNvSpPr/>
            <p:nvPr/>
          </p:nvSpPr>
          <p:spPr>
            <a:xfrm>
              <a:off x="6033977"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2C772CCC-6038-4A78-8E2D-4A7837CF8608}"/>
                </a:ext>
              </a:extLst>
            </p:cNvPr>
            <p:cNvSpPr/>
            <p:nvPr/>
          </p:nvSpPr>
          <p:spPr>
            <a:xfrm>
              <a:off x="7971761"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D3CF612E-CECA-4A41-9A00-E66226A72BE8}"/>
                </a:ext>
              </a:extLst>
            </p:cNvPr>
            <p:cNvSpPr/>
            <p:nvPr/>
          </p:nvSpPr>
          <p:spPr>
            <a:xfrm>
              <a:off x="9909544" y="1424763"/>
              <a:ext cx="1860698" cy="454138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Rectangle 2">
            <a:extLst>
              <a:ext uri="{FF2B5EF4-FFF2-40B4-BE49-F238E27FC236}">
                <a16:creationId xmlns:a16="http://schemas.microsoft.com/office/drawing/2014/main" id="{446EE41A-1B56-4345-93AA-E75987794954}"/>
              </a:ext>
            </a:extLst>
          </p:cNvPr>
          <p:cNvSpPr/>
          <p:nvPr/>
        </p:nvSpPr>
        <p:spPr>
          <a:xfrm>
            <a:off x="329609" y="248277"/>
            <a:ext cx="11578856" cy="94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0B3D1AA6-BDBE-4D32-9A72-82EE0D8B8BB4}"/>
              </a:ext>
            </a:extLst>
          </p:cNvPr>
          <p:cNvSpPr>
            <a:spLocks noGrp="1"/>
          </p:cNvSpPr>
          <p:nvPr>
            <p:ph type="title" idx="4294967295"/>
          </p:nvPr>
        </p:nvSpPr>
        <p:spPr>
          <a:xfrm>
            <a:off x="760413" y="253073"/>
            <a:ext cx="10717248" cy="935663"/>
          </a:xfrm>
        </p:spPr>
        <p:txBody>
          <a:bodyPr vert="horz" lIns="91440" tIns="45720" rIns="91440" bIns="45720" rtlCol="0" anchor="ctr">
            <a:normAutofit fontScale="90000"/>
          </a:bodyPr>
          <a:lstStyle/>
          <a:p>
            <a:pPr algn="ctr"/>
            <a:r>
              <a:rPr lang="en-US" sz="3700" b="1" spc="-100" dirty="0">
                <a:solidFill>
                  <a:schemeClr val="bg1"/>
                </a:solidFill>
                <a:latin typeface="Arial" panose="020B0604020202020204" pitchFamily="34" charset="0"/>
                <a:cs typeface="Arial" panose="020B0604020202020204" pitchFamily="34" charset="0"/>
              </a:rPr>
              <a:t>Response to </a:t>
            </a:r>
            <a:r>
              <a:rPr lang="en-US" sz="3700" b="1" spc="-100" dirty="0">
                <a:solidFill>
                  <a:srgbClr val="39466F"/>
                </a:solidFill>
                <a:latin typeface="Arial" panose="020B0604020202020204" pitchFamily="34" charset="0"/>
                <a:cs typeface="Arial" panose="020B0604020202020204" pitchFamily="34" charset="0"/>
              </a:rPr>
              <a:t>proposed advertising ideas</a:t>
            </a:r>
            <a:r>
              <a:rPr lang="en-US" sz="3700" b="1" spc="-100" dirty="0">
                <a:solidFill>
                  <a:schemeClr val="bg1"/>
                </a:solidFill>
                <a:latin typeface="Arial" panose="020B0604020202020204" pitchFamily="34" charset="0"/>
                <a:cs typeface="Arial" panose="020B0604020202020204" pitchFamily="34" charset="0"/>
              </a:rPr>
              <a:t> by mindset</a:t>
            </a:r>
          </a:p>
        </p:txBody>
      </p:sp>
      <p:graphicFrame>
        <p:nvGraphicFramePr>
          <p:cNvPr id="9" name="Table 5">
            <a:extLst>
              <a:ext uri="{FF2B5EF4-FFF2-40B4-BE49-F238E27FC236}">
                <a16:creationId xmlns:a16="http://schemas.microsoft.com/office/drawing/2014/main" id="{7B8880FA-7CD7-48FF-9EC7-AB7736AF4E42}"/>
              </a:ext>
            </a:extLst>
          </p:cNvPr>
          <p:cNvGraphicFramePr>
            <a:graphicFrameLocks noGrp="1"/>
          </p:cNvGraphicFramePr>
          <p:nvPr/>
        </p:nvGraphicFramePr>
        <p:xfrm>
          <a:off x="2055629" y="1514387"/>
          <a:ext cx="9611830" cy="4451763"/>
        </p:xfrm>
        <a:graphic>
          <a:graphicData uri="http://schemas.openxmlformats.org/drawingml/2006/table">
            <a:tbl>
              <a:tblPr firstRow="1" bandRow="1">
                <a:tableStyleId>{5C22544A-7EE6-4342-B048-85BDC9FD1C3A}</a:tableStyleId>
              </a:tblPr>
              <a:tblGrid>
                <a:gridCol w="1922366">
                  <a:extLst>
                    <a:ext uri="{9D8B030D-6E8A-4147-A177-3AD203B41FA5}">
                      <a16:colId xmlns:a16="http://schemas.microsoft.com/office/drawing/2014/main" val="854494686"/>
                    </a:ext>
                  </a:extLst>
                </a:gridCol>
                <a:gridCol w="1922366">
                  <a:extLst>
                    <a:ext uri="{9D8B030D-6E8A-4147-A177-3AD203B41FA5}">
                      <a16:colId xmlns:a16="http://schemas.microsoft.com/office/drawing/2014/main" val="643095314"/>
                    </a:ext>
                  </a:extLst>
                </a:gridCol>
                <a:gridCol w="1922366">
                  <a:extLst>
                    <a:ext uri="{9D8B030D-6E8A-4147-A177-3AD203B41FA5}">
                      <a16:colId xmlns:a16="http://schemas.microsoft.com/office/drawing/2014/main" val="411144215"/>
                    </a:ext>
                  </a:extLst>
                </a:gridCol>
                <a:gridCol w="1922366">
                  <a:extLst>
                    <a:ext uri="{9D8B030D-6E8A-4147-A177-3AD203B41FA5}">
                      <a16:colId xmlns:a16="http://schemas.microsoft.com/office/drawing/2014/main" val="2189026449"/>
                    </a:ext>
                  </a:extLst>
                </a:gridCol>
                <a:gridCol w="1922366">
                  <a:extLst>
                    <a:ext uri="{9D8B030D-6E8A-4147-A177-3AD203B41FA5}">
                      <a16:colId xmlns:a16="http://schemas.microsoft.com/office/drawing/2014/main" val="419187401"/>
                    </a:ext>
                  </a:extLst>
                </a:gridCol>
              </a:tblGrid>
              <a:tr h="366516">
                <a:tc>
                  <a:txBody>
                    <a:bodyPr/>
                    <a:lstStyle/>
                    <a:p>
                      <a:r>
                        <a:rPr lang="en-NZ" sz="2000" dirty="0">
                          <a:solidFill>
                            <a:schemeClr val="accent2">
                              <a:lumMod val="75000"/>
                            </a:schemeClr>
                          </a:solidFill>
                        </a:rPr>
                        <a:t>Reformed</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dirty="0">
                          <a:solidFill>
                            <a:schemeClr val="accent2">
                              <a:lumMod val="75000"/>
                            </a:schemeClr>
                          </a:solidFill>
                        </a:rPr>
                        <a:t>Alternative</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b="1" kern="1200" dirty="0">
                          <a:solidFill>
                            <a:schemeClr val="accent2">
                              <a:lumMod val="75000"/>
                            </a:schemeClr>
                          </a:solidFill>
                          <a:latin typeface="+mn-lt"/>
                          <a:ea typeface="+mn-ea"/>
                          <a:cs typeface="+mn-cs"/>
                        </a:rPr>
                        <a:t>Performer</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dirty="0">
                          <a:solidFill>
                            <a:schemeClr val="accent2">
                              <a:lumMod val="75000"/>
                            </a:schemeClr>
                          </a:solidFill>
                        </a:rPr>
                        <a:t>Lost</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NZ" sz="2000" dirty="0">
                          <a:solidFill>
                            <a:schemeClr val="accent2">
                              <a:lumMod val="75000"/>
                            </a:schemeClr>
                          </a:solidFill>
                        </a:rPr>
                        <a:t>Resentful</a:t>
                      </a:r>
                    </a:p>
                  </a:txBody>
                  <a:tcPr marL="108000" marR="108000" marT="30456" marB="30456">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4567372"/>
                  </a:ext>
                </a:extLst>
              </a:tr>
              <a:tr h="952855">
                <a:tc>
                  <a:txBody>
                    <a:bodyPr/>
                    <a:lstStyle/>
                    <a:p>
                      <a:r>
                        <a:rPr lang="en-NZ" sz="1200" b="1" dirty="0">
                          <a:solidFill>
                            <a:schemeClr val="tx1"/>
                          </a:solidFill>
                        </a:rPr>
                        <a:t>Overcome - </a:t>
                      </a:r>
                      <a:r>
                        <a:rPr lang="en-NZ" sz="1200" b="0" dirty="0">
                          <a:solidFill>
                            <a:schemeClr val="tx1"/>
                          </a:solidFill>
                        </a:rPr>
                        <a:t>Weakness can sometimes be strength</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chemeClr val="tx1"/>
                          </a:solidFill>
                        </a:rPr>
                        <a:t>Disengaged - </a:t>
                      </a:r>
                      <a:r>
                        <a:rPr lang="en-NZ" sz="1200" b="0" dirty="0">
                          <a:solidFill>
                            <a:schemeClr val="tx1"/>
                          </a:solidFill>
                        </a:rPr>
                        <a:t>Weakness can be acceptable</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1" dirty="0">
                          <a:solidFill>
                            <a:schemeClr val="tx1"/>
                          </a:solidFill>
                        </a:rPr>
                        <a:t>Invested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rPr>
                        <a:t>Absence of weakness is a success</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1" dirty="0">
                          <a:solidFill>
                            <a:schemeClr val="tx1"/>
                          </a:solidFill>
                        </a:rPr>
                        <a:t>Buffeted - </a:t>
                      </a:r>
                      <a:r>
                        <a:rPr lang="en-NZ" sz="1200" b="0" dirty="0">
                          <a:solidFill>
                            <a:schemeClr val="tx1"/>
                          </a:solidFill>
                        </a:rPr>
                        <a:t>Weakness is an exploitable vulnerability</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chemeClr val="tx1"/>
                          </a:solidFill>
                        </a:rPr>
                        <a:t>Trapped - </a:t>
                      </a:r>
                      <a:r>
                        <a:rPr lang="en-NZ" sz="1200" b="0" dirty="0">
                          <a:solidFill>
                            <a:schemeClr val="tx1"/>
                          </a:solidFill>
                        </a:rPr>
                        <a:t>Weakness is an exploitable vulnerability</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8922517"/>
                  </a:ext>
                </a:extLst>
              </a:tr>
              <a:tr h="1266276">
                <a:tc>
                  <a:txBody>
                    <a:bodyPr/>
                    <a:lstStyle/>
                    <a:p>
                      <a:r>
                        <a:rPr lang="en-NZ" sz="1200" b="0" i="0" kern="1200" dirty="0">
                          <a:solidFill>
                            <a:schemeClr val="tx1"/>
                          </a:solidFill>
                          <a:effectLst/>
                          <a:latin typeface="+mn-lt"/>
                          <a:ea typeface="+mn-ea"/>
                          <a:cs typeface="+mn-cs"/>
                        </a:rPr>
                        <a:t>The will to overcome his demons and ask for help.  Reality of seeking support.</a:t>
                      </a:r>
                      <a:endParaRPr lang="en-NZ" sz="1200" dirty="0">
                        <a:solidFill>
                          <a:schemeClr val="tx1"/>
                        </a:solidFill>
                      </a:endParaRP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dirty="0">
                          <a:solidFill>
                            <a:schemeClr val="tx1"/>
                          </a:solidFill>
                        </a:rPr>
                        <a:t>Won’t resonate with ‘hard men’</a:t>
                      </a:r>
                      <a:r>
                        <a:rPr lang="en-NZ" sz="1200" b="0" i="0" kern="1200" dirty="0">
                          <a:solidFill>
                            <a:schemeClr val="tx1"/>
                          </a:solidFill>
                          <a:effectLst/>
                          <a:latin typeface="+mn-lt"/>
                          <a:ea typeface="+mn-ea"/>
                          <a:cs typeface="+mn-cs"/>
                        </a:rPr>
                        <a:t> seems more targeted for conflicted types but internal struggle relates.</a:t>
                      </a:r>
                      <a:endParaRPr lang="en-NZ" sz="1200" dirty="0">
                        <a:solidFill>
                          <a:schemeClr val="tx1"/>
                        </a:solidFill>
                      </a:endParaRP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dirty="0">
                          <a:solidFill>
                            <a:schemeClr val="tx1"/>
                          </a:solidFill>
                        </a:rPr>
                        <a:t>Potentially a bit feminine, weak but the internal battle resonates.</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a:solidFill>
                            <a:schemeClr val="tx1"/>
                          </a:solidFill>
                        </a:rPr>
                        <a:t>Relatability of internal struggle.  Some sensitivity to portrayal of perceived judgement. Positive outcome</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dirty="0">
                          <a:solidFill>
                            <a:schemeClr val="tx1"/>
                          </a:solidFill>
                        </a:rPr>
                        <a:t>Complex response: Not enough questioning of behaviour, for some.  Sensitivity to denigrating men or showing potential judgement.  </a:t>
                      </a: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243521"/>
                  </a:ext>
                </a:extLst>
              </a:tr>
              <a:tr h="1866116">
                <a:tc>
                  <a:txBody>
                    <a:bodyPr/>
                    <a:lstStyle/>
                    <a:p>
                      <a:r>
                        <a:rPr lang="en-NZ" sz="1200" b="0" i="1" kern="1200" dirty="0">
                          <a:solidFill>
                            <a:schemeClr val="tx1"/>
                          </a:solidFill>
                          <a:effectLst/>
                          <a:latin typeface="+mn-lt"/>
                          <a:ea typeface="+mn-ea"/>
                          <a:cs typeface="+mn-cs"/>
                        </a:rPr>
                        <a:t>He needs to be brighter. the Champion. the Hero.</a:t>
                      </a:r>
                      <a:endParaRPr lang="en-NZ" sz="1200" i="1" dirty="0">
                        <a:solidFill>
                          <a:schemeClr val="tx1"/>
                        </a:solidFill>
                      </a:endParaRP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tx1"/>
                          </a:solidFill>
                          <a:effectLst/>
                          <a:latin typeface="+mn-lt"/>
                          <a:ea typeface="+mn-ea"/>
                          <a:cs typeface="+mn-cs"/>
                        </a:rPr>
                        <a:t>It depicts the man as weak and feebly.</a:t>
                      </a:r>
                    </a:p>
                    <a:p>
                      <a:endParaRPr lang="en-NZ" sz="1200" b="0" i="1" kern="1200" dirty="0">
                        <a:solidFill>
                          <a:schemeClr val="tx1"/>
                        </a:solidFill>
                        <a:effectLst/>
                        <a:latin typeface="+mn-lt"/>
                        <a:ea typeface="+mn-ea"/>
                        <a:cs typeface="+mn-cs"/>
                      </a:endParaRPr>
                    </a:p>
                    <a:p>
                      <a:r>
                        <a:rPr lang="en-NZ" sz="1200" b="0" i="1" kern="1200" dirty="0">
                          <a:solidFill>
                            <a:schemeClr val="tx1"/>
                          </a:solidFill>
                          <a:effectLst/>
                          <a:latin typeface="+mn-lt"/>
                          <a:ea typeface="+mn-ea"/>
                          <a:cs typeface="+mn-cs"/>
                        </a:rPr>
                        <a:t> [What] will resonate with men is the representation of an internal struggle and the different ideas we tell ourselves in challenging situations.</a:t>
                      </a:r>
                      <a:endParaRPr lang="en-NZ" sz="1200" i="1" dirty="0">
                        <a:solidFill>
                          <a:schemeClr val="tx1"/>
                        </a:solidFill>
                      </a:endParaRP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tx1"/>
                          </a:solidFill>
                          <a:effectLst/>
                          <a:latin typeface="+mn-lt"/>
                          <a:ea typeface="+mn-ea"/>
                          <a:cs typeface="+mn-cs"/>
                        </a:rPr>
                        <a:t>He's contemplating the right thing, he wants to be better, he's just deeply ashamed.</a:t>
                      </a:r>
                    </a:p>
                    <a:p>
                      <a:endParaRPr lang="en-NZ" sz="1200" b="0" i="1" kern="1200" dirty="0">
                        <a:solidFill>
                          <a:schemeClr val="tx1"/>
                        </a:solidFill>
                        <a:effectLst/>
                        <a:latin typeface="+mn-lt"/>
                        <a:ea typeface="+mn-ea"/>
                        <a:cs typeface="+mn-cs"/>
                      </a:endParaRPr>
                    </a:p>
                    <a:p>
                      <a:r>
                        <a:rPr lang="en-NZ" sz="1200" b="0" i="1" kern="1200" dirty="0">
                          <a:solidFill>
                            <a:schemeClr val="tx1"/>
                          </a:solidFill>
                          <a:effectLst/>
                          <a:latin typeface="+mn-lt"/>
                          <a:ea typeface="+mn-ea"/>
                          <a:cs typeface="+mn-cs"/>
                        </a:rPr>
                        <a:t>He shows he is strong enough to break though the negativity.</a:t>
                      </a:r>
                      <a:endParaRPr lang="en-NZ" sz="1200" i="1" dirty="0">
                        <a:solidFill>
                          <a:schemeClr val="tx1"/>
                        </a:solidFill>
                      </a:endParaRP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tx1"/>
                          </a:solidFill>
                          <a:effectLst/>
                          <a:latin typeface="+mn-lt"/>
                          <a:ea typeface="+mn-ea"/>
                          <a:cs typeface="+mn-cs"/>
                        </a:rPr>
                        <a:t>A little threatening in the way it portrays the reactions of other people. The weakness in him should be replaced and he should give the impression of being a "hero", for making the right decision</a:t>
                      </a:r>
                      <a:endParaRPr lang="en-NZ" sz="1200" i="1" dirty="0">
                        <a:solidFill>
                          <a:schemeClr val="tx1"/>
                        </a:solidFill>
                      </a:endParaRP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NZ" sz="1200" b="0" i="1" kern="1200" dirty="0">
                          <a:solidFill>
                            <a:schemeClr val="tx1"/>
                          </a:solidFill>
                          <a:effectLst/>
                          <a:latin typeface="+mn-lt"/>
                          <a:ea typeface="+mn-ea"/>
                          <a:cs typeface="+mn-cs"/>
                        </a:rPr>
                        <a:t>I can imagine it but I don't feel that it is powerful enough to get the message through</a:t>
                      </a:r>
                      <a:endParaRPr lang="en-NZ" sz="1200" i="1" dirty="0">
                        <a:solidFill>
                          <a:schemeClr val="tx1"/>
                        </a:solidFill>
                      </a:endParaRPr>
                    </a:p>
                  </a:txBody>
                  <a:tcPr marL="108000" marR="108000" marT="30456" marB="3045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7554981"/>
                  </a:ext>
                </a:extLst>
              </a:tr>
            </a:tbl>
          </a:graphicData>
        </a:graphic>
      </p:graphicFrame>
      <p:sp>
        <p:nvSpPr>
          <p:cNvPr id="5" name="Rectangle 4">
            <a:extLst>
              <a:ext uri="{FF2B5EF4-FFF2-40B4-BE49-F238E27FC236}">
                <a16:creationId xmlns:a16="http://schemas.microsoft.com/office/drawing/2014/main" id="{8B014746-C4EB-4FE6-B605-2648B0E94566}"/>
              </a:ext>
            </a:extLst>
          </p:cNvPr>
          <p:cNvSpPr/>
          <p:nvPr/>
        </p:nvSpPr>
        <p:spPr>
          <a:xfrm>
            <a:off x="377456" y="1921393"/>
            <a:ext cx="1531088" cy="954107"/>
          </a:xfrm>
          <a:prstGeom prst="rect">
            <a:avLst/>
          </a:prstGeom>
        </p:spPr>
        <p:txBody>
          <a:bodyPr wrap="square">
            <a:spAutoFit/>
          </a:bodyPr>
          <a:lstStyle/>
          <a:p>
            <a:pPr lvl="0" algn="ctr" defTabSz="914400">
              <a:defRPr/>
            </a:pPr>
            <a:r>
              <a:rPr lang="en-NZ" sz="1400" b="1" i="1" dirty="0">
                <a:solidFill>
                  <a:srgbClr val="39466F"/>
                </a:solidFill>
              </a:rPr>
              <a:t>Relation with man rules and  weakness</a:t>
            </a:r>
          </a:p>
          <a:p>
            <a:pPr algn="ctr"/>
            <a:endParaRPr lang="en-NZ" sz="1200" b="1" i="1" dirty="0">
              <a:solidFill>
                <a:srgbClr val="39466F"/>
              </a:solidFill>
            </a:endParaRPr>
          </a:p>
        </p:txBody>
      </p:sp>
      <p:sp>
        <p:nvSpPr>
          <p:cNvPr id="6" name="Rectangle 5">
            <a:extLst>
              <a:ext uri="{FF2B5EF4-FFF2-40B4-BE49-F238E27FC236}">
                <a16:creationId xmlns:a16="http://schemas.microsoft.com/office/drawing/2014/main" id="{CBCB67DF-5609-451A-897B-093E08EAB68A}"/>
              </a:ext>
            </a:extLst>
          </p:cNvPr>
          <p:cNvSpPr/>
          <p:nvPr/>
        </p:nvSpPr>
        <p:spPr>
          <a:xfrm>
            <a:off x="377456" y="3135707"/>
            <a:ext cx="1531088" cy="954107"/>
          </a:xfrm>
          <a:prstGeom prst="rect">
            <a:avLst/>
          </a:prstGeom>
        </p:spPr>
        <p:txBody>
          <a:bodyPr wrap="square">
            <a:spAutoFit/>
          </a:bodyPr>
          <a:lstStyle/>
          <a:p>
            <a:pPr lvl="0" algn="ctr" defTabSz="914400">
              <a:defRPr/>
            </a:pPr>
            <a:r>
              <a:rPr lang="en-NZ" sz="1400" b="1" i="1" dirty="0">
                <a:solidFill>
                  <a:srgbClr val="39466F"/>
                </a:solidFill>
              </a:rPr>
              <a:t>What they saw (post ad concept exposure)</a:t>
            </a:r>
          </a:p>
        </p:txBody>
      </p:sp>
      <p:cxnSp>
        <p:nvCxnSpPr>
          <p:cNvPr id="12" name="Straight Connector 11">
            <a:extLst>
              <a:ext uri="{FF2B5EF4-FFF2-40B4-BE49-F238E27FC236}">
                <a16:creationId xmlns:a16="http://schemas.microsoft.com/office/drawing/2014/main" id="{082C09BC-52C2-49AC-A781-C94071025F56}"/>
              </a:ext>
            </a:extLst>
          </p:cNvPr>
          <p:cNvCxnSpPr/>
          <p:nvPr/>
        </p:nvCxnSpPr>
        <p:spPr>
          <a:xfrm>
            <a:off x="467833" y="2822335"/>
            <a:ext cx="11199626" cy="0"/>
          </a:xfrm>
          <a:prstGeom prst="line">
            <a:avLst/>
          </a:prstGeom>
          <a:ln w="19050">
            <a:solidFill>
              <a:srgbClr val="39466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18A37E-805B-4ADC-8A11-FD08D952B8D6}"/>
              </a:ext>
            </a:extLst>
          </p:cNvPr>
          <p:cNvCxnSpPr>
            <a:cxnSpLocks/>
          </p:cNvCxnSpPr>
          <p:nvPr/>
        </p:nvCxnSpPr>
        <p:spPr>
          <a:xfrm>
            <a:off x="2055627" y="4108876"/>
            <a:ext cx="9601199"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235019F-B583-4EE2-B532-54C43D44DCAA}"/>
              </a:ext>
            </a:extLst>
          </p:cNvPr>
          <p:cNvSpPr/>
          <p:nvPr/>
        </p:nvSpPr>
        <p:spPr>
          <a:xfrm>
            <a:off x="467833" y="4491756"/>
            <a:ext cx="1531088" cy="738664"/>
          </a:xfrm>
          <a:prstGeom prst="rect">
            <a:avLst/>
          </a:prstGeom>
        </p:spPr>
        <p:txBody>
          <a:bodyPr wrap="square">
            <a:spAutoFit/>
          </a:bodyPr>
          <a:lstStyle/>
          <a:p>
            <a:pPr lvl="0" algn="ctr" defTabSz="914400">
              <a:defRPr/>
            </a:pPr>
            <a:r>
              <a:rPr lang="en-NZ" sz="1400" b="1" i="1" dirty="0">
                <a:solidFill>
                  <a:srgbClr val="39466F"/>
                </a:solidFill>
              </a:rPr>
              <a:t>Response in their own words</a:t>
            </a:r>
          </a:p>
        </p:txBody>
      </p:sp>
      <p:sp>
        <p:nvSpPr>
          <p:cNvPr id="11" name="Slide Number Placeholder 10">
            <a:extLst>
              <a:ext uri="{FF2B5EF4-FFF2-40B4-BE49-F238E27FC236}">
                <a16:creationId xmlns:a16="http://schemas.microsoft.com/office/drawing/2014/main" id="{9BCACDC5-62C6-4E59-94BE-2CA4D6F28357}"/>
              </a:ext>
            </a:extLst>
          </p:cNvPr>
          <p:cNvSpPr>
            <a:spLocks noGrp="1"/>
          </p:cNvSpPr>
          <p:nvPr>
            <p:ph type="sldNum" sz="quarter" idx="12"/>
          </p:nvPr>
        </p:nvSpPr>
        <p:spPr/>
        <p:txBody>
          <a:bodyPr/>
          <a:lstStyle/>
          <a:p>
            <a:fld id="{ED4687AE-F7D7-4E0E-86AF-F178D2FF58C3}" type="slidenum">
              <a:rPr lang="en-NZ" smtClean="0"/>
              <a:t>61</a:t>
            </a:fld>
            <a:endParaRPr lang="en-NZ" dirty="0"/>
          </a:p>
        </p:txBody>
      </p:sp>
    </p:spTree>
    <p:extLst>
      <p:ext uri="{BB962C8B-B14F-4D97-AF65-F5344CB8AC3E}">
        <p14:creationId xmlns:p14="http://schemas.microsoft.com/office/powerpoint/2010/main" val="3780932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7549550" y="313899"/>
            <a:ext cx="4350592"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2921959" cy="4600575"/>
          </a:xfrm>
        </p:spPr>
        <p:txBody>
          <a:bodyPr anchor="t">
            <a:normAutofit/>
          </a:bodyPr>
          <a:lstStyle/>
          <a:p>
            <a:r>
              <a:rPr lang="en-US" b="1" dirty="0">
                <a:solidFill>
                  <a:schemeClr val="bg1"/>
                </a:solidFill>
                <a:latin typeface="Arial" panose="020B0604020202020204" pitchFamily="34" charset="0"/>
                <a:cs typeface="Arial" panose="020B0604020202020204" pitchFamily="34" charset="0"/>
              </a:rPr>
              <a:t>Any </a:t>
            </a:r>
            <a:r>
              <a:rPr lang="en-US" b="1" dirty="0">
                <a:solidFill>
                  <a:schemeClr val="accent2"/>
                </a:solidFill>
                <a:latin typeface="Arial" panose="020B0604020202020204" pitchFamily="34" charset="0"/>
                <a:cs typeface="Arial" panose="020B0604020202020204" pitchFamily="34" charset="0"/>
              </a:rPr>
              <a:t>suggestion </a:t>
            </a:r>
            <a:r>
              <a:rPr lang="en-US" b="1" dirty="0">
                <a:solidFill>
                  <a:schemeClr val="bg1"/>
                </a:solidFill>
                <a:latin typeface="Arial" panose="020B0604020202020204" pitchFamily="34" charset="0"/>
                <a:cs typeface="Arial" panose="020B0604020202020204" pitchFamily="34" charset="0"/>
              </a:rPr>
              <a:t>of shame risks deepening the shame</a:t>
            </a:r>
            <a:endParaRPr lang="en-NZ"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7" y="506716"/>
            <a:ext cx="3720113" cy="5242293"/>
          </a:xfrm>
        </p:spPr>
        <p:txBody>
          <a:bodyPr>
            <a:noAutofit/>
          </a:bodyPr>
          <a:lstStyle/>
          <a:p>
            <a:pPr marL="0" indent="0">
              <a:buNone/>
            </a:pPr>
            <a:r>
              <a:rPr lang="en-US" sz="1400" dirty="0">
                <a:solidFill>
                  <a:schemeClr val="tx1"/>
                </a:solidFill>
              </a:rPr>
              <a:t>By attempting to </a:t>
            </a:r>
            <a:r>
              <a:rPr lang="en-US" sz="1400" dirty="0" err="1">
                <a:solidFill>
                  <a:schemeClr val="tx1"/>
                </a:solidFill>
              </a:rPr>
              <a:t>recognise</a:t>
            </a:r>
            <a:r>
              <a:rPr lang="en-US" sz="1400" dirty="0">
                <a:solidFill>
                  <a:schemeClr val="tx1"/>
                </a:solidFill>
              </a:rPr>
              <a:t> – and reassure - around barriers associated with weakness and shame, the risk is that those barriers get further cemented in men’s minds </a:t>
            </a:r>
          </a:p>
          <a:p>
            <a:pPr marL="0" indent="0">
              <a:buNone/>
            </a:pPr>
            <a:r>
              <a:rPr lang="en-US" sz="1400" dirty="0">
                <a:solidFill>
                  <a:schemeClr val="tx1"/>
                </a:solidFill>
              </a:rPr>
              <a:t>Men know that abusive behaviour is shameful and will bring them shame.  That’s why it is kept private. Anything that increases the shame by making it more ‘ugly’ is unlikely to bring men forward. </a:t>
            </a:r>
          </a:p>
          <a:p>
            <a:pPr marL="0" indent="0">
              <a:buNone/>
            </a:pPr>
            <a:r>
              <a:rPr lang="en-US" sz="1400" dirty="0">
                <a:solidFill>
                  <a:schemeClr val="tx1"/>
                </a:solidFill>
              </a:rPr>
              <a:t>Pointing the finger at the hesitation and the abusive behaviour gets many men no closer to wanting to fix the issue.</a:t>
            </a:r>
          </a:p>
          <a:p>
            <a:pPr marL="0" indent="0">
              <a:buNone/>
            </a:pPr>
            <a:r>
              <a:rPr lang="en-US" sz="1400" dirty="0">
                <a:solidFill>
                  <a:schemeClr val="tx1"/>
                </a:solidFill>
              </a:rPr>
              <a:t>There is also the sense in their response that  if we define abusive behavior as who they ‘are’ rather than as the part that needs work, we lose some men as they don’t see the recognition of all the other things that they reckon they’ve been working hard on. </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7819491" y="1417181"/>
            <a:ext cx="3667062" cy="5121275"/>
          </a:xfrm>
        </p:spPr>
        <p:txBody>
          <a:bodyPr>
            <a:noAutofit/>
          </a:bodyPr>
          <a:lstStyle/>
          <a:p>
            <a:pPr marL="0" indent="0">
              <a:spcAft>
                <a:spcPts val="1200"/>
              </a:spcAft>
              <a:buNone/>
            </a:pPr>
            <a:r>
              <a:rPr lang="en-US" sz="1400" i="1" dirty="0">
                <a:solidFill>
                  <a:schemeClr val="tx1"/>
                </a:solidFill>
              </a:rPr>
              <a:t>It kind of resonates with the exact reason on why men won't talk out, confirming if they speak out about what they have done, that they would be outcast from friends and such. Because of this, while it resonates with men it also reaffirms their thoughts and while the ad does turn in the other direction and is confronting and helping, it may be difficult for some to look past the initial message which was that if they speak out they will be judged. </a:t>
            </a:r>
            <a:r>
              <a:rPr lang="en-US" sz="1400" b="1" i="1" dirty="0">
                <a:solidFill>
                  <a:schemeClr val="tx1"/>
                </a:solidFill>
              </a:rPr>
              <a:t>Murphy</a:t>
            </a:r>
          </a:p>
          <a:p>
            <a:pPr marL="0" indent="0">
              <a:spcAft>
                <a:spcPts val="1200"/>
              </a:spcAft>
              <a:buNone/>
            </a:pPr>
            <a:r>
              <a:rPr lang="en-US" sz="1400" i="1" dirty="0">
                <a:solidFill>
                  <a:schemeClr val="tx1"/>
                </a:solidFill>
              </a:rPr>
              <a:t>I also don't like the suggestion that abusers and other men with serious problems are broken people. "Unfixable" or "fixable". I think this would make men defensive - "F that, I'm not broken, I have problems but I'm still in control of my life". I would rather see it saying that every man should try and be the best man he can be whether or not he's broken. </a:t>
            </a:r>
            <a:r>
              <a:rPr lang="en-US" sz="1400" b="1" i="1" dirty="0">
                <a:solidFill>
                  <a:schemeClr val="tx1"/>
                </a:solidFill>
              </a:rPr>
              <a:t>Jake</a:t>
            </a:r>
          </a:p>
          <a:p>
            <a:pPr marL="0" indent="0">
              <a:spcAft>
                <a:spcPts val="1200"/>
              </a:spcAft>
              <a:buNone/>
            </a:pPr>
            <a:endParaRPr lang="en-NZ" sz="1400" i="1" dirty="0">
              <a:solidFill>
                <a:schemeClr val="tx1"/>
              </a:solidFill>
            </a:endParaRPr>
          </a:p>
          <a:p>
            <a:pPr marL="0" indent="0">
              <a:spcAft>
                <a:spcPts val="1200"/>
              </a:spcAft>
              <a:buNone/>
            </a:pPr>
            <a:endParaRPr lang="en-NZ" sz="1400" i="1" dirty="0">
              <a:solidFill>
                <a:schemeClr val="tx1"/>
              </a:solidFill>
            </a:endParaRPr>
          </a:p>
          <a:p>
            <a:pPr marL="0" indent="0">
              <a:spcAft>
                <a:spcPts val="1200"/>
              </a:spcAft>
              <a:buNone/>
            </a:pPr>
            <a:endParaRPr lang="en-NZ" sz="1400" i="1" dirty="0">
              <a:solidFill>
                <a:schemeClr val="tx1"/>
              </a:solidFill>
            </a:endParaRPr>
          </a:p>
        </p:txBody>
      </p:sp>
      <p:cxnSp>
        <p:nvCxnSpPr>
          <p:cNvPr id="15" name="Straight Connector 14">
            <a:extLst>
              <a:ext uri="{FF2B5EF4-FFF2-40B4-BE49-F238E27FC236}">
                <a16:creationId xmlns:a16="http://schemas.microsoft.com/office/drawing/2014/main" id="{7B3D754E-1FEF-4519-8D8F-FD3C252D22C1}"/>
              </a:ext>
            </a:extLst>
          </p:cNvPr>
          <p:cNvCxnSpPr>
            <a:cxnSpLocks/>
          </p:cNvCxnSpPr>
          <p:nvPr/>
        </p:nvCxnSpPr>
        <p:spPr>
          <a:xfrm>
            <a:off x="7952841" y="3417098"/>
            <a:ext cx="33292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CEFAD37-C361-440B-A739-350F392F0413}"/>
              </a:ext>
            </a:extLst>
          </p:cNvPr>
          <p:cNvSpPr>
            <a:spLocks noGrp="1"/>
          </p:cNvSpPr>
          <p:nvPr>
            <p:ph type="sldNum" sz="quarter" idx="12"/>
          </p:nvPr>
        </p:nvSpPr>
        <p:spPr/>
        <p:txBody>
          <a:bodyPr/>
          <a:lstStyle/>
          <a:p>
            <a:fld id="{ED4687AE-F7D7-4E0E-86AF-F178D2FF58C3}" type="slidenum">
              <a:rPr lang="en-NZ" smtClean="0"/>
              <a:t>62</a:t>
            </a:fld>
            <a:endParaRPr lang="en-NZ" dirty="0"/>
          </a:p>
        </p:txBody>
      </p:sp>
    </p:spTree>
    <p:extLst>
      <p:ext uri="{BB962C8B-B14F-4D97-AF65-F5344CB8AC3E}">
        <p14:creationId xmlns:p14="http://schemas.microsoft.com/office/powerpoint/2010/main" val="933692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544628" y="0"/>
            <a:ext cx="47885" cy="47208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592501"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2058657" y="1053737"/>
            <a:ext cx="1013334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1" y="5470253"/>
            <a:ext cx="993808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835977" y="60409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10236736" y="5023726"/>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2058657" y="1243543"/>
            <a:ext cx="8282227" cy="3785652"/>
          </a:xfrm>
          <a:prstGeom prst="rect">
            <a:avLst/>
          </a:prstGeom>
        </p:spPr>
        <p:txBody>
          <a:bodyPr wrap="square">
            <a:spAutoFit/>
          </a:bodyPr>
          <a:lstStyle/>
          <a:p>
            <a:pPr lvl="0">
              <a:defRPr/>
            </a:pPr>
            <a:r>
              <a:rPr lang="en-US" sz="4800" b="1" spc="-60" dirty="0">
                <a:solidFill>
                  <a:srgbClr val="2F395B"/>
                </a:solidFill>
                <a:latin typeface="Arial" panose="020B0604020202020204" pitchFamily="34" charset="0"/>
                <a:cs typeface="Arial" panose="020B0604020202020204" pitchFamily="34" charset="0"/>
              </a:rPr>
              <a:t>Nobody wants to be the bad guy in their own story so we look for excuses to make ourselves feel like either the hero or the victim.</a:t>
            </a:r>
            <a:endParaRPr kumimoji="0" lang="en-NZ"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2173021" y="5325309"/>
            <a:ext cx="1071357"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263019" y="5303753"/>
            <a:ext cx="925253"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Jake</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 name="Slide Number Placeholder 4">
            <a:extLst>
              <a:ext uri="{FF2B5EF4-FFF2-40B4-BE49-F238E27FC236}">
                <a16:creationId xmlns:a16="http://schemas.microsoft.com/office/drawing/2014/main" id="{12EB20D7-F713-4869-8EDA-58819843D1D1}"/>
              </a:ext>
            </a:extLst>
          </p:cNvPr>
          <p:cNvSpPr>
            <a:spLocks noGrp="1"/>
          </p:cNvSpPr>
          <p:nvPr>
            <p:ph type="sldNum" sz="quarter" idx="12"/>
          </p:nvPr>
        </p:nvSpPr>
        <p:spPr/>
        <p:txBody>
          <a:bodyPr/>
          <a:lstStyle/>
          <a:p>
            <a:fld id="{ED4687AE-F7D7-4E0E-86AF-F178D2FF58C3}" type="slidenum">
              <a:rPr lang="en-NZ" smtClean="0"/>
              <a:t>63</a:t>
            </a:fld>
            <a:endParaRPr lang="en-NZ" dirty="0"/>
          </a:p>
        </p:txBody>
      </p:sp>
    </p:spTree>
    <p:extLst>
      <p:ext uri="{BB962C8B-B14F-4D97-AF65-F5344CB8AC3E}">
        <p14:creationId xmlns:p14="http://schemas.microsoft.com/office/powerpoint/2010/main" val="2344356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the grass&#10;&#10;Description automatically generated">
            <a:extLst>
              <a:ext uri="{FF2B5EF4-FFF2-40B4-BE49-F238E27FC236}">
                <a16:creationId xmlns:a16="http://schemas.microsoft.com/office/drawing/2014/main" id="{900FA953-9A3A-4A49-91C5-6E7142705F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67" name="Rectangle 66">
            <a:extLst>
              <a:ext uri="{FF2B5EF4-FFF2-40B4-BE49-F238E27FC236}">
                <a16:creationId xmlns:a16="http://schemas.microsoft.com/office/drawing/2014/main" id="{3FD39BBD-4B0E-4912-8781-9CA6AD6BA43B}"/>
              </a:ext>
            </a:extLst>
          </p:cNvPr>
          <p:cNvSpPr/>
          <p:nvPr/>
        </p:nvSpPr>
        <p:spPr>
          <a:xfrm>
            <a:off x="-279" y="0"/>
            <a:ext cx="12192558" cy="6858000"/>
          </a:xfrm>
          <a:prstGeom prst="rect">
            <a:avLst/>
          </a:prstGeom>
          <a:solidFill>
            <a:srgbClr val="39466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8" name="Straight Connector 67">
            <a:extLst>
              <a:ext uri="{FF2B5EF4-FFF2-40B4-BE49-F238E27FC236}">
                <a16:creationId xmlns:a16="http://schemas.microsoft.com/office/drawing/2014/main" id="{2CDE8E97-4113-44D0-A2D7-43F1FFC6A40F}"/>
              </a:ext>
            </a:extLst>
          </p:cNvPr>
          <p:cNvCxnSpPr>
            <a:cxnSpLocks/>
          </p:cNvCxnSpPr>
          <p:nvPr/>
        </p:nvCxnSpPr>
        <p:spPr>
          <a:xfrm>
            <a:off x="11754177" y="326162"/>
            <a:ext cx="0" cy="58513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8CDAE4-CA8F-4D2F-AEF4-A9FFA43AC143}"/>
              </a:ext>
            </a:extLst>
          </p:cNvPr>
          <p:cNvCxnSpPr>
            <a:cxnSpLocks/>
          </p:cNvCxnSpPr>
          <p:nvPr/>
        </p:nvCxnSpPr>
        <p:spPr>
          <a:xfrm flipH="1">
            <a:off x="414112" y="326162"/>
            <a:ext cx="11350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8B5C169-CE75-4AFD-9BC5-4E3B0B3B9806}"/>
              </a:ext>
            </a:extLst>
          </p:cNvPr>
          <p:cNvCxnSpPr>
            <a:cxnSpLocks/>
          </p:cNvCxnSpPr>
          <p:nvPr/>
        </p:nvCxnSpPr>
        <p:spPr>
          <a:xfrm flipH="1">
            <a:off x="414112" y="6418396"/>
            <a:ext cx="9282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1" name="Group 8">
            <a:extLst>
              <a:ext uri="{FF2B5EF4-FFF2-40B4-BE49-F238E27FC236}">
                <a16:creationId xmlns:a16="http://schemas.microsoft.com/office/drawing/2014/main" id="{7161E20A-B1D6-49DD-BC66-3633AA68D5C0}"/>
              </a:ext>
            </a:extLst>
          </p:cNvPr>
          <p:cNvGrpSpPr>
            <a:grpSpLocks noChangeAspect="1"/>
          </p:cNvGrpSpPr>
          <p:nvPr/>
        </p:nvGrpSpPr>
        <p:grpSpPr bwMode="auto">
          <a:xfrm>
            <a:off x="9836681" y="6151547"/>
            <a:ext cx="1866628" cy="490797"/>
            <a:chOff x="-1367" y="1958"/>
            <a:chExt cx="3035" cy="798"/>
          </a:xfrm>
        </p:grpSpPr>
        <p:sp>
          <p:nvSpPr>
            <p:cNvPr id="72" name="Freeform 9">
              <a:extLst>
                <a:ext uri="{FF2B5EF4-FFF2-40B4-BE49-F238E27FC236}">
                  <a16:creationId xmlns:a16="http://schemas.microsoft.com/office/drawing/2014/main" id="{2BC4E8D4-9F01-4AF6-B1D3-242E630D0A0A}"/>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10">
              <a:extLst>
                <a:ext uri="{FF2B5EF4-FFF2-40B4-BE49-F238E27FC236}">
                  <a16:creationId xmlns:a16="http://schemas.microsoft.com/office/drawing/2014/main" id="{488A0326-8C48-4B88-84A0-0F37B47974BE}"/>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Freeform 11">
              <a:extLst>
                <a:ext uri="{FF2B5EF4-FFF2-40B4-BE49-F238E27FC236}">
                  <a16:creationId xmlns:a16="http://schemas.microsoft.com/office/drawing/2014/main" id="{D394B2F2-7819-4314-BA23-70509D18401F}"/>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12">
              <a:extLst>
                <a:ext uri="{FF2B5EF4-FFF2-40B4-BE49-F238E27FC236}">
                  <a16:creationId xmlns:a16="http://schemas.microsoft.com/office/drawing/2014/main" id="{0A748F15-5E7F-4490-B188-ECAF38489AEB}"/>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13">
              <a:extLst>
                <a:ext uri="{FF2B5EF4-FFF2-40B4-BE49-F238E27FC236}">
                  <a16:creationId xmlns:a16="http://schemas.microsoft.com/office/drawing/2014/main" id="{223972D9-AE91-41F7-8B00-F8C9A97D5080}"/>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14">
              <a:extLst>
                <a:ext uri="{FF2B5EF4-FFF2-40B4-BE49-F238E27FC236}">
                  <a16:creationId xmlns:a16="http://schemas.microsoft.com/office/drawing/2014/main" id="{352B7099-87AA-4916-A420-A8AF78A3572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15">
              <a:extLst>
                <a:ext uri="{FF2B5EF4-FFF2-40B4-BE49-F238E27FC236}">
                  <a16:creationId xmlns:a16="http://schemas.microsoft.com/office/drawing/2014/main" id="{4400CACE-72F0-4FC0-AD48-4DAD2AB7DFCB}"/>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16">
              <a:extLst>
                <a:ext uri="{FF2B5EF4-FFF2-40B4-BE49-F238E27FC236}">
                  <a16:creationId xmlns:a16="http://schemas.microsoft.com/office/drawing/2014/main" id="{D40C4E0B-B5CD-435F-80FA-FE97647B648E}"/>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17">
              <a:extLst>
                <a:ext uri="{FF2B5EF4-FFF2-40B4-BE49-F238E27FC236}">
                  <a16:creationId xmlns:a16="http://schemas.microsoft.com/office/drawing/2014/main" id="{9C6D7578-3236-4215-85D2-05BB6FA9F687}"/>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18">
              <a:extLst>
                <a:ext uri="{FF2B5EF4-FFF2-40B4-BE49-F238E27FC236}">
                  <a16:creationId xmlns:a16="http://schemas.microsoft.com/office/drawing/2014/main" id="{800E14B4-2758-4273-9BC9-9B8B4FF4E4CF}"/>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9">
              <a:extLst>
                <a:ext uri="{FF2B5EF4-FFF2-40B4-BE49-F238E27FC236}">
                  <a16:creationId xmlns:a16="http://schemas.microsoft.com/office/drawing/2014/main" id="{E9E3FE8E-912D-4A05-9347-6313CFC4BE7F}"/>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20">
              <a:extLst>
                <a:ext uri="{FF2B5EF4-FFF2-40B4-BE49-F238E27FC236}">
                  <a16:creationId xmlns:a16="http://schemas.microsoft.com/office/drawing/2014/main" id="{014E3D64-39DC-48EC-8F89-27D0F46E30A7}"/>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21">
              <a:extLst>
                <a:ext uri="{FF2B5EF4-FFF2-40B4-BE49-F238E27FC236}">
                  <a16:creationId xmlns:a16="http://schemas.microsoft.com/office/drawing/2014/main" id="{8A5B0F82-CAE3-4830-A231-5EED28C5761D}"/>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22">
              <a:extLst>
                <a:ext uri="{FF2B5EF4-FFF2-40B4-BE49-F238E27FC236}">
                  <a16:creationId xmlns:a16="http://schemas.microsoft.com/office/drawing/2014/main" id="{E2391B62-9756-4172-B8F7-E4BDFF710DAF}"/>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23">
              <a:extLst>
                <a:ext uri="{FF2B5EF4-FFF2-40B4-BE49-F238E27FC236}">
                  <a16:creationId xmlns:a16="http://schemas.microsoft.com/office/drawing/2014/main" id="{5C96E779-3DF3-4D6A-B6A1-45164666C8E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24">
              <a:extLst>
                <a:ext uri="{FF2B5EF4-FFF2-40B4-BE49-F238E27FC236}">
                  <a16:creationId xmlns:a16="http://schemas.microsoft.com/office/drawing/2014/main" id="{15808416-20C0-475B-B4F8-9B19AC87DDE7}"/>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25">
              <a:extLst>
                <a:ext uri="{FF2B5EF4-FFF2-40B4-BE49-F238E27FC236}">
                  <a16:creationId xmlns:a16="http://schemas.microsoft.com/office/drawing/2014/main" id="{A5A1A3C0-ED97-463C-86B7-47A524E37027}"/>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26">
              <a:extLst>
                <a:ext uri="{FF2B5EF4-FFF2-40B4-BE49-F238E27FC236}">
                  <a16:creationId xmlns:a16="http://schemas.microsoft.com/office/drawing/2014/main" id="{F27D6E7A-7065-4D41-9F08-5F41C423A4CA}"/>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27">
              <a:extLst>
                <a:ext uri="{FF2B5EF4-FFF2-40B4-BE49-F238E27FC236}">
                  <a16:creationId xmlns:a16="http://schemas.microsoft.com/office/drawing/2014/main" id="{3EDF0C9B-AC56-4B06-8B94-7EBC53C9D04E}"/>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28">
              <a:extLst>
                <a:ext uri="{FF2B5EF4-FFF2-40B4-BE49-F238E27FC236}">
                  <a16:creationId xmlns:a16="http://schemas.microsoft.com/office/drawing/2014/main" id="{00356B14-EAD9-4063-93E4-3EC515354B77}"/>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9">
              <a:extLst>
                <a:ext uri="{FF2B5EF4-FFF2-40B4-BE49-F238E27FC236}">
                  <a16:creationId xmlns:a16="http://schemas.microsoft.com/office/drawing/2014/main" id="{B583428A-995F-405F-9E18-7B3CAD2CCAA6}"/>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30">
              <a:extLst>
                <a:ext uri="{FF2B5EF4-FFF2-40B4-BE49-F238E27FC236}">
                  <a16:creationId xmlns:a16="http://schemas.microsoft.com/office/drawing/2014/main" id="{9D472BEC-0866-4418-B915-DB38A7D0E380}"/>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31">
              <a:extLst>
                <a:ext uri="{FF2B5EF4-FFF2-40B4-BE49-F238E27FC236}">
                  <a16:creationId xmlns:a16="http://schemas.microsoft.com/office/drawing/2014/main" id="{A53C9FE0-1AF6-431C-901A-44536D6D539C}"/>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32">
              <a:extLst>
                <a:ext uri="{FF2B5EF4-FFF2-40B4-BE49-F238E27FC236}">
                  <a16:creationId xmlns:a16="http://schemas.microsoft.com/office/drawing/2014/main" id="{42CE006C-A5EB-40DA-8DD2-44600A3B4A59}"/>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33">
              <a:extLst>
                <a:ext uri="{FF2B5EF4-FFF2-40B4-BE49-F238E27FC236}">
                  <a16:creationId xmlns:a16="http://schemas.microsoft.com/office/drawing/2014/main" id="{B3734386-673F-4903-97E1-888DFEB1CA4A}"/>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34">
              <a:extLst>
                <a:ext uri="{FF2B5EF4-FFF2-40B4-BE49-F238E27FC236}">
                  <a16:creationId xmlns:a16="http://schemas.microsoft.com/office/drawing/2014/main" id="{9BA8896F-5C6B-4470-8D78-F2958B4A8C25}"/>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35">
              <a:extLst>
                <a:ext uri="{FF2B5EF4-FFF2-40B4-BE49-F238E27FC236}">
                  <a16:creationId xmlns:a16="http://schemas.microsoft.com/office/drawing/2014/main" id="{FA8B510C-629D-4AFF-85D3-62A5D311A025}"/>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36">
              <a:extLst>
                <a:ext uri="{FF2B5EF4-FFF2-40B4-BE49-F238E27FC236}">
                  <a16:creationId xmlns:a16="http://schemas.microsoft.com/office/drawing/2014/main" id="{EEB1AB47-84B1-4561-AABE-F086F49545CA}"/>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Line 37">
              <a:extLst>
                <a:ext uri="{FF2B5EF4-FFF2-40B4-BE49-F238E27FC236}">
                  <a16:creationId xmlns:a16="http://schemas.microsoft.com/office/drawing/2014/main" id="{182B0176-2622-4969-8046-8C1FADAA4595}"/>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Rectangle 38">
              <a:extLst>
                <a:ext uri="{FF2B5EF4-FFF2-40B4-BE49-F238E27FC236}">
                  <a16:creationId xmlns:a16="http://schemas.microsoft.com/office/drawing/2014/main" id="{5BDFA5F4-E0A8-4BBE-B461-0D71AAA97D9C}"/>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39">
              <a:extLst>
                <a:ext uri="{FF2B5EF4-FFF2-40B4-BE49-F238E27FC236}">
                  <a16:creationId xmlns:a16="http://schemas.microsoft.com/office/drawing/2014/main" id="{F3C93F49-AF40-4A0E-9137-63D574663173}"/>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Line 40">
              <a:extLst>
                <a:ext uri="{FF2B5EF4-FFF2-40B4-BE49-F238E27FC236}">
                  <a16:creationId xmlns:a16="http://schemas.microsoft.com/office/drawing/2014/main" id="{C3439511-E41F-41E2-8A51-3BB5811BB2BE}"/>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Rectangle 41">
              <a:extLst>
                <a:ext uri="{FF2B5EF4-FFF2-40B4-BE49-F238E27FC236}">
                  <a16:creationId xmlns:a16="http://schemas.microsoft.com/office/drawing/2014/main" id="{CDA337F7-D43A-4902-833A-19ED4796D149}"/>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Line 42">
              <a:extLst>
                <a:ext uri="{FF2B5EF4-FFF2-40B4-BE49-F238E27FC236}">
                  <a16:creationId xmlns:a16="http://schemas.microsoft.com/office/drawing/2014/main" id="{FCBA7240-0D1F-4A87-A82D-1CF6F0B19747}"/>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Line 43">
              <a:extLst>
                <a:ext uri="{FF2B5EF4-FFF2-40B4-BE49-F238E27FC236}">
                  <a16:creationId xmlns:a16="http://schemas.microsoft.com/office/drawing/2014/main" id="{07DC320B-A558-49BA-A83C-C7E38FF1BADC}"/>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Line 44">
              <a:extLst>
                <a:ext uri="{FF2B5EF4-FFF2-40B4-BE49-F238E27FC236}">
                  <a16:creationId xmlns:a16="http://schemas.microsoft.com/office/drawing/2014/main" id="{52AB86F5-4D3E-495D-9019-0EFA810AD70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Line 45">
              <a:extLst>
                <a:ext uri="{FF2B5EF4-FFF2-40B4-BE49-F238E27FC236}">
                  <a16:creationId xmlns:a16="http://schemas.microsoft.com/office/drawing/2014/main" id="{3DAD9F76-7412-4B92-A2DA-EF7D6BC13FD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46">
              <a:extLst>
                <a:ext uri="{FF2B5EF4-FFF2-40B4-BE49-F238E27FC236}">
                  <a16:creationId xmlns:a16="http://schemas.microsoft.com/office/drawing/2014/main" id="{A9A1C653-CD3D-4B6D-9A9B-B597252924FD}"/>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47">
              <a:extLst>
                <a:ext uri="{FF2B5EF4-FFF2-40B4-BE49-F238E27FC236}">
                  <a16:creationId xmlns:a16="http://schemas.microsoft.com/office/drawing/2014/main" id="{BB76EC68-C412-4456-9283-D73E2130CE17}"/>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48">
              <a:extLst>
                <a:ext uri="{FF2B5EF4-FFF2-40B4-BE49-F238E27FC236}">
                  <a16:creationId xmlns:a16="http://schemas.microsoft.com/office/drawing/2014/main" id="{5B267FD1-5162-44BD-8425-9C0E5C7FB8B2}"/>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49">
              <a:extLst>
                <a:ext uri="{FF2B5EF4-FFF2-40B4-BE49-F238E27FC236}">
                  <a16:creationId xmlns:a16="http://schemas.microsoft.com/office/drawing/2014/main" id="{1A2BBC8E-44FC-4693-956D-3B3421D28DBB}"/>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50">
              <a:extLst>
                <a:ext uri="{FF2B5EF4-FFF2-40B4-BE49-F238E27FC236}">
                  <a16:creationId xmlns:a16="http://schemas.microsoft.com/office/drawing/2014/main" id="{73452C59-A6AB-47D6-AAEC-FB830DCB5C2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Freeform 51">
              <a:extLst>
                <a:ext uri="{FF2B5EF4-FFF2-40B4-BE49-F238E27FC236}">
                  <a16:creationId xmlns:a16="http://schemas.microsoft.com/office/drawing/2014/main" id="{73505011-565F-4D29-B227-527CC3CFF49C}"/>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15" name="Straight Connector 114">
            <a:extLst>
              <a:ext uri="{FF2B5EF4-FFF2-40B4-BE49-F238E27FC236}">
                <a16:creationId xmlns:a16="http://schemas.microsoft.com/office/drawing/2014/main" id="{37A5010F-61C6-4D7A-903D-D645D606DD2D}"/>
              </a:ext>
            </a:extLst>
          </p:cNvPr>
          <p:cNvCxnSpPr>
            <a:cxnSpLocks/>
          </p:cNvCxnSpPr>
          <p:nvPr/>
        </p:nvCxnSpPr>
        <p:spPr>
          <a:xfrm>
            <a:off x="419312" y="326162"/>
            <a:ext cx="0" cy="60922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7F2A9C7-CEB3-4A18-9D10-E42442FB8174}"/>
              </a:ext>
            </a:extLst>
          </p:cNvPr>
          <p:cNvPicPr>
            <a:picLocks noChangeAspect="1"/>
          </p:cNvPicPr>
          <p:nvPr/>
        </p:nvPicPr>
        <p:blipFill>
          <a:blip r:embed="rId3"/>
          <a:stretch>
            <a:fillRect/>
          </a:stretch>
        </p:blipFill>
        <p:spPr>
          <a:xfrm>
            <a:off x="148897" y="597332"/>
            <a:ext cx="10151934" cy="2596850"/>
          </a:xfrm>
          <a:prstGeom prst="rect">
            <a:avLst/>
          </a:prstGeom>
        </p:spPr>
      </p:pic>
      <p:sp>
        <p:nvSpPr>
          <p:cNvPr id="54" name="Rectangle 53">
            <a:extLst>
              <a:ext uri="{FF2B5EF4-FFF2-40B4-BE49-F238E27FC236}">
                <a16:creationId xmlns:a16="http://schemas.microsoft.com/office/drawing/2014/main" id="{5D9593D8-D801-4470-96E7-6F5D9D0D41FE}"/>
              </a:ext>
            </a:extLst>
          </p:cNvPr>
          <p:cNvSpPr/>
          <p:nvPr/>
        </p:nvSpPr>
        <p:spPr>
          <a:xfrm>
            <a:off x="941517" y="218635"/>
            <a:ext cx="1849582" cy="5847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9466F"/>
                </a:solidFill>
                <a:effectLst/>
                <a:uLnTx/>
                <a:uFillTx/>
                <a:latin typeface="Arial"/>
                <a:ea typeface="+mn-ea"/>
                <a:cs typeface="+mn-cs"/>
              </a:rPr>
              <a:t>Part 6:</a:t>
            </a:r>
            <a:endParaRPr kumimoji="0" lang="en-NZ" sz="3200" b="0" i="0" u="none" strike="noStrike" kern="1200" cap="none" spc="0" normalizeH="0" baseline="0" noProof="0" dirty="0">
              <a:ln>
                <a:noFill/>
              </a:ln>
              <a:solidFill>
                <a:srgbClr val="39466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DA4F1929-DC62-4720-BAA1-DC5B7DC3C215}"/>
              </a:ext>
            </a:extLst>
          </p:cNvPr>
          <p:cNvSpPr>
            <a:spLocks noGrp="1"/>
          </p:cNvSpPr>
          <p:nvPr>
            <p:ph type="sldNum" sz="quarter" idx="12"/>
          </p:nvPr>
        </p:nvSpPr>
        <p:spPr/>
        <p:txBody>
          <a:bodyPr/>
          <a:lstStyle/>
          <a:p>
            <a:fld id="{ED4687AE-F7D7-4E0E-86AF-F178D2FF58C3}" type="slidenum">
              <a:rPr lang="en-NZ" smtClean="0"/>
              <a:t>64</a:t>
            </a:fld>
            <a:endParaRPr lang="en-NZ" dirty="0"/>
          </a:p>
        </p:txBody>
      </p:sp>
    </p:spTree>
    <p:extLst>
      <p:ext uri="{BB962C8B-B14F-4D97-AF65-F5344CB8AC3E}">
        <p14:creationId xmlns:p14="http://schemas.microsoft.com/office/powerpoint/2010/main" val="2743309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746115" y="0"/>
            <a:ext cx="46434" cy="42423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508297" y="2137144"/>
            <a:ext cx="0" cy="47208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1876454" y="1375391"/>
            <a:ext cx="103155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1" y="4984226"/>
            <a:ext cx="101859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751773" y="925752"/>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10438223" y="4537699"/>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1911820" y="1854258"/>
            <a:ext cx="8500225" cy="2585323"/>
          </a:xfrm>
          <a:prstGeom prst="rect">
            <a:avLst/>
          </a:prstGeom>
        </p:spPr>
        <p:txBody>
          <a:bodyPr wrap="square">
            <a:spAutoFit/>
          </a:bodyPr>
          <a:lstStyle/>
          <a:p>
            <a:pPr lvl="0">
              <a:defRPr/>
            </a:pPr>
            <a:r>
              <a:rPr lang="en-US" sz="5400" b="1" spc="-60" dirty="0">
                <a:solidFill>
                  <a:srgbClr val="2F395B"/>
                </a:solidFill>
                <a:latin typeface="Arial" panose="020B0604020202020204" pitchFamily="34" charset="0"/>
                <a:cs typeface="Arial" panose="020B0604020202020204" pitchFamily="34" charset="0"/>
              </a:rPr>
              <a:t>Frame can be ‘Everything to Gain’, it’s more toward the positive</a:t>
            </a:r>
            <a:endParaRPr kumimoji="0" lang="en-NZ"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1973600" y="4839282"/>
            <a:ext cx="1071354"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063598" y="4817726"/>
            <a:ext cx="981359"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Dean</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 name="Slide Number Placeholder 2">
            <a:extLst>
              <a:ext uri="{FF2B5EF4-FFF2-40B4-BE49-F238E27FC236}">
                <a16:creationId xmlns:a16="http://schemas.microsoft.com/office/drawing/2014/main" id="{6518A329-C0CD-40AE-8C7E-298887373FE5}"/>
              </a:ext>
            </a:extLst>
          </p:cNvPr>
          <p:cNvSpPr>
            <a:spLocks noGrp="1"/>
          </p:cNvSpPr>
          <p:nvPr>
            <p:ph type="sldNum" sz="quarter" idx="12"/>
          </p:nvPr>
        </p:nvSpPr>
        <p:spPr/>
        <p:txBody>
          <a:bodyPr/>
          <a:lstStyle/>
          <a:p>
            <a:fld id="{ED4687AE-F7D7-4E0E-86AF-F178D2FF58C3}" type="slidenum">
              <a:rPr lang="en-NZ" smtClean="0"/>
              <a:t>65</a:t>
            </a:fld>
            <a:endParaRPr lang="en-NZ" dirty="0"/>
          </a:p>
        </p:txBody>
      </p:sp>
    </p:spTree>
    <p:extLst>
      <p:ext uri="{BB962C8B-B14F-4D97-AF65-F5344CB8AC3E}">
        <p14:creationId xmlns:p14="http://schemas.microsoft.com/office/powerpoint/2010/main" val="3738776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7229044" y="313899"/>
            <a:ext cx="4671097"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291859" y="560028"/>
            <a:ext cx="2884488" cy="4600575"/>
          </a:xfrm>
        </p:spPr>
        <p:txBody>
          <a:bodyPr anchor="t">
            <a:normAutofit/>
          </a:bodyPr>
          <a:lstStyle/>
          <a:p>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There is a </a:t>
            </a:r>
            <a:r>
              <a:rPr lang="en-US" b="1" dirty="0">
                <a:solidFill>
                  <a:srgbClr val="F88D34"/>
                </a:solidFill>
                <a:latin typeface="Arial" panose="020B0604020202020204" pitchFamily="34" charset="0"/>
                <a:cs typeface="Arial" panose="020B0604020202020204" pitchFamily="34" charset="0"/>
              </a:rPr>
              <a:t>way</a:t>
            </a:r>
            <a:r>
              <a:rPr lang="en-US" b="1" dirty="0">
                <a:solidFill>
                  <a:schemeClr val="bg1"/>
                </a:solidFill>
                <a:latin typeface="Arial" panose="020B0604020202020204" pitchFamily="34" charset="0"/>
                <a:cs typeface="Arial" panose="020B0604020202020204" pitchFamily="34" charset="0"/>
              </a:rPr>
              <a:t> </a:t>
            </a:r>
            <a:r>
              <a:rPr lang="en-US" b="1" dirty="0">
                <a:solidFill>
                  <a:srgbClr val="F77D19"/>
                </a:solidFill>
                <a:latin typeface="Arial" panose="020B0604020202020204" pitchFamily="34" charset="0"/>
                <a:cs typeface="Arial" panose="020B0604020202020204" pitchFamily="34" charset="0"/>
              </a:rPr>
              <a:t>out</a:t>
            </a:r>
            <a:endParaRPr lang="en-NZ" b="1" dirty="0">
              <a:solidFill>
                <a:srgbClr val="F77D1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86593" y="627533"/>
            <a:ext cx="3330895" cy="5262562"/>
          </a:xfrm>
        </p:spPr>
        <p:txBody>
          <a:bodyPr>
            <a:noAutofit/>
          </a:bodyPr>
          <a:lstStyle/>
          <a:p>
            <a:pPr marL="0" indent="0">
              <a:spcBef>
                <a:spcPts val="600"/>
              </a:spcBef>
              <a:spcAft>
                <a:spcPts val="600"/>
              </a:spcAft>
              <a:buNone/>
            </a:pPr>
            <a:r>
              <a:rPr lang="en-US" sz="1800" dirty="0">
                <a:solidFill>
                  <a:schemeClr val="tx1"/>
                </a:solidFill>
                <a:latin typeface="Arial" panose="020B0604020202020204" pitchFamily="34" charset="0"/>
                <a:cs typeface="Arial" panose="020B0604020202020204" pitchFamily="34" charset="0"/>
              </a:rPr>
              <a:t>Our notions of masculinity are both the problem that holds many men back and the solution of how they can move forward.</a:t>
            </a:r>
          </a:p>
          <a:p>
            <a:pPr marL="0" indent="0">
              <a:spcBef>
                <a:spcPts val="600"/>
              </a:spcBef>
              <a:spcAft>
                <a:spcPts val="600"/>
              </a:spcAft>
              <a:buNone/>
            </a:pPr>
            <a:r>
              <a:rPr lang="en-US" sz="1800" dirty="0">
                <a:solidFill>
                  <a:schemeClr val="tx1"/>
                </a:solidFill>
                <a:latin typeface="Arial" panose="020B0604020202020204" pitchFamily="34" charset="0"/>
                <a:cs typeface="Arial" panose="020B0604020202020204" pitchFamily="34" charset="0"/>
              </a:rPr>
              <a:t>No man wants to be associated with being the bad guy.  But many men spontaneously wanted to be depicted as heroes.</a:t>
            </a:r>
          </a:p>
          <a:p>
            <a:pPr marL="0" indent="0">
              <a:spcBef>
                <a:spcPts val="600"/>
              </a:spcBef>
              <a:spcAft>
                <a:spcPts val="600"/>
              </a:spcAft>
              <a:buNone/>
            </a:pPr>
            <a:r>
              <a:rPr lang="en-US" sz="1800" dirty="0">
                <a:solidFill>
                  <a:schemeClr val="tx1"/>
                </a:solidFill>
                <a:latin typeface="Arial" panose="020B0604020202020204" pitchFamily="34" charset="0"/>
                <a:cs typeface="Arial" panose="020B0604020202020204" pitchFamily="34" charset="0"/>
              </a:rPr>
              <a:t>The ‘Rules’ are the blueprint for how they can do this.</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7612912" y="1839433"/>
            <a:ext cx="4075672" cy="4015457"/>
          </a:xfrm>
        </p:spPr>
        <p:txBody>
          <a:bodyPr>
            <a:noAutofit/>
          </a:bodyPr>
          <a:lstStyle/>
          <a:p>
            <a:pPr marL="0" indent="0">
              <a:spcAft>
                <a:spcPts val="1200"/>
              </a:spcAft>
              <a:buNone/>
            </a:pPr>
            <a:r>
              <a:rPr lang="en-US" sz="1600" i="1" dirty="0">
                <a:solidFill>
                  <a:schemeClr val="tx1"/>
                </a:solidFill>
                <a:latin typeface="Arial" panose="020B0604020202020204" pitchFamily="34" charset="0"/>
                <a:cs typeface="Arial" panose="020B0604020202020204" pitchFamily="34" charset="0"/>
              </a:rPr>
              <a:t>Everyone likes to see themselves as the hero of their own story, and anything that doesn't align with that world view is disregarded without much thought. </a:t>
            </a:r>
            <a:r>
              <a:rPr lang="en-US" sz="1600" b="1" i="1" dirty="0">
                <a:solidFill>
                  <a:schemeClr val="tx1"/>
                </a:solidFill>
                <a:latin typeface="Arial" panose="020B0604020202020204" pitchFamily="34" charset="0"/>
                <a:cs typeface="Arial" panose="020B0604020202020204" pitchFamily="34" charset="0"/>
              </a:rPr>
              <a:t>Connor</a:t>
            </a:r>
          </a:p>
          <a:p>
            <a:pPr marL="0" indent="0">
              <a:spcAft>
                <a:spcPts val="1200"/>
              </a:spcAft>
              <a:buNone/>
            </a:pPr>
            <a:r>
              <a:rPr lang="en-US" sz="1600" i="1" dirty="0">
                <a:solidFill>
                  <a:schemeClr val="tx1"/>
                </a:solidFill>
                <a:latin typeface="Arial" panose="020B0604020202020204" pitchFamily="34" charset="0"/>
                <a:cs typeface="Arial" panose="020B0604020202020204" pitchFamily="34" charset="0"/>
              </a:rPr>
              <a:t>The weakness in him should be replaced and he should give the impression of being a "hero", for making the right decision. He should be rewarded with a little wave of relief. </a:t>
            </a:r>
            <a:r>
              <a:rPr lang="en-US" sz="1600" b="1" i="1" dirty="0">
                <a:solidFill>
                  <a:schemeClr val="tx1"/>
                </a:solidFill>
                <a:latin typeface="Arial" panose="020B0604020202020204" pitchFamily="34" charset="0"/>
                <a:cs typeface="Arial" panose="020B0604020202020204" pitchFamily="34" charset="0"/>
              </a:rPr>
              <a:t>Ryan</a:t>
            </a:r>
          </a:p>
          <a:p>
            <a:pPr marL="0" indent="0">
              <a:spcAft>
                <a:spcPts val="1200"/>
              </a:spcAft>
              <a:buNone/>
            </a:pPr>
            <a:endParaRPr lang="en-NZ" sz="16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6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600" i="1" dirty="0">
              <a:solidFill>
                <a:schemeClr val="tx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208BD34D-A2E5-45BB-BE4D-39DD4A508306}"/>
              </a:ext>
            </a:extLst>
          </p:cNvPr>
          <p:cNvCxnSpPr>
            <a:cxnSpLocks/>
          </p:cNvCxnSpPr>
          <p:nvPr/>
        </p:nvCxnSpPr>
        <p:spPr>
          <a:xfrm>
            <a:off x="7729518" y="2945215"/>
            <a:ext cx="382929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24459DF-3538-4ABF-8B68-A74B4A045DC1}"/>
              </a:ext>
            </a:extLst>
          </p:cNvPr>
          <p:cNvSpPr>
            <a:spLocks noGrp="1"/>
          </p:cNvSpPr>
          <p:nvPr>
            <p:ph type="sldNum" sz="quarter" idx="12"/>
          </p:nvPr>
        </p:nvSpPr>
        <p:spPr/>
        <p:txBody>
          <a:bodyPr/>
          <a:lstStyle/>
          <a:p>
            <a:fld id="{ED4687AE-F7D7-4E0E-86AF-F178D2FF58C3}" type="slidenum">
              <a:rPr lang="en-NZ" smtClean="0"/>
              <a:t>66</a:t>
            </a:fld>
            <a:endParaRPr lang="en-NZ" dirty="0"/>
          </a:p>
        </p:txBody>
      </p:sp>
    </p:spTree>
    <p:extLst>
      <p:ext uri="{BB962C8B-B14F-4D97-AF65-F5344CB8AC3E}">
        <p14:creationId xmlns:p14="http://schemas.microsoft.com/office/powerpoint/2010/main" val="29640026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669923-D6BE-4AAE-9E3C-EC8ADCA9D5BA}"/>
              </a:ext>
            </a:extLst>
          </p:cNvPr>
          <p:cNvSpPr/>
          <p:nvPr/>
        </p:nvSpPr>
        <p:spPr>
          <a:xfrm>
            <a:off x="329609" y="1626781"/>
            <a:ext cx="11557591" cy="44444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E7E1C51B-2DFB-42AC-A5F7-0677F5DE7D24}"/>
              </a:ext>
            </a:extLst>
          </p:cNvPr>
          <p:cNvSpPr/>
          <p:nvPr/>
        </p:nvSpPr>
        <p:spPr>
          <a:xfrm>
            <a:off x="329609" y="253111"/>
            <a:ext cx="11557591" cy="1211856"/>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9020561-9DCD-45CD-9BCB-5E6C1A7A23FF}"/>
              </a:ext>
            </a:extLst>
          </p:cNvPr>
          <p:cNvSpPr>
            <a:spLocks noGrp="1"/>
          </p:cNvSpPr>
          <p:nvPr>
            <p:ph type="title" idx="4294967295"/>
          </p:nvPr>
        </p:nvSpPr>
        <p:spPr>
          <a:xfrm>
            <a:off x="530019" y="260321"/>
            <a:ext cx="10599077" cy="1156250"/>
          </a:xfrm>
          <a:noFill/>
        </p:spPr>
        <p:txBody>
          <a:bodyPr>
            <a:normAutofit/>
          </a:bodyPr>
          <a:lstStyle/>
          <a:p>
            <a:r>
              <a:rPr lang="en-NZ" sz="3200" b="1" dirty="0">
                <a:solidFill>
                  <a:schemeClr val="bg1"/>
                </a:solidFill>
                <a:latin typeface="Arial" panose="020B0604020202020204" pitchFamily="34" charset="0"/>
                <a:cs typeface="Arial" panose="020B0604020202020204" pitchFamily="34" charset="0"/>
              </a:rPr>
              <a:t>They don’t want to see the spectre of weakness, </a:t>
            </a:r>
            <a:br>
              <a:rPr lang="en-NZ" sz="3200" b="1" dirty="0">
                <a:solidFill>
                  <a:schemeClr val="bg1"/>
                </a:solidFill>
                <a:latin typeface="Arial" panose="020B0604020202020204" pitchFamily="34" charset="0"/>
                <a:cs typeface="Arial" panose="020B0604020202020204" pitchFamily="34" charset="0"/>
              </a:rPr>
            </a:br>
            <a:r>
              <a:rPr lang="en-NZ" sz="3200" b="1" dirty="0">
                <a:solidFill>
                  <a:schemeClr val="bg1"/>
                </a:solidFill>
                <a:latin typeface="Arial" panose="020B0604020202020204" pitchFamily="34" charset="0"/>
                <a:cs typeface="Arial" panose="020B0604020202020204" pitchFamily="34" charset="0"/>
              </a:rPr>
              <a:t>they want to see what there is </a:t>
            </a:r>
            <a:r>
              <a:rPr lang="en-NZ" sz="3200" b="1" dirty="0">
                <a:solidFill>
                  <a:srgbClr val="F77D19"/>
                </a:solidFill>
                <a:latin typeface="Arial" panose="020B0604020202020204" pitchFamily="34" charset="0"/>
                <a:cs typeface="Arial" panose="020B0604020202020204" pitchFamily="34" charset="0"/>
              </a:rPr>
              <a:t>to gain</a:t>
            </a:r>
          </a:p>
        </p:txBody>
      </p:sp>
      <p:sp>
        <p:nvSpPr>
          <p:cNvPr id="16" name="TextBox 15">
            <a:extLst>
              <a:ext uri="{FF2B5EF4-FFF2-40B4-BE49-F238E27FC236}">
                <a16:creationId xmlns:a16="http://schemas.microsoft.com/office/drawing/2014/main" id="{AB9F6D4F-8E3A-440C-9482-C4F6A93E97CE}"/>
              </a:ext>
            </a:extLst>
          </p:cNvPr>
          <p:cNvSpPr txBox="1"/>
          <p:nvPr/>
        </p:nvSpPr>
        <p:spPr>
          <a:xfrm>
            <a:off x="607864" y="1731381"/>
            <a:ext cx="10995322"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9466F"/>
                </a:solidFill>
                <a:effectLst/>
                <a:uLnTx/>
                <a:uFillTx/>
                <a:latin typeface="Arial"/>
                <a:ea typeface="+mn-ea"/>
                <a:cs typeface="+mn-cs"/>
              </a:rPr>
              <a:t>EMERGING DIALOGUE: EVERYTHING TO GAIN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i="0" u="none" strike="noStrike" kern="1200" cap="none" spc="0" normalizeH="0" baseline="0" noProof="0" dirty="0">
                <a:ln>
                  <a:noFill/>
                </a:ln>
                <a:solidFill>
                  <a:srgbClr val="39466F"/>
                </a:solidFill>
                <a:effectLst/>
                <a:uLnTx/>
                <a:uFillTx/>
                <a:latin typeface="Arial"/>
                <a:ea typeface="+mn-ea"/>
                <a:cs typeface="+mn-cs"/>
              </a:rPr>
              <a:t>Addressing strengths promotes identification</a:t>
            </a:r>
          </a:p>
        </p:txBody>
      </p:sp>
      <p:sp>
        <p:nvSpPr>
          <p:cNvPr id="14" name="TextBox 13">
            <a:extLst>
              <a:ext uri="{FF2B5EF4-FFF2-40B4-BE49-F238E27FC236}">
                <a16:creationId xmlns:a16="http://schemas.microsoft.com/office/drawing/2014/main" id="{CDC60E6D-67FF-475E-A9E8-18214D9CD357}"/>
              </a:ext>
            </a:extLst>
          </p:cNvPr>
          <p:cNvSpPr txBox="1"/>
          <p:nvPr/>
        </p:nvSpPr>
        <p:spPr>
          <a:xfrm>
            <a:off x="2753547" y="5198280"/>
            <a:ext cx="6684907" cy="73866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400" b="1" i="0" u="none" kern="1200" cap="none" spc="0" normalizeH="0" baseline="0" noProof="0" dirty="0">
                <a:ln>
                  <a:noFill/>
                </a:ln>
                <a:solidFill>
                  <a:srgbClr val="39466F"/>
                </a:solidFill>
                <a:effectLst/>
                <a:uLnTx/>
                <a:uFillTx/>
                <a:latin typeface="Arial"/>
                <a:ea typeface="+mn-ea"/>
                <a:cs typeface="+mn-cs"/>
              </a:rPr>
              <a:t>CURRENT DIALOGUE: TOO MUCH TO LOSE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i="0" u="none" kern="1200" cap="none" spc="0" normalizeH="0" baseline="0" noProof="0" dirty="0">
                <a:ln>
                  <a:noFill/>
                </a:ln>
                <a:solidFill>
                  <a:srgbClr val="39466F"/>
                </a:solidFill>
                <a:effectLst/>
                <a:uLnTx/>
                <a:uFillTx/>
                <a:latin typeface="Arial"/>
                <a:ea typeface="+mn-ea"/>
                <a:cs typeface="+mn-cs"/>
              </a:rPr>
              <a:t>Addressing fears risks reinforcing those fears</a:t>
            </a:r>
          </a:p>
        </p:txBody>
      </p:sp>
      <p:sp>
        <p:nvSpPr>
          <p:cNvPr id="55" name="Rectangle 54">
            <a:extLst>
              <a:ext uri="{FF2B5EF4-FFF2-40B4-BE49-F238E27FC236}">
                <a16:creationId xmlns:a16="http://schemas.microsoft.com/office/drawing/2014/main" id="{70A77962-1EB2-43C6-A354-5F1B75C5BFE6}"/>
              </a:ext>
            </a:extLst>
          </p:cNvPr>
          <p:cNvSpPr/>
          <p:nvPr/>
        </p:nvSpPr>
        <p:spPr>
          <a:xfrm>
            <a:off x="498050" y="2571728"/>
            <a:ext cx="1474530" cy="25324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6" name="Rectangle 55">
            <a:extLst>
              <a:ext uri="{FF2B5EF4-FFF2-40B4-BE49-F238E27FC236}">
                <a16:creationId xmlns:a16="http://schemas.microsoft.com/office/drawing/2014/main" id="{6697DD56-36FF-4A07-8398-47FE46F1F581}"/>
              </a:ext>
            </a:extLst>
          </p:cNvPr>
          <p:cNvSpPr/>
          <p:nvPr/>
        </p:nvSpPr>
        <p:spPr>
          <a:xfrm>
            <a:off x="2131212" y="2571728"/>
            <a:ext cx="1647747" cy="25324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Rectangle 56">
            <a:extLst>
              <a:ext uri="{FF2B5EF4-FFF2-40B4-BE49-F238E27FC236}">
                <a16:creationId xmlns:a16="http://schemas.microsoft.com/office/drawing/2014/main" id="{4BA52CCF-F887-433D-82F4-29CADE2DEBDE}"/>
              </a:ext>
            </a:extLst>
          </p:cNvPr>
          <p:cNvSpPr/>
          <p:nvPr/>
        </p:nvSpPr>
        <p:spPr>
          <a:xfrm>
            <a:off x="3937591" y="2571728"/>
            <a:ext cx="1976838" cy="25324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Rectangle 57">
            <a:extLst>
              <a:ext uri="{FF2B5EF4-FFF2-40B4-BE49-F238E27FC236}">
                <a16:creationId xmlns:a16="http://schemas.microsoft.com/office/drawing/2014/main" id="{AB36777D-015F-4A32-B275-9C652340B15C}"/>
              </a:ext>
            </a:extLst>
          </p:cNvPr>
          <p:cNvSpPr/>
          <p:nvPr/>
        </p:nvSpPr>
        <p:spPr>
          <a:xfrm>
            <a:off x="6073061" y="2571728"/>
            <a:ext cx="1474530" cy="25324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Rectangle 58">
            <a:extLst>
              <a:ext uri="{FF2B5EF4-FFF2-40B4-BE49-F238E27FC236}">
                <a16:creationId xmlns:a16="http://schemas.microsoft.com/office/drawing/2014/main" id="{0597924E-BDD5-4946-8A68-0337A847CF2B}"/>
              </a:ext>
            </a:extLst>
          </p:cNvPr>
          <p:cNvSpPr/>
          <p:nvPr/>
        </p:nvSpPr>
        <p:spPr>
          <a:xfrm>
            <a:off x="7706223" y="2571728"/>
            <a:ext cx="1593049" cy="25324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Rectangle 59">
            <a:extLst>
              <a:ext uri="{FF2B5EF4-FFF2-40B4-BE49-F238E27FC236}">
                <a16:creationId xmlns:a16="http://schemas.microsoft.com/office/drawing/2014/main" id="{372A06B2-87B3-4A83-AE34-9280BB5C1631}"/>
              </a:ext>
            </a:extLst>
          </p:cNvPr>
          <p:cNvSpPr/>
          <p:nvPr/>
        </p:nvSpPr>
        <p:spPr>
          <a:xfrm>
            <a:off x="9457905" y="2571728"/>
            <a:ext cx="2322216" cy="25324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Rectangle 60">
            <a:extLst>
              <a:ext uri="{FF2B5EF4-FFF2-40B4-BE49-F238E27FC236}">
                <a16:creationId xmlns:a16="http://schemas.microsoft.com/office/drawing/2014/main" id="{085CEACE-7D04-4976-9CC3-397CB893169D}"/>
              </a:ext>
            </a:extLst>
          </p:cNvPr>
          <p:cNvSpPr/>
          <p:nvPr/>
        </p:nvSpPr>
        <p:spPr>
          <a:xfrm>
            <a:off x="572858" y="2730158"/>
            <a:ext cx="1300232"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Rectangle 61">
            <a:extLst>
              <a:ext uri="{FF2B5EF4-FFF2-40B4-BE49-F238E27FC236}">
                <a16:creationId xmlns:a16="http://schemas.microsoft.com/office/drawing/2014/main" id="{A14DA2D7-2BDA-4BB0-AC66-41F9A1B8A012}"/>
              </a:ext>
            </a:extLst>
          </p:cNvPr>
          <p:cNvSpPr/>
          <p:nvPr/>
        </p:nvSpPr>
        <p:spPr>
          <a:xfrm>
            <a:off x="2242611" y="2730158"/>
            <a:ext cx="1438277"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Rectangle 62">
            <a:extLst>
              <a:ext uri="{FF2B5EF4-FFF2-40B4-BE49-F238E27FC236}">
                <a16:creationId xmlns:a16="http://schemas.microsoft.com/office/drawing/2014/main" id="{1772825B-BD9E-47F1-AA84-48A7C29B7A12}"/>
              </a:ext>
            </a:extLst>
          </p:cNvPr>
          <p:cNvSpPr/>
          <p:nvPr/>
        </p:nvSpPr>
        <p:spPr>
          <a:xfrm>
            <a:off x="4044175" y="2730158"/>
            <a:ext cx="1778129"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Rectangle 63">
            <a:extLst>
              <a:ext uri="{FF2B5EF4-FFF2-40B4-BE49-F238E27FC236}">
                <a16:creationId xmlns:a16="http://schemas.microsoft.com/office/drawing/2014/main" id="{C3EFD12E-A72E-4CF4-878A-CC8BDA8E891F}"/>
              </a:ext>
            </a:extLst>
          </p:cNvPr>
          <p:cNvSpPr/>
          <p:nvPr/>
        </p:nvSpPr>
        <p:spPr>
          <a:xfrm>
            <a:off x="6175586" y="2730158"/>
            <a:ext cx="1268932"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5" name="Rectangle 64">
            <a:extLst>
              <a:ext uri="{FF2B5EF4-FFF2-40B4-BE49-F238E27FC236}">
                <a16:creationId xmlns:a16="http://schemas.microsoft.com/office/drawing/2014/main" id="{828E46DE-85B6-4EDB-A77C-CB3D9E3D7B7A}"/>
              </a:ext>
            </a:extLst>
          </p:cNvPr>
          <p:cNvSpPr/>
          <p:nvPr/>
        </p:nvSpPr>
        <p:spPr>
          <a:xfrm>
            <a:off x="7814826" y="2730158"/>
            <a:ext cx="1401440"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Rectangle 65">
            <a:extLst>
              <a:ext uri="{FF2B5EF4-FFF2-40B4-BE49-F238E27FC236}">
                <a16:creationId xmlns:a16="http://schemas.microsoft.com/office/drawing/2014/main" id="{1C8EB18C-B507-48AE-BFE1-6BC6BC5F9B40}"/>
              </a:ext>
            </a:extLst>
          </p:cNvPr>
          <p:cNvSpPr/>
          <p:nvPr/>
        </p:nvSpPr>
        <p:spPr>
          <a:xfrm>
            <a:off x="9570236" y="2730158"/>
            <a:ext cx="2123714"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Rectangle 66">
            <a:extLst>
              <a:ext uri="{FF2B5EF4-FFF2-40B4-BE49-F238E27FC236}">
                <a16:creationId xmlns:a16="http://schemas.microsoft.com/office/drawing/2014/main" id="{56991F39-0EE1-48B0-A75B-467322E7BCFA}"/>
              </a:ext>
            </a:extLst>
          </p:cNvPr>
          <p:cNvSpPr/>
          <p:nvPr/>
        </p:nvSpPr>
        <p:spPr>
          <a:xfrm>
            <a:off x="572858" y="4309510"/>
            <a:ext cx="1300232"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Rectangle 67">
            <a:extLst>
              <a:ext uri="{FF2B5EF4-FFF2-40B4-BE49-F238E27FC236}">
                <a16:creationId xmlns:a16="http://schemas.microsoft.com/office/drawing/2014/main" id="{05B6F861-A3D2-4F45-B547-FF04D6DC4220}"/>
              </a:ext>
            </a:extLst>
          </p:cNvPr>
          <p:cNvSpPr/>
          <p:nvPr/>
        </p:nvSpPr>
        <p:spPr>
          <a:xfrm>
            <a:off x="2242611" y="4309510"/>
            <a:ext cx="1438277"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Rectangle 68">
            <a:extLst>
              <a:ext uri="{FF2B5EF4-FFF2-40B4-BE49-F238E27FC236}">
                <a16:creationId xmlns:a16="http://schemas.microsoft.com/office/drawing/2014/main" id="{6B8CE306-55C5-4C7F-B5CB-0CC622A7EB27}"/>
              </a:ext>
            </a:extLst>
          </p:cNvPr>
          <p:cNvSpPr/>
          <p:nvPr/>
        </p:nvSpPr>
        <p:spPr>
          <a:xfrm>
            <a:off x="4044175" y="4309510"/>
            <a:ext cx="1778129"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0" name="Rectangle 69">
            <a:extLst>
              <a:ext uri="{FF2B5EF4-FFF2-40B4-BE49-F238E27FC236}">
                <a16:creationId xmlns:a16="http://schemas.microsoft.com/office/drawing/2014/main" id="{02643C2B-3CBE-4998-957E-13F3FC80B095}"/>
              </a:ext>
            </a:extLst>
          </p:cNvPr>
          <p:cNvSpPr/>
          <p:nvPr/>
        </p:nvSpPr>
        <p:spPr>
          <a:xfrm>
            <a:off x="6175586" y="4309510"/>
            <a:ext cx="1268932"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Rectangle 70">
            <a:extLst>
              <a:ext uri="{FF2B5EF4-FFF2-40B4-BE49-F238E27FC236}">
                <a16:creationId xmlns:a16="http://schemas.microsoft.com/office/drawing/2014/main" id="{E396EB41-2601-4338-8382-D6BF60B9FD60}"/>
              </a:ext>
            </a:extLst>
          </p:cNvPr>
          <p:cNvSpPr/>
          <p:nvPr/>
        </p:nvSpPr>
        <p:spPr>
          <a:xfrm>
            <a:off x="7814826" y="4309510"/>
            <a:ext cx="1401440"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2" name="Rectangle 71">
            <a:extLst>
              <a:ext uri="{FF2B5EF4-FFF2-40B4-BE49-F238E27FC236}">
                <a16:creationId xmlns:a16="http://schemas.microsoft.com/office/drawing/2014/main" id="{55ADAC4D-2F6E-4923-A49F-A1E1409EF4FE}"/>
              </a:ext>
            </a:extLst>
          </p:cNvPr>
          <p:cNvSpPr/>
          <p:nvPr/>
        </p:nvSpPr>
        <p:spPr>
          <a:xfrm>
            <a:off x="9570236" y="4309510"/>
            <a:ext cx="2123714" cy="692928"/>
          </a:xfrm>
          <a:prstGeom prst="rect">
            <a:avLst/>
          </a:prstGeom>
          <a:solidFill>
            <a:srgbClr val="40BA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TextBox 72">
            <a:extLst>
              <a:ext uri="{FF2B5EF4-FFF2-40B4-BE49-F238E27FC236}">
                <a16:creationId xmlns:a16="http://schemas.microsoft.com/office/drawing/2014/main" id="{CBD7407E-9881-4F5A-9B0B-C686978D4EA2}"/>
              </a:ext>
            </a:extLst>
          </p:cNvPr>
          <p:cNvSpPr txBox="1"/>
          <p:nvPr/>
        </p:nvSpPr>
        <p:spPr>
          <a:xfrm>
            <a:off x="462542" y="2854851"/>
            <a:ext cx="1509615"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Capable</a:t>
            </a:r>
          </a:p>
        </p:txBody>
      </p:sp>
      <p:sp>
        <p:nvSpPr>
          <p:cNvPr id="74" name="TextBox 73">
            <a:extLst>
              <a:ext uri="{FF2B5EF4-FFF2-40B4-BE49-F238E27FC236}">
                <a16:creationId xmlns:a16="http://schemas.microsoft.com/office/drawing/2014/main" id="{01F4A4B5-4B9B-46FC-AA15-5BEA919E7534}"/>
              </a:ext>
            </a:extLst>
          </p:cNvPr>
          <p:cNvSpPr txBox="1"/>
          <p:nvPr/>
        </p:nvSpPr>
        <p:spPr>
          <a:xfrm>
            <a:off x="2178152" y="2854851"/>
            <a:ext cx="150273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Control</a:t>
            </a:r>
          </a:p>
        </p:txBody>
      </p:sp>
      <p:sp>
        <p:nvSpPr>
          <p:cNvPr id="75" name="TextBox 74">
            <a:extLst>
              <a:ext uri="{FF2B5EF4-FFF2-40B4-BE49-F238E27FC236}">
                <a16:creationId xmlns:a16="http://schemas.microsoft.com/office/drawing/2014/main" id="{D8D56D34-1162-4309-9EB1-36080910D884}"/>
              </a:ext>
            </a:extLst>
          </p:cNvPr>
          <p:cNvSpPr txBox="1"/>
          <p:nvPr/>
        </p:nvSpPr>
        <p:spPr>
          <a:xfrm>
            <a:off x="3933861" y="2854851"/>
            <a:ext cx="197683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Provider</a:t>
            </a:r>
          </a:p>
        </p:txBody>
      </p:sp>
      <p:sp>
        <p:nvSpPr>
          <p:cNvPr id="76" name="TextBox 75">
            <a:extLst>
              <a:ext uri="{FF2B5EF4-FFF2-40B4-BE49-F238E27FC236}">
                <a16:creationId xmlns:a16="http://schemas.microsoft.com/office/drawing/2014/main" id="{B7128731-7565-4CB6-B9F4-D9B20B526EC2}"/>
              </a:ext>
            </a:extLst>
          </p:cNvPr>
          <p:cNvSpPr txBox="1"/>
          <p:nvPr/>
        </p:nvSpPr>
        <p:spPr>
          <a:xfrm>
            <a:off x="5868605" y="2854851"/>
            <a:ext cx="185462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Protector</a:t>
            </a:r>
          </a:p>
        </p:txBody>
      </p:sp>
      <p:sp>
        <p:nvSpPr>
          <p:cNvPr id="77" name="TextBox 76">
            <a:extLst>
              <a:ext uri="{FF2B5EF4-FFF2-40B4-BE49-F238E27FC236}">
                <a16:creationId xmlns:a16="http://schemas.microsoft.com/office/drawing/2014/main" id="{23762F98-9713-46AA-BBFF-C167391A5CFA}"/>
              </a:ext>
            </a:extLst>
          </p:cNvPr>
          <p:cNvSpPr txBox="1"/>
          <p:nvPr/>
        </p:nvSpPr>
        <p:spPr>
          <a:xfrm>
            <a:off x="7582772" y="2854851"/>
            <a:ext cx="187548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Solidarity</a:t>
            </a:r>
          </a:p>
        </p:txBody>
      </p:sp>
      <p:sp>
        <p:nvSpPr>
          <p:cNvPr id="78" name="TextBox 77">
            <a:extLst>
              <a:ext uri="{FF2B5EF4-FFF2-40B4-BE49-F238E27FC236}">
                <a16:creationId xmlns:a16="http://schemas.microsoft.com/office/drawing/2014/main" id="{1B84CC9C-ADAE-480A-8F21-20D3C5D9531A}"/>
              </a:ext>
            </a:extLst>
          </p:cNvPr>
          <p:cNvSpPr txBox="1"/>
          <p:nvPr/>
        </p:nvSpPr>
        <p:spPr>
          <a:xfrm>
            <a:off x="9244257" y="2854851"/>
            <a:ext cx="2728084"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Uncomplicated</a:t>
            </a:r>
          </a:p>
        </p:txBody>
      </p:sp>
      <p:sp>
        <p:nvSpPr>
          <p:cNvPr id="79" name="TextBox 78">
            <a:extLst>
              <a:ext uri="{FF2B5EF4-FFF2-40B4-BE49-F238E27FC236}">
                <a16:creationId xmlns:a16="http://schemas.microsoft.com/office/drawing/2014/main" id="{50F4166C-1B0E-4E2C-B9CB-00FD0C95C001}"/>
              </a:ext>
            </a:extLst>
          </p:cNvPr>
          <p:cNvSpPr txBox="1"/>
          <p:nvPr/>
        </p:nvSpPr>
        <p:spPr>
          <a:xfrm>
            <a:off x="505623" y="4452591"/>
            <a:ext cx="1423453" cy="400110"/>
          </a:xfrm>
          <a:prstGeom prst="rect">
            <a:avLst/>
          </a:prstGeom>
          <a:noFill/>
        </p:spPr>
        <p:txBody>
          <a:bodyPr wrap="square" rtlCol="0">
            <a:spAutoFit/>
          </a:bodyPr>
          <a:lstStyle/>
          <a:p>
            <a:pPr lvl="0" algn="ctr" defTabSz="457200"/>
            <a:r>
              <a:rPr lang="en-NZ" sz="2000" b="1" dirty="0">
                <a:solidFill>
                  <a:srgbClr val="2894AA"/>
                </a:solidFill>
              </a:rPr>
              <a:t>Exposure</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80" name="TextBox 79">
            <a:extLst>
              <a:ext uri="{FF2B5EF4-FFF2-40B4-BE49-F238E27FC236}">
                <a16:creationId xmlns:a16="http://schemas.microsoft.com/office/drawing/2014/main" id="{54293295-B004-4F36-88D4-F7DE2607A58A}"/>
              </a:ext>
            </a:extLst>
          </p:cNvPr>
          <p:cNvSpPr txBox="1"/>
          <p:nvPr/>
        </p:nvSpPr>
        <p:spPr>
          <a:xfrm>
            <a:off x="1871240" y="4452591"/>
            <a:ext cx="2154661" cy="400110"/>
          </a:xfrm>
          <a:prstGeom prst="rect">
            <a:avLst/>
          </a:prstGeom>
          <a:noFill/>
        </p:spPr>
        <p:txBody>
          <a:bodyPr wrap="square" rtlCol="0">
            <a:spAutoFit/>
          </a:bodyPr>
          <a:lstStyle/>
          <a:p>
            <a:pPr lvl="0" algn="ctr" defTabSz="457200"/>
            <a:r>
              <a:rPr lang="en-NZ" sz="2000" b="1" dirty="0">
                <a:solidFill>
                  <a:srgbClr val="2894AA"/>
                </a:solidFill>
              </a:rPr>
              <a:t>Humiliation</a:t>
            </a:r>
            <a:endParaRPr kumimoji="0" lang="en-NZ" sz="2000" i="0" u="none" strike="noStrike" kern="1200" cap="none" spc="0" normalizeH="0" baseline="0" noProof="0" dirty="0">
              <a:ln>
                <a:noFill/>
              </a:ln>
              <a:solidFill>
                <a:srgbClr val="2894AA"/>
              </a:solidFill>
              <a:effectLst/>
              <a:uLnTx/>
              <a:uFillTx/>
              <a:latin typeface="Arial"/>
            </a:endParaRPr>
          </a:p>
        </p:txBody>
      </p:sp>
      <p:sp>
        <p:nvSpPr>
          <p:cNvPr id="81" name="TextBox 80">
            <a:extLst>
              <a:ext uri="{FF2B5EF4-FFF2-40B4-BE49-F238E27FC236}">
                <a16:creationId xmlns:a16="http://schemas.microsoft.com/office/drawing/2014/main" id="{626B9BB3-1D65-4666-8107-BE1613AD2B2A}"/>
              </a:ext>
            </a:extLst>
          </p:cNvPr>
          <p:cNvSpPr txBox="1"/>
          <p:nvPr/>
        </p:nvSpPr>
        <p:spPr>
          <a:xfrm>
            <a:off x="3744918" y="4298703"/>
            <a:ext cx="2336062" cy="707886"/>
          </a:xfrm>
          <a:prstGeom prst="rect">
            <a:avLst/>
          </a:prstGeom>
          <a:noFill/>
        </p:spPr>
        <p:txBody>
          <a:bodyPr wrap="square" rtlCol="0">
            <a:spAutoFit/>
          </a:bodyPr>
          <a:lstStyle/>
          <a:p>
            <a:pPr lvl="0" algn="ctr" defTabSz="457200"/>
            <a:r>
              <a:rPr lang="en-NZ" sz="2000" b="1" dirty="0">
                <a:solidFill>
                  <a:srgbClr val="2894AA"/>
                </a:solidFill>
              </a:rPr>
              <a:t>Disappointed expectation</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82" name="TextBox 81">
            <a:extLst>
              <a:ext uri="{FF2B5EF4-FFF2-40B4-BE49-F238E27FC236}">
                <a16:creationId xmlns:a16="http://schemas.microsoft.com/office/drawing/2014/main" id="{D7855196-FB64-495D-B271-5CB1D1DE1D51}"/>
              </a:ext>
            </a:extLst>
          </p:cNvPr>
          <p:cNvSpPr txBox="1"/>
          <p:nvPr/>
        </p:nvSpPr>
        <p:spPr>
          <a:xfrm>
            <a:off x="5858173" y="4452591"/>
            <a:ext cx="1875487" cy="400110"/>
          </a:xfrm>
          <a:prstGeom prst="rect">
            <a:avLst/>
          </a:prstGeom>
          <a:noFill/>
        </p:spPr>
        <p:txBody>
          <a:bodyPr wrap="square" rtlCol="0">
            <a:spAutoFit/>
          </a:bodyPr>
          <a:lstStyle/>
          <a:p>
            <a:pPr lvl="0" algn="ctr" defTabSz="457200"/>
            <a:r>
              <a:rPr lang="en-NZ" sz="2000" b="1" dirty="0">
                <a:solidFill>
                  <a:srgbClr val="2894AA"/>
                </a:solidFill>
              </a:rPr>
              <a:t>Failure</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83" name="TextBox 82">
            <a:extLst>
              <a:ext uri="{FF2B5EF4-FFF2-40B4-BE49-F238E27FC236}">
                <a16:creationId xmlns:a16="http://schemas.microsoft.com/office/drawing/2014/main" id="{B7F25C0F-BE79-4553-B08A-A6AD6F753A56}"/>
              </a:ext>
            </a:extLst>
          </p:cNvPr>
          <p:cNvSpPr txBox="1"/>
          <p:nvPr/>
        </p:nvSpPr>
        <p:spPr>
          <a:xfrm>
            <a:off x="7536117" y="4452591"/>
            <a:ext cx="1875487" cy="400110"/>
          </a:xfrm>
          <a:prstGeom prst="rect">
            <a:avLst/>
          </a:prstGeom>
          <a:noFill/>
        </p:spPr>
        <p:txBody>
          <a:bodyPr wrap="square" rtlCol="0">
            <a:spAutoFit/>
          </a:bodyPr>
          <a:lstStyle/>
          <a:p>
            <a:pPr lvl="0" algn="ctr" defTabSz="457200"/>
            <a:r>
              <a:rPr lang="en-NZ" sz="2000" b="1" dirty="0">
                <a:solidFill>
                  <a:srgbClr val="2894AA"/>
                </a:solidFill>
              </a:rPr>
              <a:t>Exclusion</a:t>
            </a:r>
            <a:endParaRPr kumimoji="0" lang="en-NZ" sz="2000" b="1" i="0" u="none" strike="noStrike" kern="1200" cap="none" spc="0" normalizeH="0" baseline="0" noProof="0" dirty="0">
              <a:ln>
                <a:noFill/>
              </a:ln>
              <a:solidFill>
                <a:srgbClr val="2894AA"/>
              </a:solidFill>
              <a:effectLst/>
              <a:uLnTx/>
              <a:uFillTx/>
              <a:latin typeface="Arial"/>
            </a:endParaRPr>
          </a:p>
        </p:txBody>
      </p:sp>
      <p:sp>
        <p:nvSpPr>
          <p:cNvPr id="84" name="TextBox 83">
            <a:extLst>
              <a:ext uri="{FF2B5EF4-FFF2-40B4-BE49-F238E27FC236}">
                <a16:creationId xmlns:a16="http://schemas.microsoft.com/office/drawing/2014/main" id="{B54D2405-B09D-4DD8-AD94-CDC12F625E94}"/>
              </a:ext>
            </a:extLst>
          </p:cNvPr>
          <p:cNvSpPr txBox="1"/>
          <p:nvPr/>
        </p:nvSpPr>
        <p:spPr>
          <a:xfrm>
            <a:off x="9225595" y="4452591"/>
            <a:ext cx="2646126" cy="400110"/>
          </a:xfrm>
          <a:prstGeom prst="rect">
            <a:avLst/>
          </a:prstGeom>
          <a:noFill/>
        </p:spPr>
        <p:txBody>
          <a:bodyPr wrap="square" rtlCol="0">
            <a:spAutoFit/>
          </a:bodyPr>
          <a:lstStyle/>
          <a:p>
            <a:pPr algn="ctr" defTabSz="457200"/>
            <a:r>
              <a:rPr lang="en-NZ" sz="2000" b="1" dirty="0">
                <a:solidFill>
                  <a:srgbClr val="2894AA"/>
                </a:solidFill>
              </a:rPr>
              <a:t> ‘Drama’</a:t>
            </a:r>
          </a:p>
        </p:txBody>
      </p:sp>
      <p:sp>
        <p:nvSpPr>
          <p:cNvPr id="85" name="Arrow: Down 84">
            <a:extLst>
              <a:ext uri="{FF2B5EF4-FFF2-40B4-BE49-F238E27FC236}">
                <a16:creationId xmlns:a16="http://schemas.microsoft.com/office/drawing/2014/main" id="{3BC1EC3C-9FE9-440F-98C9-42BD97CE550B}"/>
              </a:ext>
            </a:extLst>
          </p:cNvPr>
          <p:cNvSpPr/>
          <p:nvPr/>
        </p:nvSpPr>
        <p:spPr>
          <a:xfrm rot="10800000">
            <a:off x="6514081" y="3723862"/>
            <a:ext cx="563671" cy="408495"/>
          </a:xfrm>
          <a:prstGeom prst="downArrow">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6" name="Arrow: Down 85">
            <a:extLst>
              <a:ext uri="{FF2B5EF4-FFF2-40B4-BE49-F238E27FC236}">
                <a16:creationId xmlns:a16="http://schemas.microsoft.com/office/drawing/2014/main" id="{A735ABEE-1E44-4027-A3C0-C17647D2F5B4}"/>
              </a:ext>
            </a:extLst>
          </p:cNvPr>
          <p:cNvSpPr/>
          <p:nvPr/>
        </p:nvSpPr>
        <p:spPr>
          <a:xfrm rot="10800000">
            <a:off x="4640445" y="3723862"/>
            <a:ext cx="563671" cy="408495"/>
          </a:xfrm>
          <a:prstGeom prst="downArrow">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Arrow: Down 86">
            <a:extLst>
              <a:ext uri="{FF2B5EF4-FFF2-40B4-BE49-F238E27FC236}">
                <a16:creationId xmlns:a16="http://schemas.microsoft.com/office/drawing/2014/main" id="{BC3CCDB3-0E1E-4157-AF6D-25D5D5DEC129}"/>
              </a:ext>
            </a:extLst>
          </p:cNvPr>
          <p:cNvSpPr/>
          <p:nvPr/>
        </p:nvSpPr>
        <p:spPr>
          <a:xfrm rot="10800000">
            <a:off x="2647685" y="3723862"/>
            <a:ext cx="563671" cy="408495"/>
          </a:xfrm>
          <a:prstGeom prst="downArrow">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8" name="Arrow: Down 87">
            <a:extLst>
              <a:ext uri="{FF2B5EF4-FFF2-40B4-BE49-F238E27FC236}">
                <a16:creationId xmlns:a16="http://schemas.microsoft.com/office/drawing/2014/main" id="{49700DFC-CDC5-43D4-8E08-2D2E2FAC4CC7}"/>
              </a:ext>
            </a:extLst>
          </p:cNvPr>
          <p:cNvSpPr/>
          <p:nvPr/>
        </p:nvSpPr>
        <p:spPr>
          <a:xfrm rot="10800000">
            <a:off x="8192025" y="3723862"/>
            <a:ext cx="563671" cy="408495"/>
          </a:xfrm>
          <a:prstGeom prst="downArrow">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Arrow: Down 88">
            <a:extLst>
              <a:ext uri="{FF2B5EF4-FFF2-40B4-BE49-F238E27FC236}">
                <a16:creationId xmlns:a16="http://schemas.microsoft.com/office/drawing/2014/main" id="{D22172BF-9074-4DD0-9F3F-8EA633AEACEB}"/>
              </a:ext>
            </a:extLst>
          </p:cNvPr>
          <p:cNvSpPr/>
          <p:nvPr/>
        </p:nvSpPr>
        <p:spPr>
          <a:xfrm rot="10800000">
            <a:off x="10284480" y="3723862"/>
            <a:ext cx="563671" cy="408495"/>
          </a:xfrm>
          <a:prstGeom prst="downArrow">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Arrow: Down 89">
            <a:extLst>
              <a:ext uri="{FF2B5EF4-FFF2-40B4-BE49-F238E27FC236}">
                <a16:creationId xmlns:a16="http://schemas.microsoft.com/office/drawing/2014/main" id="{C3505E2C-BF0D-4BE6-BA50-39410126AC1E}"/>
              </a:ext>
            </a:extLst>
          </p:cNvPr>
          <p:cNvSpPr/>
          <p:nvPr/>
        </p:nvSpPr>
        <p:spPr>
          <a:xfrm rot="10800000">
            <a:off x="935514" y="3723862"/>
            <a:ext cx="563671" cy="408495"/>
          </a:xfrm>
          <a:prstGeom prst="downArrow">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Rectangle 3">
            <a:extLst>
              <a:ext uri="{FF2B5EF4-FFF2-40B4-BE49-F238E27FC236}">
                <a16:creationId xmlns:a16="http://schemas.microsoft.com/office/drawing/2014/main" id="{2F031372-8CCF-424A-B063-712829681643}"/>
              </a:ext>
            </a:extLst>
          </p:cNvPr>
          <p:cNvSpPr/>
          <p:nvPr/>
        </p:nvSpPr>
        <p:spPr>
          <a:xfrm>
            <a:off x="443491" y="2581253"/>
            <a:ext cx="11399849" cy="953212"/>
          </a:xfrm>
          <a:prstGeom prst="rect">
            <a:avLst/>
          </a:prstGeom>
          <a:noFill/>
          <a:ln w="38100">
            <a:solidFill>
              <a:srgbClr val="3946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Slide Number Placeholder 6">
            <a:extLst>
              <a:ext uri="{FF2B5EF4-FFF2-40B4-BE49-F238E27FC236}">
                <a16:creationId xmlns:a16="http://schemas.microsoft.com/office/drawing/2014/main" id="{2416E850-99AE-4285-A6F8-04C45EED8985}"/>
              </a:ext>
            </a:extLst>
          </p:cNvPr>
          <p:cNvSpPr>
            <a:spLocks noGrp="1"/>
          </p:cNvSpPr>
          <p:nvPr>
            <p:ph type="sldNum" sz="quarter" idx="12"/>
          </p:nvPr>
        </p:nvSpPr>
        <p:spPr/>
        <p:txBody>
          <a:bodyPr/>
          <a:lstStyle/>
          <a:p>
            <a:fld id="{ED4687AE-F7D7-4E0E-86AF-F178D2FF58C3}" type="slidenum">
              <a:rPr lang="en-NZ" smtClean="0"/>
              <a:t>67</a:t>
            </a:fld>
            <a:endParaRPr lang="en-NZ" dirty="0"/>
          </a:p>
        </p:txBody>
      </p:sp>
    </p:spTree>
    <p:extLst>
      <p:ext uri="{BB962C8B-B14F-4D97-AF65-F5344CB8AC3E}">
        <p14:creationId xmlns:p14="http://schemas.microsoft.com/office/powerpoint/2010/main" val="971419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A592C1-7CF7-4738-A90E-AC6D9030E660}"/>
              </a:ext>
            </a:extLst>
          </p:cNvPr>
          <p:cNvSpPr/>
          <p:nvPr/>
        </p:nvSpPr>
        <p:spPr>
          <a:xfrm>
            <a:off x="4994757" y="287079"/>
            <a:ext cx="6892444" cy="5741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5" name="Picture 24" descr="A person sitting down and looking at the camera&#10;&#10;Description automatically generated">
            <a:extLst>
              <a:ext uri="{FF2B5EF4-FFF2-40B4-BE49-F238E27FC236}">
                <a16:creationId xmlns:a16="http://schemas.microsoft.com/office/drawing/2014/main" id="{95750D43-099B-4330-8DAD-6C5A1A266E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207"/>
            <a:ext cx="4861751" cy="6858000"/>
          </a:xfrm>
          <a:prstGeom prst="rect">
            <a:avLst/>
          </a:prstGeom>
        </p:spPr>
      </p:pic>
      <p:sp>
        <p:nvSpPr>
          <p:cNvPr id="8" name="Rectangle 7">
            <a:extLst>
              <a:ext uri="{FF2B5EF4-FFF2-40B4-BE49-F238E27FC236}">
                <a16:creationId xmlns:a16="http://schemas.microsoft.com/office/drawing/2014/main" id="{4E7D72CA-B5EA-415A-9513-B3FF411447DA}"/>
              </a:ext>
            </a:extLst>
          </p:cNvPr>
          <p:cNvSpPr/>
          <p:nvPr/>
        </p:nvSpPr>
        <p:spPr>
          <a:xfrm>
            <a:off x="0" y="0"/>
            <a:ext cx="4887311" cy="6858000"/>
          </a:xfrm>
          <a:prstGeom prst="rect">
            <a:avLst/>
          </a:prstGeom>
          <a:solidFill>
            <a:srgbClr val="3946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C85DF727-49C2-4699-8110-3FC135F314F9}"/>
              </a:ext>
            </a:extLst>
          </p:cNvPr>
          <p:cNvSpPr/>
          <p:nvPr/>
        </p:nvSpPr>
        <p:spPr>
          <a:xfrm>
            <a:off x="5623420" y="136525"/>
            <a:ext cx="6096000" cy="369332"/>
          </a:xfrm>
          <a:prstGeom prst="rect">
            <a:avLst/>
          </a:prstGeom>
        </p:spPr>
        <p:txBody>
          <a:bodyPr>
            <a:spAutoFit/>
          </a:bodyPr>
          <a:lstStyle/>
          <a:p>
            <a:r>
              <a:rPr lang="en-NZ" dirty="0"/>
              <a:t> </a:t>
            </a:r>
          </a:p>
        </p:txBody>
      </p:sp>
      <p:sp>
        <p:nvSpPr>
          <p:cNvPr id="16" name="Rectangle 15">
            <a:extLst>
              <a:ext uri="{FF2B5EF4-FFF2-40B4-BE49-F238E27FC236}">
                <a16:creationId xmlns:a16="http://schemas.microsoft.com/office/drawing/2014/main" id="{B7E4F0C5-7AE9-4A00-BBA3-0586054557D5}"/>
              </a:ext>
            </a:extLst>
          </p:cNvPr>
          <p:cNvSpPr/>
          <p:nvPr/>
        </p:nvSpPr>
        <p:spPr>
          <a:xfrm>
            <a:off x="10959152" y="1"/>
            <a:ext cx="804160" cy="733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84">
            <a:extLst>
              <a:ext uri="{FF2B5EF4-FFF2-40B4-BE49-F238E27FC236}">
                <a16:creationId xmlns:a16="http://schemas.microsoft.com/office/drawing/2014/main" id="{CC86F8A0-583B-4D8D-9457-EEF38781CF38}"/>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Content Placeholder 9">
            <a:extLst>
              <a:ext uri="{FF2B5EF4-FFF2-40B4-BE49-F238E27FC236}">
                <a16:creationId xmlns:a16="http://schemas.microsoft.com/office/drawing/2014/main" id="{2D34533A-87A4-4049-A183-9329EA9D61D2}"/>
              </a:ext>
            </a:extLst>
          </p:cNvPr>
          <p:cNvSpPr txBox="1">
            <a:spLocks/>
          </p:cNvSpPr>
          <p:nvPr/>
        </p:nvSpPr>
        <p:spPr>
          <a:xfrm>
            <a:off x="5235248" y="2104468"/>
            <a:ext cx="6411461" cy="401545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Aft>
                <a:spcPts val="1200"/>
              </a:spcAft>
              <a:buNone/>
            </a:pPr>
            <a:r>
              <a:rPr lang="en-US" sz="1400" i="1" dirty="0">
                <a:solidFill>
                  <a:schemeClr val="tx1"/>
                </a:solidFill>
                <a:latin typeface="Arial" panose="020B0604020202020204" pitchFamily="34" charset="0"/>
                <a:cs typeface="Arial" panose="020B0604020202020204" pitchFamily="34" charset="0"/>
              </a:rPr>
              <a:t>Framing the message to be positive with an emphasis on you and your mate’s well being. It needs to be different from the current adverts which generally portray men in a negative light (i.e. domestic violence). </a:t>
            </a:r>
            <a:r>
              <a:rPr lang="en-US" sz="1400" b="1" i="1" dirty="0">
                <a:solidFill>
                  <a:schemeClr val="tx1"/>
                </a:solidFill>
                <a:latin typeface="Arial" panose="020B0604020202020204" pitchFamily="34" charset="0"/>
                <a:cs typeface="Arial" panose="020B0604020202020204" pitchFamily="34" charset="0"/>
              </a:rPr>
              <a:t>Tane </a:t>
            </a:r>
          </a:p>
          <a:p>
            <a:pPr marL="0" indent="0">
              <a:spcAft>
                <a:spcPts val="1200"/>
              </a:spcAft>
              <a:buNone/>
            </a:pPr>
            <a:r>
              <a:rPr lang="en-US" sz="1400" i="1" dirty="0">
                <a:solidFill>
                  <a:schemeClr val="tx1"/>
                </a:solidFill>
                <a:latin typeface="Arial" panose="020B0604020202020204" pitchFamily="34" charset="0"/>
                <a:cs typeface="Arial" panose="020B0604020202020204" pitchFamily="34" charset="0"/>
              </a:rPr>
              <a:t>Flipping it on it's head and framing domestic abuse as a sign of weakness makes it a lot more impactful for the guys who've gone their whole lives trying to avoid showing weakness and show themselves as strong men. </a:t>
            </a:r>
            <a:r>
              <a:rPr lang="en-US" sz="1400" b="1" i="1" dirty="0" err="1">
                <a:solidFill>
                  <a:schemeClr val="tx1"/>
                </a:solidFill>
                <a:latin typeface="Arial" panose="020B0604020202020204" pitchFamily="34" charset="0"/>
                <a:cs typeface="Arial" panose="020B0604020202020204" pitchFamily="34" charset="0"/>
              </a:rPr>
              <a:t>Ilijah</a:t>
            </a:r>
            <a:endParaRPr lang="en-US" sz="1400" b="1" i="1" dirty="0">
              <a:solidFill>
                <a:schemeClr val="tx1"/>
              </a:solidFill>
              <a:latin typeface="Arial" panose="020B0604020202020204" pitchFamily="34" charset="0"/>
              <a:cs typeface="Arial" panose="020B0604020202020204" pitchFamily="34" charset="0"/>
            </a:endParaRPr>
          </a:p>
          <a:p>
            <a:pPr marL="0" indent="0">
              <a:spcAft>
                <a:spcPts val="1200"/>
              </a:spcAft>
              <a:buNone/>
            </a:pPr>
            <a:r>
              <a:rPr lang="en-US" sz="1400" i="1" dirty="0">
                <a:solidFill>
                  <a:schemeClr val="tx1"/>
                </a:solidFill>
                <a:latin typeface="Arial" panose="020B0604020202020204" pitchFamily="34" charset="0"/>
                <a:cs typeface="Arial" panose="020B0604020202020204" pitchFamily="34" charset="0"/>
              </a:rPr>
              <a:t>I think if the help appeared more like "improve your mental health" and less like "we will feel sorry for you“. </a:t>
            </a:r>
            <a:r>
              <a:rPr lang="en-US" sz="1400" b="1" i="1" dirty="0">
                <a:solidFill>
                  <a:schemeClr val="tx1"/>
                </a:solidFill>
                <a:latin typeface="Arial" panose="020B0604020202020204" pitchFamily="34" charset="0"/>
                <a:cs typeface="Arial" panose="020B0604020202020204" pitchFamily="34" charset="0"/>
              </a:rPr>
              <a:t>Leo</a:t>
            </a:r>
          </a:p>
          <a:p>
            <a:pPr marL="0" indent="0">
              <a:spcAft>
                <a:spcPts val="1200"/>
              </a:spcAft>
              <a:buNone/>
            </a:pPr>
            <a:r>
              <a:rPr lang="en-US" sz="1400" i="1" dirty="0">
                <a:solidFill>
                  <a:schemeClr val="tx1"/>
                </a:solidFill>
                <a:latin typeface="Arial" panose="020B0604020202020204" pitchFamily="34" charset="0"/>
                <a:cs typeface="Arial" panose="020B0604020202020204" pitchFamily="34" charset="0"/>
              </a:rPr>
              <a:t>I think its cowardly to run away from your emotions and to clam up like a baby in fear of being kicked. Better to embrace the pain and master it than to run and get cut down instead. </a:t>
            </a:r>
            <a:r>
              <a:rPr lang="en-US" sz="1400" b="1" i="1" dirty="0">
                <a:solidFill>
                  <a:schemeClr val="tx1"/>
                </a:solidFill>
                <a:latin typeface="Arial" panose="020B0604020202020204" pitchFamily="34" charset="0"/>
                <a:cs typeface="Arial" panose="020B0604020202020204" pitchFamily="34" charset="0"/>
              </a:rPr>
              <a:t>Josh</a:t>
            </a:r>
          </a:p>
          <a:p>
            <a:pPr marL="0" indent="0">
              <a:spcAft>
                <a:spcPts val="1200"/>
              </a:spcAft>
              <a:buNone/>
            </a:pPr>
            <a:r>
              <a:rPr lang="en-US" sz="1400" i="1" dirty="0">
                <a:solidFill>
                  <a:schemeClr val="tx1"/>
                </a:solidFill>
                <a:latin typeface="Arial" panose="020B0604020202020204" pitchFamily="34" charset="0"/>
                <a:cs typeface="Arial" panose="020B0604020202020204" pitchFamily="34" charset="0"/>
              </a:rPr>
              <a:t>“Shift the focus towards trying to improve, trying to be higher up on the continuum. I think the "help" could be more like a gym, and you had a personal trainer for your mental health.” </a:t>
            </a:r>
            <a:r>
              <a:rPr lang="en-US" sz="1400" b="1" i="1" dirty="0">
                <a:solidFill>
                  <a:schemeClr val="tx1"/>
                </a:solidFill>
                <a:latin typeface="Arial" panose="020B0604020202020204" pitchFamily="34" charset="0"/>
                <a:cs typeface="Arial" panose="020B0604020202020204" pitchFamily="34" charset="0"/>
              </a:rPr>
              <a:t>Leo</a:t>
            </a:r>
          </a:p>
          <a:p>
            <a:pPr marL="0" indent="0">
              <a:spcAft>
                <a:spcPts val="1200"/>
              </a:spcAft>
              <a:buNone/>
            </a:pPr>
            <a:r>
              <a:rPr lang="en-US" sz="1400" i="1" dirty="0">
                <a:solidFill>
                  <a:schemeClr val="tx1"/>
                </a:solidFill>
                <a:latin typeface="Arial" panose="020B0604020202020204" pitchFamily="34" charset="0"/>
                <a:cs typeface="Arial" panose="020B0604020202020204" pitchFamily="34" charset="0"/>
              </a:rPr>
              <a:t>Becoming stronger by seeking help. </a:t>
            </a:r>
            <a:r>
              <a:rPr lang="en-US" sz="1400" b="1" i="1" dirty="0">
                <a:solidFill>
                  <a:schemeClr val="tx1"/>
                </a:solidFill>
                <a:latin typeface="Arial" panose="020B0604020202020204" pitchFamily="34" charset="0"/>
                <a:cs typeface="Arial" panose="020B0604020202020204" pitchFamily="34" charset="0"/>
              </a:rPr>
              <a:t>Murphy</a:t>
            </a:r>
          </a:p>
          <a:p>
            <a:pPr marL="0" indent="0">
              <a:spcAft>
                <a:spcPts val="1200"/>
              </a:spcAft>
              <a:buFont typeface="Wingdings 2" pitchFamily="18" charset="2"/>
              <a:buNone/>
            </a:pPr>
            <a:endParaRPr lang="en-NZ" sz="1400" i="1" dirty="0">
              <a:solidFill>
                <a:schemeClr val="tx1"/>
              </a:solidFill>
              <a:latin typeface="Arial" panose="020B0604020202020204" pitchFamily="34" charset="0"/>
              <a:cs typeface="Arial" panose="020B0604020202020204" pitchFamily="34" charset="0"/>
            </a:endParaRPr>
          </a:p>
          <a:p>
            <a:pPr marL="0" indent="0">
              <a:spcAft>
                <a:spcPts val="1200"/>
              </a:spcAft>
              <a:buFont typeface="Wingdings 2" pitchFamily="18" charset="2"/>
              <a:buNone/>
            </a:pPr>
            <a:endParaRPr lang="en-NZ" sz="1400" i="1" dirty="0">
              <a:solidFill>
                <a:schemeClr val="tx1"/>
              </a:solidFill>
              <a:latin typeface="Arial" panose="020B0604020202020204" pitchFamily="34" charset="0"/>
              <a:cs typeface="Arial" panose="020B0604020202020204" pitchFamily="34" charset="0"/>
            </a:endParaRPr>
          </a:p>
          <a:p>
            <a:pPr marL="0" indent="0">
              <a:spcAft>
                <a:spcPts val="1200"/>
              </a:spcAft>
              <a:buFont typeface="Wingdings 2" pitchFamily="18" charset="2"/>
              <a:buNone/>
            </a:pPr>
            <a:endParaRPr lang="en-NZ" sz="1400" i="1" dirty="0">
              <a:solidFill>
                <a:schemeClr val="tx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B4972F6D-CEF0-4453-95D6-12E68D87A615}"/>
              </a:ext>
            </a:extLst>
          </p:cNvPr>
          <p:cNvCxnSpPr>
            <a:cxnSpLocks/>
          </p:cNvCxnSpPr>
          <p:nvPr/>
        </p:nvCxnSpPr>
        <p:spPr>
          <a:xfrm>
            <a:off x="5359202" y="1876241"/>
            <a:ext cx="628750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8F2F43B-F1C5-4C93-B2B7-7EE0EB3DE388}"/>
              </a:ext>
            </a:extLst>
          </p:cNvPr>
          <p:cNvPicPr>
            <a:picLocks noChangeAspect="1"/>
          </p:cNvPicPr>
          <p:nvPr/>
        </p:nvPicPr>
        <p:blipFill>
          <a:blip r:embed="rId3"/>
          <a:stretch>
            <a:fillRect/>
          </a:stretch>
        </p:blipFill>
        <p:spPr>
          <a:xfrm>
            <a:off x="133006" y="910533"/>
            <a:ext cx="4249280" cy="5401524"/>
          </a:xfrm>
          <a:prstGeom prst="rect">
            <a:avLst/>
          </a:prstGeom>
        </p:spPr>
      </p:pic>
      <p:cxnSp>
        <p:nvCxnSpPr>
          <p:cNvPr id="27" name="Straight Connector 26">
            <a:extLst>
              <a:ext uri="{FF2B5EF4-FFF2-40B4-BE49-F238E27FC236}">
                <a16:creationId xmlns:a16="http://schemas.microsoft.com/office/drawing/2014/main" id="{9C00C895-8515-4380-A42F-4B568751431D}"/>
              </a:ext>
            </a:extLst>
          </p:cNvPr>
          <p:cNvCxnSpPr>
            <a:cxnSpLocks/>
          </p:cNvCxnSpPr>
          <p:nvPr/>
        </p:nvCxnSpPr>
        <p:spPr>
          <a:xfrm>
            <a:off x="5359202" y="2790641"/>
            <a:ext cx="628750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F286EE-278A-41FB-B88C-E471472112BA}"/>
              </a:ext>
            </a:extLst>
          </p:cNvPr>
          <p:cNvCxnSpPr>
            <a:cxnSpLocks/>
          </p:cNvCxnSpPr>
          <p:nvPr/>
        </p:nvCxnSpPr>
        <p:spPr>
          <a:xfrm>
            <a:off x="5359202" y="3444543"/>
            <a:ext cx="628750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4AD8394-C7FD-4654-92CC-1BAD0BD12900}"/>
              </a:ext>
            </a:extLst>
          </p:cNvPr>
          <p:cNvCxnSpPr>
            <a:cxnSpLocks/>
          </p:cNvCxnSpPr>
          <p:nvPr/>
        </p:nvCxnSpPr>
        <p:spPr>
          <a:xfrm>
            <a:off x="5359202" y="4305780"/>
            <a:ext cx="628750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8A7089-423F-4766-A2E0-9826C6C4268D}"/>
              </a:ext>
            </a:extLst>
          </p:cNvPr>
          <p:cNvCxnSpPr>
            <a:cxnSpLocks/>
          </p:cNvCxnSpPr>
          <p:nvPr/>
        </p:nvCxnSpPr>
        <p:spPr>
          <a:xfrm>
            <a:off x="5359202" y="5209547"/>
            <a:ext cx="6287507"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85796BA-D764-43FE-9CAE-D739F1D40241}"/>
              </a:ext>
            </a:extLst>
          </p:cNvPr>
          <p:cNvSpPr>
            <a:spLocks noGrp="1"/>
          </p:cNvSpPr>
          <p:nvPr>
            <p:ph type="sldNum" sz="quarter" idx="12"/>
          </p:nvPr>
        </p:nvSpPr>
        <p:spPr/>
        <p:txBody>
          <a:bodyPr/>
          <a:lstStyle/>
          <a:p>
            <a:fld id="{ED4687AE-F7D7-4E0E-86AF-F178D2FF58C3}" type="slidenum">
              <a:rPr lang="en-NZ" smtClean="0"/>
              <a:t>68</a:t>
            </a:fld>
            <a:endParaRPr lang="en-NZ" dirty="0"/>
          </a:p>
        </p:txBody>
      </p:sp>
    </p:spTree>
    <p:extLst>
      <p:ext uri="{BB962C8B-B14F-4D97-AF65-F5344CB8AC3E}">
        <p14:creationId xmlns:p14="http://schemas.microsoft.com/office/powerpoint/2010/main" val="3641194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6A951-69F3-4215-A623-3B35209B6589}"/>
              </a:ext>
            </a:extLst>
          </p:cNvPr>
          <p:cNvSpPr/>
          <p:nvPr/>
        </p:nvSpPr>
        <p:spPr>
          <a:xfrm>
            <a:off x="351019" y="1233377"/>
            <a:ext cx="11525692" cy="373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684F1343-5604-4F70-923B-0E1E2EB4BE14}"/>
              </a:ext>
            </a:extLst>
          </p:cNvPr>
          <p:cNvSpPr/>
          <p:nvPr/>
        </p:nvSpPr>
        <p:spPr>
          <a:xfrm>
            <a:off x="498050" y="2655764"/>
            <a:ext cx="11231408" cy="100053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Rectangle 46">
            <a:extLst>
              <a:ext uri="{FF2B5EF4-FFF2-40B4-BE49-F238E27FC236}">
                <a16:creationId xmlns:a16="http://schemas.microsoft.com/office/drawing/2014/main" id="{D17E38A9-DFEF-4491-A20C-D10A9E70082C}"/>
              </a:ext>
            </a:extLst>
          </p:cNvPr>
          <p:cNvSpPr/>
          <p:nvPr/>
        </p:nvSpPr>
        <p:spPr>
          <a:xfrm>
            <a:off x="655756" y="2814194"/>
            <a:ext cx="1300232"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Rectangle 47">
            <a:extLst>
              <a:ext uri="{FF2B5EF4-FFF2-40B4-BE49-F238E27FC236}">
                <a16:creationId xmlns:a16="http://schemas.microsoft.com/office/drawing/2014/main" id="{15E67367-1374-43E7-B6AE-8BE647A28793}"/>
              </a:ext>
            </a:extLst>
          </p:cNvPr>
          <p:cNvSpPr/>
          <p:nvPr/>
        </p:nvSpPr>
        <p:spPr>
          <a:xfrm>
            <a:off x="2175046" y="2814194"/>
            <a:ext cx="1438277"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Rectangle 48">
            <a:extLst>
              <a:ext uri="{FF2B5EF4-FFF2-40B4-BE49-F238E27FC236}">
                <a16:creationId xmlns:a16="http://schemas.microsoft.com/office/drawing/2014/main" id="{078A24A4-5622-448F-9684-13CCCB644A1E}"/>
              </a:ext>
            </a:extLst>
          </p:cNvPr>
          <p:cNvSpPr/>
          <p:nvPr/>
        </p:nvSpPr>
        <p:spPr>
          <a:xfrm>
            <a:off x="3832381" y="2814194"/>
            <a:ext cx="1778129"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Rectangle 49">
            <a:extLst>
              <a:ext uri="{FF2B5EF4-FFF2-40B4-BE49-F238E27FC236}">
                <a16:creationId xmlns:a16="http://schemas.microsoft.com/office/drawing/2014/main" id="{F78B7C9C-8DC0-41D0-B070-98DE0C79E2E1}"/>
              </a:ext>
            </a:extLst>
          </p:cNvPr>
          <p:cNvSpPr/>
          <p:nvPr/>
        </p:nvSpPr>
        <p:spPr>
          <a:xfrm>
            <a:off x="5829568" y="2814194"/>
            <a:ext cx="1611616"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Rectangle 50">
            <a:extLst>
              <a:ext uri="{FF2B5EF4-FFF2-40B4-BE49-F238E27FC236}">
                <a16:creationId xmlns:a16="http://schemas.microsoft.com/office/drawing/2014/main" id="{E880649D-B7EC-4BC4-ADFC-12D4C46F70A8}"/>
              </a:ext>
            </a:extLst>
          </p:cNvPr>
          <p:cNvSpPr/>
          <p:nvPr/>
        </p:nvSpPr>
        <p:spPr>
          <a:xfrm>
            <a:off x="7660242" y="2814194"/>
            <a:ext cx="1527254"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2" name="Rectangle 51">
            <a:extLst>
              <a:ext uri="{FF2B5EF4-FFF2-40B4-BE49-F238E27FC236}">
                <a16:creationId xmlns:a16="http://schemas.microsoft.com/office/drawing/2014/main" id="{F96944B2-8341-48FA-9AC2-EB0BEFF53D0B}"/>
              </a:ext>
            </a:extLst>
          </p:cNvPr>
          <p:cNvSpPr/>
          <p:nvPr/>
        </p:nvSpPr>
        <p:spPr>
          <a:xfrm>
            <a:off x="9406555" y="2814194"/>
            <a:ext cx="2123714" cy="692928"/>
          </a:xfrm>
          <a:prstGeom prst="rect">
            <a:avLst/>
          </a:prstGeom>
          <a:solidFill>
            <a:srgbClr val="F88D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9" name="Picture 38" descr="A picture containing person, person, sitting, table&#10;&#10;Description automatically generated">
            <a:extLst>
              <a:ext uri="{FF2B5EF4-FFF2-40B4-BE49-F238E27FC236}">
                <a16:creationId xmlns:a16="http://schemas.microsoft.com/office/drawing/2014/main" id="{C652E502-7F93-4EE9-81B3-89C386C9EB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1019" y="5140978"/>
            <a:ext cx="11525692" cy="959125"/>
          </a:xfrm>
          <a:prstGeom prst="rect">
            <a:avLst/>
          </a:prstGeom>
        </p:spPr>
      </p:pic>
      <p:sp>
        <p:nvSpPr>
          <p:cNvPr id="8" name="Rectangle 7">
            <a:extLst>
              <a:ext uri="{FF2B5EF4-FFF2-40B4-BE49-F238E27FC236}">
                <a16:creationId xmlns:a16="http://schemas.microsoft.com/office/drawing/2014/main" id="{4E7D72CA-B5EA-415A-9513-B3FF411447DA}"/>
              </a:ext>
            </a:extLst>
          </p:cNvPr>
          <p:cNvSpPr/>
          <p:nvPr/>
        </p:nvSpPr>
        <p:spPr>
          <a:xfrm>
            <a:off x="351019" y="273199"/>
            <a:ext cx="11525692" cy="83099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C85DF727-49C2-4699-8110-3FC135F314F9}"/>
              </a:ext>
            </a:extLst>
          </p:cNvPr>
          <p:cNvSpPr/>
          <p:nvPr/>
        </p:nvSpPr>
        <p:spPr>
          <a:xfrm>
            <a:off x="5623420" y="136525"/>
            <a:ext cx="6096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0000"/>
                </a:solidFill>
                <a:effectLst/>
                <a:uLnTx/>
                <a:uFillTx/>
                <a:latin typeface="Arial"/>
                <a:ea typeface="+mn-ea"/>
                <a:cs typeface="+mn-cs"/>
              </a:rPr>
              <a:t> </a:t>
            </a:r>
          </a:p>
        </p:txBody>
      </p:sp>
      <p:sp>
        <p:nvSpPr>
          <p:cNvPr id="9" name="Title 1">
            <a:extLst>
              <a:ext uri="{FF2B5EF4-FFF2-40B4-BE49-F238E27FC236}">
                <a16:creationId xmlns:a16="http://schemas.microsoft.com/office/drawing/2014/main" id="{6B7140DB-8E80-4DD3-A081-B3830080777A}"/>
              </a:ext>
            </a:extLst>
          </p:cNvPr>
          <p:cNvSpPr txBox="1">
            <a:spLocks/>
          </p:cNvSpPr>
          <p:nvPr/>
        </p:nvSpPr>
        <p:spPr>
          <a:xfrm>
            <a:off x="422623" y="365158"/>
            <a:ext cx="11418358" cy="7217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60" normalizeH="0" baseline="0" noProof="0" dirty="0">
                <a:ln>
                  <a:noFill/>
                </a:ln>
                <a:solidFill>
                  <a:srgbClr val="FFFFFF"/>
                </a:solidFill>
                <a:effectLst/>
                <a:uLnTx/>
                <a:uFillTx/>
                <a:latin typeface="Arial"/>
                <a:ea typeface="+mj-ea"/>
                <a:cs typeface="+mj-cs"/>
              </a:rPr>
              <a:t>This flip spontaneously reflects the </a:t>
            </a:r>
            <a:r>
              <a:rPr kumimoji="0" lang="en-US" sz="3200" b="1" i="0" u="none" strike="noStrike" kern="1200" cap="none" spc="-60" normalizeH="0" baseline="0" noProof="0" dirty="0">
                <a:ln>
                  <a:noFill/>
                </a:ln>
                <a:solidFill>
                  <a:srgbClr val="F88D34"/>
                </a:solidFill>
                <a:effectLst/>
                <a:uLnTx/>
                <a:uFillTx/>
                <a:latin typeface="Arial"/>
                <a:ea typeface="+mj-ea"/>
                <a:cs typeface="+mj-cs"/>
              </a:rPr>
              <a:t>cherished</a:t>
            </a:r>
            <a:r>
              <a:rPr kumimoji="0" lang="en-US" sz="3200" b="1" i="0" u="none" strike="noStrike" kern="1200" cap="none" spc="-60" normalizeH="0" baseline="0" noProof="0" dirty="0">
                <a:ln>
                  <a:noFill/>
                </a:ln>
                <a:solidFill>
                  <a:srgbClr val="FFFFFF"/>
                </a:solidFill>
                <a:effectLst/>
                <a:uLnTx/>
                <a:uFillTx/>
                <a:latin typeface="Arial"/>
                <a:ea typeface="+mj-ea"/>
                <a:cs typeface="+mj-cs"/>
              </a:rPr>
              <a:t> male qualities</a:t>
            </a:r>
            <a:endParaRPr kumimoji="0" lang="en-NZ" sz="3200" b="1" i="0" u="none" strike="noStrike" kern="1200" cap="none" spc="-60" normalizeH="0" baseline="0" noProof="0" dirty="0">
              <a:ln>
                <a:noFill/>
              </a:ln>
              <a:solidFill>
                <a:srgbClr val="FAB900"/>
              </a:solidFill>
              <a:effectLst/>
              <a:uLnTx/>
              <a:uFillTx/>
              <a:latin typeface="Arial"/>
              <a:ea typeface="+mj-ea"/>
              <a:cs typeface="+mj-cs"/>
            </a:endParaRPr>
          </a:p>
        </p:txBody>
      </p:sp>
      <p:sp>
        <p:nvSpPr>
          <p:cNvPr id="29" name="Rectangle 28">
            <a:extLst>
              <a:ext uri="{FF2B5EF4-FFF2-40B4-BE49-F238E27FC236}">
                <a16:creationId xmlns:a16="http://schemas.microsoft.com/office/drawing/2014/main" id="{C95BAD27-5A11-4999-AC2C-AA9E4013935E}"/>
              </a:ext>
            </a:extLst>
          </p:cNvPr>
          <p:cNvSpPr/>
          <p:nvPr/>
        </p:nvSpPr>
        <p:spPr>
          <a:xfrm>
            <a:off x="6180044" y="3882154"/>
            <a:ext cx="3007452"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solidFill>
                  <a:srgbClr val="000000"/>
                </a:solidFill>
                <a:effectLst/>
                <a:uLnTx/>
                <a:uFillTx/>
                <a:latin typeface="Arial"/>
                <a:ea typeface="+mn-ea"/>
                <a:cs typeface="+mn-cs"/>
              </a:rPr>
              <a:t>Men need to work together to lift ourselves up - maybe an appeal to brotherhood? </a:t>
            </a:r>
            <a:r>
              <a:rPr kumimoji="0" lang="en-NZ" sz="1600" b="1" i="1" u="none" strike="noStrike" kern="1200" cap="none" spc="0" normalizeH="0" baseline="0" noProof="0" dirty="0">
                <a:ln>
                  <a:noFill/>
                </a:ln>
                <a:solidFill>
                  <a:srgbClr val="000000"/>
                </a:solidFill>
                <a:effectLst/>
                <a:uLnTx/>
                <a:uFillTx/>
                <a:latin typeface="Arial"/>
                <a:ea typeface="+mn-ea"/>
                <a:cs typeface="+mn-cs"/>
              </a:rPr>
              <a:t>Jake</a:t>
            </a:r>
          </a:p>
        </p:txBody>
      </p:sp>
      <p:sp>
        <p:nvSpPr>
          <p:cNvPr id="30" name="Rectangle 29">
            <a:extLst>
              <a:ext uri="{FF2B5EF4-FFF2-40B4-BE49-F238E27FC236}">
                <a16:creationId xmlns:a16="http://schemas.microsoft.com/office/drawing/2014/main" id="{5DF6A5E7-00A1-4FE7-BFC6-C068E0FAD4C1}"/>
              </a:ext>
            </a:extLst>
          </p:cNvPr>
          <p:cNvSpPr/>
          <p:nvPr/>
        </p:nvSpPr>
        <p:spPr>
          <a:xfrm>
            <a:off x="5306596" y="1514903"/>
            <a:ext cx="1987246"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solidFill>
                  <a:srgbClr val="000000"/>
                </a:solidFill>
                <a:effectLst/>
                <a:uLnTx/>
                <a:uFillTx/>
                <a:latin typeface="Arial"/>
                <a:ea typeface="+mn-ea"/>
                <a:cs typeface="+mn-cs"/>
              </a:rPr>
              <a:t>Men are attracted to challenge and discipline. </a:t>
            </a:r>
            <a:r>
              <a:rPr kumimoji="0" lang="en-NZ" sz="1600" b="1" i="1" u="none" strike="noStrike" kern="1200" cap="none" spc="0" normalizeH="0" baseline="0" noProof="0" dirty="0">
                <a:ln>
                  <a:noFill/>
                </a:ln>
                <a:solidFill>
                  <a:srgbClr val="000000"/>
                </a:solidFill>
                <a:effectLst/>
                <a:uLnTx/>
                <a:uFillTx/>
                <a:latin typeface="Arial"/>
                <a:ea typeface="+mn-ea"/>
                <a:cs typeface="+mn-cs"/>
              </a:rPr>
              <a:t>Leo</a:t>
            </a:r>
          </a:p>
        </p:txBody>
      </p:sp>
      <p:sp>
        <p:nvSpPr>
          <p:cNvPr id="31" name="Rectangle 30">
            <a:extLst>
              <a:ext uri="{FF2B5EF4-FFF2-40B4-BE49-F238E27FC236}">
                <a16:creationId xmlns:a16="http://schemas.microsoft.com/office/drawing/2014/main" id="{E3B74D09-6634-4BC1-B56C-5222DA09294B}"/>
              </a:ext>
            </a:extLst>
          </p:cNvPr>
          <p:cNvSpPr/>
          <p:nvPr/>
        </p:nvSpPr>
        <p:spPr>
          <a:xfrm>
            <a:off x="1187782" y="1514903"/>
            <a:ext cx="3415401"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solidFill>
                  <a:srgbClr val="000000"/>
                </a:solidFill>
                <a:effectLst/>
                <a:uLnTx/>
                <a:uFillTx/>
                <a:latin typeface="Arial"/>
                <a:ea typeface="+mn-ea"/>
                <a:cs typeface="+mn-cs"/>
              </a:rPr>
              <a:t>A good outcome from seeking help, </a:t>
            </a:r>
            <a:r>
              <a:rPr kumimoji="0" lang="en-NZ" sz="1600" b="0" i="1" u="none" strike="noStrike" kern="1200" cap="none" spc="0" normalizeH="0" baseline="0" noProof="0" dirty="0" err="1">
                <a:ln>
                  <a:noFill/>
                </a:ln>
                <a:solidFill>
                  <a:srgbClr val="000000"/>
                </a:solidFill>
                <a:effectLst/>
                <a:uLnTx/>
                <a:uFillTx/>
                <a:latin typeface="Arial"/>
                <a:ea typeface="+mn-ea"/>
                <a:cs typeface="+mn-cs"/>
              </a:rPr>
              <a:t>ie</a:t>
            </a:r>
            <a:r>
              <a:rPr kumimoji="0" lang="en-NZ" sz="1600" b="0" i="1" u="none" strike="noStrike" kern="1200" cap="none" spc="0" normalizeH="0" baseline="0" noProof="0" dirty="0">
                <a:ln>
                  <a:noFill/>
                </a:ln>
                <a:solidFill>
                  <a:srgbClr val="000000"/>
                </a:solidFill>
                <a:effectLst/>
                <a:uLnTx/>
                <a:uFillTx/>
                <a:latin typeface="Arial"/>
                <a:ea typeface="+mn-ea"/>
                <a:cs typeface="+mn-cs"/>
              </a:rPr>
              <a:t> better relationship with partner, kids, mates and peers. </a:t>
            </a:r>
            <a:r>
              <a:rPr kumimoji="0" lang="en-NZ" sz="1600" b="1" i="1" u="none" strike="noStrike" kern="1200" cap="none" spc="0" normalizeH="0" baseline="0" noProof="0" dirty="0">
                <a:ln>
                  <a:noFill/>
                </a:ln>
                <a:solidFill>
                  <a:srgbClr val="000000"/>
                </a:solidFill>
                <a:effectLst/>
                <a:uLnTx/>
                <a:uFillTx/>
                <a:latin typeface="Arial"/>
                <a:ea typeface="+mn-ea"/>
                <a:cs typeface="+mn-cs"/>
              </a:rPr>
              <a:t>Miles</a:t>
            </a:r>
          </a:p>
        </p:txBody>
      </p:sp>
      <p:sp>
        <p:nvSpPr>
          <p:cNvPr id="32" name="Rectangle 31">
            <a:extLst>
              <a:ext uri="{FF2B5EF4-FFF2-40B4-BE49-F238E27FC236}">
                <a16:creationId xmlns:a16="http://schemas.microsoft.com/office/drawing/2014/main" id="{9B00E241-1316-4673-B3DC-F3A9E51C1F09}"/>
              </a:ext>
            </a:extLst>
          </p:cNvPr>
          <p:cNvSpPr/>
          <p:nvPr/>
        </p:nvSpPr>
        <p:spPr>
          <a:xfrm>
            <a:off x="7793592" y="1514903"/>
            <a:ext cx="3007452"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solidFill>
                  <a:srgbClr val="000000"/>
                </a:solidFill>
                <a:effectLst/>
                <a:uLnTx/>
                <a:uFillTx/>
                <a:latin typeface="Arial"/>
                <a:ea typeface="+mn-ea"/>
                <a:cs typeface="+mn-cs"/>
              </a:rPr>
              <a:t>It made me feel empathetic giving help, I felt useful, purposeful in fact. </a:t>
            </a:r>
            <a:r>
              <a:rPr kumimoji="0" lang="en-NZ" sz="1600" b="1" i="1" u="none" strike="noStrike" kern="1200" cap="none" spc="0" normalizeH="0" baseline="0" noProof="0" dirty="0" err="1">
                <a:ln>
                  <a:noFill/>
                </a:ln>
                <a:solidFill>
                  <a:srgbClr val="000000"/>
                </a:solidFill>
                <a:effectLst/>
                <a:uLnTx/>
                <a:uFillTx/>
                <a:latin typeface="Arial"/>
                <a:ea typeface="+mn-ea"/>
                <a:cs typeface="+mn-cs"/>
              </a:rPr>
              <a:t>Ilijah</a:t>
            </a:r>
            <a:endParaRPr kumimoji="0" lang="en-NZ" sz="1600" b="1" i="1" u="none" strike="noStrike" kern="1200" cap="none" spc="0" normalizeH="0" baseline="0" noProof="0" dirty="0">
              <a:ln>
                <a:noFill/>
              </a:ln>
              <a:solidFill>
                <a:srgbClr val="000000"/>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E4F90636-1401-40C8-84E2-6E30D59CBE26}"/>
              </a:ext>
            </a:extLst>
          </p:cNvPr>
          <p:cNvSpPr/>
          <p:nvPr/>
        </p:nvSpPr>
        <p:spPr>
          <a:xfrm>
            <a:off x="2263446" y="3882154"/>
            <a:ext cx="3372684"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600" b="0" i="1" u="none" strike="noStrike" kern="1200" cap="none" spc="0" normalizeH="0" baseline="0" noProof="0" dirty="0">
                <a:ln>
                  <a:noFill/>
                </a:ln>
                <a:solidFill>
                  <a:srgbClr val="000000"/>
                </a:solidFill>
                <a:effectLst/>
                <a:uLnTx/>
                <a:uFillTx/>
                <a:latin typeface="Arial"/>
                <a:ea typeface="+mn-ea"/>
                <a:cs typeface="+mn-cs"/>
              </a:rPr>
              <a:t>A strong man controls his emotions. A weak man lets his emotions control him. </a:t>
            </a:r>
            <a:r>
              <a:rPr kumimoji="0" lang="en-NZ" sz="1600" b="1" i="1" u="none" strike="noStrike" kern="1200" cap="none" spc="0" normalizeH="0" baseline="0" noProof="0" dirty="0" err="1">
                <a:ln>
                  <a:noFill/>
                </a:ln>
                <a:solidFill>
                  <a:srgbClr val="000000"/>
                </a:solidFill>
                <a:effectLst/>
                <a:uLnTx/>
                <a:uFillTx/>
                <a:latin typeface="Arial"/>
                <a:ea typeface="+mn-ea"/>
                <a:cs typeface="+mn-cs"/>
              </a:rPr>
              <a:t>Ilijah</a:t>
            </a:r>
            <a:endParaRPr kumimoji="0" lang="en-NZ" sz="1600" b="1" i="1" u="none" strike="noStrike" kern="1200" cap="none" spc="0" normalizeH="0" baseline="0" noProof="0" dirty="0">
              <a:ln>
                <a:noFill/>
              </a:ln>
              <a:solidFill>
                <a:srgbClr val="000000"/>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3B579287-E41C-40D8-977F-CA550369C6F1}"/>
              </a:ext>
            </a:extLst>
          </p:cNvPr>
          <p:cNvSpPr/>
          <p:nvPr/>
        </p:nvSpPr>
        <p:spPr>
          <a:xfrm>
            <a:off x="351019" y="5140977"/>
            <a:ext cx="11525692" cy="959126"/>
          </a:xfrm>
          <a:prstGeom prst="rect">
            <a:avLst/>
          </a:prstGeom>
          <a:solidFill>
            <a:srgbClr val="3946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3FC0BF4C-2CBB-44E0-9C08-F8B15B558C35}"/>
              </a:ext>
            </a:extLst>
          </p:cNvPr>
          <p:cNvSpPr txBox="1"/>
          <p:nvPr/>
        </p:nvSpPr>
        <p:spPr>
          <a:xfrm>
            <a:off x="551064" y="2938887"/>
            <a:ext cx="1509615"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Capable</a:t>
            </a:r>
          </a:p>
        </p:txBody>
      </p:sp>
      <p:sp>
        <p:nvSpPr>
          <p:cNvPr id="54" name="TextBox 53">
            <a:extLst>
              <a:ext uri="{FF2B5EF4-FFF2-40B4-BE49-F238E27FC236}">
                <a16:creationId xmlns:a16="http://schemas.microsoft.com/office/drawing/2014/main" id="{18609D34-AD89-44D8-8AD3-4F978FD56B6C}"/>
              </a:ext>
            </a:extLst>
          </p:cNvPr>
          <p:cNvSpPr txBox="1"/>
          <p:nvPr/>
        </p:nvSpPr>
        <p:spPr>
          <a:xfrm>
            <a:off x="2103019" y="2938887"/>
            <a:ext cx="150273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Control</a:t>
            </a:r>
          </a:p>
        </p:txBody>
      </p:sp>
      <p:sp>
        <p:nvSpPr>
          <p:cNvPr id="55" name="TextBox 54">
            <a:extLst>
              <a:ext uri="{FF2B5EF4-FFF2-40B4-BE49-F238E27FC236}">
                <a16:creationId xmlns:a16="http://schemas.microsoft.com/office/drawing/2014/main" id="{04684654-29CA-4897-B0D6-D2D1F0E7BDC1}"/>
              </a:ext>
            </a:extLst>
          </p:cNvPr>
          <p:cNvSpPr txBox="1"/>
          <p:nvPr/>
        </p:nvSpPr>
        <p:spPr>
          <a:xfrm>
            <a:off x="3743201" y="2938887"/>
            <a:ext cx="197683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Provider</a:t>
            </a:r>
          </a:p>
        </p:txBody>
      </p:sp>
      <p:sp>
        <p:nvSpPr>
          <p:cNvPr id="56" name="TextBox 55">
            <a:extLst>
              <a:ext uri="{FF2B5EF4-FFF2-40B4-BE49-F238E27FC236}">
                <a16:creationId xmlns:a16="http://schemas.microsoft.com/office/drawing/2014/main" id="{66F357C3-14B6-48B7-BD68-2BF635A1A8BE}"/>
              </a:ext>
            </a:extLst>
          </p:cNvPr>
          <p:cNvSpPr txBox="1"/>
          <p:nvPr/>
        </p:nvSpPr>
        <p:spPr>
          <a:xfrm>
            <a:off x="5709850" y="2938887"/>
            <a:ext cx="1854622"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Protector</a:t>
            </a:r>
          </a:p>
        </p:txBody>
      </p:sp>
      <p:sp>
        <p:nvSpPr>
          <p:cNvPr id="57" name="TextBox 56">
            <a:extLst>
              <a:ext uri="{FF2B5EF4-FFF2-40B4-BE49-F238E27FC236}">
                <a16:creationId xmlns:a16="http://schemas.microsoft.com/office/drawing/2014/main" id="{32B26148-8F15-4708-95EC-C28A444F7F14}"/>
              </a:ext>
            </a:extLst>
          </p:cNvPr>
          <p:cNvSpPr txBox="1"/>
          <p:nvPr/>
        </p:nvSpPr>
        <p:spPr>
          <a:xfrm>
            <a:off x="7502687" y="2938887"/>
            <a:ext cx="187548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Solidarity</a:t>
            </a:r>
          </a:p>
        </p:txBody>
      </p:sp>
      <p:sp>
        <p:nvSpPr>
          <p:cNvPr id="58" name="TextBox 57">
            <a:extLst>
              <a:ext uri="{FF2B5EF4-FFF2-40B4-BE49-F238E27FC236}">
                <a16:creationId xmlns:a16="http://schemas.microsoft.com/office/drawing/2014/main" id="{B07920A2-0E82-493E-ADA3-1B2F2E2CDB95}"/>
              </a:ext>
            </a:extLst>
          </p:cNvPr>
          <p:cNvSpPr txBox="1"/>
          <p:nvPr/>
        </p:nvSpPr>
        <p:spPr>
          <a:xfrm>
            <a:off x="9110903" y="2938887"/>
            <a:ext cx="2728084"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100" b="1" u="none" strike="noStrike" kern="1200" cap="none" spc="0" normalizeH="0" baseline="0" noProof="0" dirty="0">
                <a:ln>
                  <a:noFill/>
                </a:ln>
                <a:solidFill>
                  <a:srgbClr val="DA6708"/>
                </a:solidFill>
                <a:effectLst/>
                <a:uLnTx/>
                <a:uFillTx/>
                <a:latin typeface="Arial"/>
                <a:ea typeface="+mn-ea"/>
                <a:cs typeface="+mn-cs"/>
              </a:rPr>
              <a:t>Uncomplicated</a:t>
            </a:r>
          </a:p>
        </p:txBody>
      </p:sp>
      <p:cxnSp>
        <p:nvCxnSpPr>
          <p:cNvPr id="11" name="Straight Connector 10">
            <a:extLst>
              <a:ext uri="{FF2B5EF4-FFF2-40B4-BE49-F238E27FC236}">
                <a16:creationId xmlns:a16="http://schemas.microsoft.com/office/drawing/2014/main" id="{BB899094-6FBE-4706-AE85-89B352412D13}"/>
              </a:ext>
            </a:extLst>
          </p:cNvPr>
          <p:cNvCxnSpPr/>
          <p:nvPr/>
        </p:nvCxnSpPr>
        <p:spPr>
          <a:xfrm>
            <a:off x="5019675" y="1514903"/>
            <a:ext cx="0" cy="830997"/>
          </a:xfrm>
          <a:prstGeom prst="line">
            <a:avLst/>
          </a:prstGeom>
          <a:ln w="19050">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77BB76-9946-4F10-A9CE-AFC1BC4298DB}"/>
              </a:ext>
            </a:extLst>
          </p:cNvPr>
          <p:cNvCxnSpPr/>
          <p:nvPr/>
        </p:nvCxnSpPr>
        <p:spPr>
          <a:xfrm>
            <a:off x="7641192" y="1514903"/>
            <a:ext cx="0" cy="830997"/>
          </a:xfrm>
          <a:prstGeom prst="line">
            <a:avLst/>
          </a:prstGeom>
          <a:ln w="19050">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A5F7BF5-9515-4268-8010-3D5305D44BF9}"/>
              </a:ext>
            </a:extLst>
          </p:cNvPr>
          <p:cNvCxnSpPr/>
          <p:nvPr/>
        </p:nvCxnSpPr>
        <p:spPr>
          <a:xfrm>
            <a:off x="5829568" y="3882154"/>
            <a:ext cx="0" cy="830997"/>
          </a:xfrm>
          <a:prstGeom prst="line">
            <a:avLst/>
          </a:prstGeom>
          <a:ln w="19050">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C02F836-63DF-4F39-82A3-16CDB3BEEFA3}"/>
              </a:ext>
            </a:extLst>
          </p:cNvPr>
          <p:cNvSpPr>
            <a:spLocks noGrp="1"/>
          </p:cNvSpPr>
          <p:nvPr>
            <p:ph type="sldNum" sz="quarter" idx="12"/>
          </p:nvPr>
        </p:nvSpPr>
        <p:spPr/>
        <p:txBody>
          <a:bodyPr/>
          <a:lstStyle/>
          <a:p>
            <a:fld id="{ED4687AE-F7D7-4E0E-86AF-F178D2FF58C3}" type="slidenum">
              <a:rPr lang="en-NZ" smtClean="0"/>
              <a:t>69</a:t>
            </a:fld>
            <a:endParaRPr lang="en-NZ" dirty="0"/>
          </a:p>
        </p:txBody>
      </p:sp>
    </p:spTree>
    <p:extLst>
      <p:ext uri="{BB962C8B-B14F-4D97-AF65-F5344CB8AC3E}">
        <p14:creationId xmlns:p14="http://schemas.microsoft.com/office/powerpoint/2010/main" val="323017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2C920E-EF8D-4340-960F-3EB6E48DA614}"/>
              </a:ext>
            </a:extLst>
          </p:cNvPr>
          <p:cNvSpPr/>
          <p:nvPr/>
        </p:nvSpPr>
        <p:spPr>
          <a:xfrm>
            <a:off x="313898" y="208912"/>
            <a:ext cx="7319881" cy="5825192"/>
          </a:xfrm>
          <a:prstGeom prst="rect">
            <a:avLst/>
          </a:prstGeom>
          <a:solidFill>
            <a:srgbClr val="F77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Rectangle 27">
            <a:extLst>
              <a:ext uri="{FF2B5EF4-FFF2-40B4-BE49-F238E27FC236}">
                <a16:creationId xmlns:a16="http://schemas.microsoft.com/office/drawing/2014/main" id="{AE6F71AB-4FE8-4B09-B4C7-5C5443285751}"/>
              </a:ext>
            </a:extLst>
          </p:cNvPr>
          <p:cNvSpPr/>
          <p:nvPr/>
        </p:nvSpPr>
        <p:spPr>
          <a:xfrm>
            <a:off x="661737" y="1463714"/>
            <a:ext cx="6448926" cy="361361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a:extLst>
              <a:ext uri="{FF2B5EF4-FFF2-40B4-BE49-F238E27FC236}">
                <a16:creationId xmlns:a16="http://schemas.microsoft.com/office/drawing/2014/main" id="{58660D46-1687-47A7-9A97-A868FC312F7F}"/>
              </a:ext>
            </a:extLst>
          </p:cNvPr>
          <p:cNvSpPr/>
          <p:nvPr/>
        </p:nvSpPr>
        <p:spPr>
          <a:xfrm>
            <a:off x="1082842" y="733924"/>
            <a:ext cx="1118937" cy="1037093"/>
          </a:xfrm>
          <a:prstGeom prst="rect">
            <a:avLst/>
          </a:prstGeom>
          <a:solidFill>
            <a:srgbClr val="F77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FDF2764A-E850-4680-AD31-6BAF3CD49127}"/>
              </a:ext>
            </a:extLst>
          </p:cNvPr>
          <p:cNvSpPr/>
          <p:nvPr/>
        </p:nvSpPr>
        <p:spPr>
          <a:xfrm>
            <a:off x="7815327" y="192505"/>
            <a:ext cx="4035777" cy="584734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a:extLst>
              <a:ext uri="{FF2B5EF4-FFF2-40B4-BE49-F238E27FC236}">
                <a16:creationId xmlns:a16="http://schemas.microsoft.com/office/drawing/2014/main" id="{537A5268-11AE-4013-AF95-63D8084E2317}"/>
              </a:ext>
            </a:extLst>
          </p:cNvPr>
          <p:cNvSpPr/>
          <p:nvPr/>
        </p:nvSpPr>
        <p:spPr>
          <a:xfrm>
            <a:off x="1225306" y="1993246"/>
            <a:ext cx="5516393" cy="2554545"/>
          </a:xfrm>
          <a:prstGeom prst="rect">
            <a:avLst/>
          </a:prstGeom>
        </p:spPr>
        <p:txBody>
          <a:bodyPr wrap="square">
            <a:spAutoFit/>
          </a:bodyPr>
          <a:lstStyle/>
          <a:p>
            <a:r>
              <a:rPr lang="en-US" sz="4000" b="1" dirty="0">
                <a:solidFill>
                  <a:srgbClr val="323D60"/>
                </a:solidFill>
                <a:latin typeface="Arial" panose="020B0604020202020204" pitchFamily="34" charset="0"/>
                <a:cs typeface="Arial" panose="020B0604020202020204" pitchFamily="34" charset="0"/>
              </a:rPr>
              <a:t>Happy wife, happy life…Shit my wife just walked in and I got a fright writing this</a:t>
            </a:r>
            <a:r>
              <a:rPr lang="en-NZ" dirty="0">
                <a:solidFill>
                  <a:srgbClr val="323D60"/>
                </a:solidFill>
                <a:sym typeface="Wingdings" panose="05000000000000000000" pitchFamily="2" charset="2"/>
              </a:rPr>
              <a:t> </a:t>
            </a:r>
            <a:r>
              <a:rPr lang="en-NZ" sz="4000" dirty="0">
                <a:solidFill>
                  <a:srgbClr val="323D60"/>
                </a:solidFill>
                <a:sym typeface="Wingdings" panose="05000000000000000000" pitchFamily="2" charset="2"/>
              </a:rPr>
              <a:t></a:t>
            </a:r>
            <a:endParaRPr lang="en-NZ" sz="4000" b="1" dirty="0">
              <a:solidFill>
                <a:srgbClr val="323D6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1809E67-19C2-42C3-83E5-A70BC246B0CC}"/>
              </a:ext>
            </a:extLst>
          </p:cNvPr>
          <p:cNvSpPr/>
          <p:nvPr/>
        </p:nvSpPr>
        <p:spPr>
          <a:xfrm>
            <a:off x="8166446" y="1756566"/>
            <a:ext cx="3152012" cy="3347840"/>
          </a:xfrm>
          <a:prstGeom prst="rect">
            <a:avLst/>
          </a:prstGeom>
        </p:spPr>
        <p:txBody>
          <a:bodyPr wrap="square">
            <a:spAutoFit/>
          </a:bodyPr>
          <a:lstStyle/>
          <a:p>
            <a:pPr>
              <a:lnSpc>
                <a:spcPct val="150000"/>
              </a:lnSpc>
            </a:pPr>
            <a:r>
              <a:rPr lang="en-NZ" sz="2400" b="1" dirty="0">
                <a:solidFill>
                  <a:schemeClr val="bg1"/>
                </a:solidFill>
                <a:latin typeface="Arial" panose="020B0604020202020204" pitchFamily="34" charset="0"/>
                <a:cs typeface="Arial" panose="020B0604020202020204" pitchFamily="34" charset="0"/>
              </a:rPr>
              <a:t>Throughout this document, names have been changed to protect identities but the words are their own</a:t>
            </a:r>
          </a:p>
        </p:txBody>
      </p:sp>
      <p:cxnSp>
        <p:nvCxnSpPr>
          <p:cNvPr id="15" name="Straight Connector 14">
            <a:extLst>
              <a:ext uri="{FF2B5EF4-FFF2-40B4-BE49-F238E27FC236}">
                <a16:creationId xmlns:a16="http://schemas.microsoft.com/office/drawing/2014/main" id="{55348A67-5491-4125-A463-644C9A71AF67}"/>
              </a:ext>
            </a:extLst>
          </p:cNvPr>
          <p:cNvCxnSpPr>
            <a:cxnSpLocks/>
          </p:cNvCxnSpPr>
          <p:nvPr/>
        </p:nvCxnSpPr>
        <p:spPr>
          <a:xfrm>
            <a:off x="313899" y="6237030"/>
            <a:ext cx="11614244" cy="0"/>
          </a:xfrm>
          <a:prstGeom prst="line">
            <a:avLst/>
          </a:prstGeom>
          <a:ln w="38100">
            <a:solidFill>
              <a:srgbClr val="39466F"/>
            </a:solidFill>
          </a:ln>
        </p:spPr>
        <p:style>
          <a:lnRef idx="1">
            <a:schemeClr val="accent1"/>
          </a:lnRef>
          <a:fillRef idx="0">
            <a:schemeClr val="accent1"/>
          </a:fillRef>
          <a:effectRef idx="0">
            <a:schemeClr val="accent1"/>
          </a:effectRef>
          <a:fontRef idx="minor">
            <a:schemeClr val="tx1"/>
          </a:fontRef>
        </p:style>
      </p:cxnSp>
      <p:sp>
        <p:nvSpPr>
          <p:cNvPr id="17" name="Freeform 84">
            <a:extLst>
              <a:ext uri="{FF2B5EF4-FFF2-40B4-BE49-F238E27FC236}">
                <a16:creationId xmlns:a16="http://schemas.microsoft.com/office/drawing/2014/main" id="{784A31DC-329B-4AA9-854D-31823EC93103}"/>
              </a:ext>
            </a:extLst>
          </p:cNvPr>
          <p:cNvSpPr>
            <a:spLocks noEditPoints="1"/>
          </p:cNvSpPr>
          <p:nvPr/>
        </p:nvSpPr>
        <p:spPr bwMode="auto">
          <a:xfrm>
            <a:off x="1261402" y="939286"/>
            <a:ext cx="783727" cy="748105"/>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dirty="0"/>
          </a:p>
        </p:txBody>
      </p:sp>
      <p:sp>
        <p:nvSpPr>
          <p:cNvPr id="2" name="Rectangle 1">
            <a:extLst>
              <a:ext uri="{FF2B5EF4-FFF2-40B4-BE49-F238E27FC236}">
                <a16:creationId xmlns:a16="http://schemas.microsoft.com/office/drawing/2014/main" id="{CB35286C-DE23-4E8F-AC4E-B764AE6642E4}"/>
              </a:ext>
            </a:extLst>
          </p:cNvPr>
          <p:cNvSpPr/>
          <p:nvPr/>
        </p:nvSpPr>
        <p:spPr>
          <a:xfrm>
            <a:off x="1321815" y="4892658"/>
            <a:ext cx="693331" cy="369332"/>
          </a:xfrm>
          <a:prstGeom prst="rect">
            <a:avLst/>
          </a:prstGeom>
          <a:solidFill>
            <a:schemeClr val="bg1"/>
          </a:solidFill>
        </p:spPr>
        <p:txBody>
          <a:bodyPr wrap="none">
            <a:spAutoFit/>
          </a:bodyPr>
          <a:lstStyle/>
          <a:p>
            <a:r>
              <a:rPr lang="en-NZ" b="1" spc="300" dirty="0">
                <a:solidFill>
                  <a:srgbClr val="39466F"/>
                </a:solidFill>
              </a:rPr>
              <a:t>Teo</a:t>
            </a:r>
          </a:p>
        </p:txBody>
      </p:sp>
    </p:spTree>
    <p:extLst>
      <p:ext uri="{BB962C8B-B14F-4D97-AF65-F5344CB8AC3E}">
        <p14:creationId xmlns:p14="http://schemas.microsoft.com/office/powerpoint/2010/main" val="1029427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963247" y="313899"/>
            <a:ext cx="2936894"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291858" y="560028"/>
            <a:ext cx="3068029" cy="4600575"/>
          </a:xfrm>
        </p:spPr>
        <p:txBody>
          <a:bodyPr anchor="t">
            <a:normAutofit/>
          </a:bodyPr>
          <a:lstStyle/>
          <a:p>
            <a:r>
              <a:rPr lang="en-US" b="1" dirty="0">
                <a:solidFill>
                  <a:schemeClr val="bg1"/>
                </a:solidFill>
                <a:latin typeface="Arial" panose="020B0604020202020204" pitchFamily="34" charset="0"/>
                <a:cs typeface="Arial" panose="020B0604020202020204" pitchFamily="34" charset="0"/>
              </a:rPr>
              <a:t>This is echoed in how </a:t>
            </a:r>
            <a:r>
              <a:rPr lang="en-US" b="1" dirty="0">
                <a:solidFill>
                  <a:schemeClr val="accent4"/>
                </a:solidFill>
                <a:latin typeface="Arial" panose="020B0604020202020204" pitchFamily="34" charset="0"/>
                <a:cs typeface="Arial" panose="020B0604020202020204" pitchFamily="34" charset="0"/>
              </a:rPr>
              <a:t>“Reformed” </a:t>
            </a:r>
            <a:r>
              <a:rPr lang="en-US" b="1" dirty="0">
                <a:solidFill>
                  <a:schemeClr val="bg1"/>
                </a:solidFill>
                <a:latin typeface="Arial" panose="020B0604020202020204" pitchFamily="34" charset="0"/>
                <a:cs typeface="Arial" panose="020B0604020202020204" pitchFamily="34" charset="0"/>
              </a:rPr>
              <a:t>men talk</a:t>
            </a:r>
            <a:endParaRPr lang="en-NZ" b="1" dirty="0">
              <a:solidFill>
                <a:srgbClr val="F77D1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86593" y="627533"/>
            <a:ext cx="4915147" cy="5262562"/>
          </a:xfrm>
        </p:spPr>
        <p:txBody>
          <a:bodyPr>
            <a:noAutofit/>
          </a:bodyPr>
          <a:lstStyle/>
          <a:p>
            <a:pPr marL="0" indent="0">
              <a:spcBef>
                <a:spcPts val="600"/>
              </a:spcBef>
              <a:spcAft>
                <a:spcPts val="600"/>
              </a:spcAft>
              <a:buNone/>
            </a:pPr>
            <a:r>
              <a:rPr lang="en-US" sz="1600" dirty="0">
                <a:solidFill>
                  <a:schemeClr val="tx1"/>
                </a:solidFill>
                <a:latin typeface="Arial" panose="020B0604020202020204" pitchFamily="34" charset="0"/>
                <a:cs typeface="Arial" panose="020B0604020202020204" pitchFamily="34" charset="0"/>
              </a:rPr>
              <a:t>The men that we spoke to who had ‘reformed’ attitudes had markedly different dialogue to many of the other men.</a:t>
            </a:r>
          </a:p>
          <a:p>
            <a:pPr marL="0" indent="0">
              <a:spcBef>
                <a:spcPts val="600"/>
              </a:spcBef>
              <a:spcAft>
                <a:spcPts val="600"/>
              </a:spcAft>
              <a:buNone/>
            </a:pPr>
            <a:r>
              <a:rPr lang="en-US" sz="1600" dirty="0">
                <a:solidFill>
                  <a:schemeClr val="tx1"/>
                </a:solidFill>
                <a:latin typeface="Arial" panose="020B0604020202020204" pitchFamily="34" charset="0"/>
                <a:cs typeface="Arial" panose="020B0604020202020204" pitchFamily="34" charset="0"/>
              </a:rPr>
              <a:t>A core theme of strength and effort rang through their responses.  Specifically:</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They saw themselves as a project and valued the work they have put into themselves and felt pride in what they had achieved and overcome</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They talked about their responsibility as men</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They eschewed soft language preferring concrete, strength-based terms e.g. courage, responsibility, push</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They </a:t>
            </a:r>
            <a:r>
              <a:rPr lang="en-US" sz="1600" dirty="0" err="1">
                <a:solidFill>
                  <a:schemeClr val="tx1"/>
                </a:solidFill>
                <a:latin typeface="Arial" panose="020B0604020202020204" pitchFamily="34" charset="0"/>
                <a:cs typeface="Arial" panose="020B0604020202020204" pitchFamily="34" charset="0"/>
              </a:rPr>
              <a:t>recognised</a:t>
            </a:r>
            <a:r>
              <a:rPr lang="en-US" sz="1600" dirty="0">
                <a:solidFill>
                  <a:schemeClr val="tx1"/>
                </a:solidFill>
                <a:latin typeface="Arial" panose="020B0604020202020204" pitchFamily="34" charset="0"/>
                <a:cs typeface="Arial" panose="020B0604020202020204" pitchFamily="34" charset="0"/>
              </a:rPr>
              <a:t> that helping others in similar situations is empowering</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There was a confidence and empowerment they displayed from having the tools and the language to confidently communicate about men. They explicitly referred to and used ‘tools’</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9261553" y="1518117"/>
            <a:ext cx="2443882" cy="5183118"/>
          </a:xfrm>
        </p:spPr>
        <p:txBody>
          <a:bodyPr>
            <a:noAutofit/>
          </a:bodyPr>
          <a:lstStyle/>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That makes it so important is that we push each other to be the best versions of ourselves. </a:t>
            </a:r>
            <a:r>
              <a:rPr lang="en-US" sz="1200" b="1" i="1" dirty="0">
                <a:solidFill>
                  <a:schemeClr val="tx1"/>
                </a:solidFill>
                <a:latin typeface="Arial" panose="020B0604020202020204" pitchFamily="34" charset="0"/>
                <a:cs typeface="Arial" panose="020B0604020202020204" pitchFamily="34" charset="0"/>
              </a:rPr>
              <a:t>Andrew</a:t>
            </a: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You still have to have courage to call it out and do what is right for yourself. You have to develop yourself consistently </a:t>
            </a:r>
            <a:r>
              <a:rPr lang="en-US" sz="1200" b="1" i="1" dirty="0">
                <a:solidFill>
                  <a:schemeClr val="tx1"/>
                </a:solidFill>
                <a:latin typeface="Arial" panose="020B0604020202020204" pitchFamily="34" charset="0"/>
                <a:cs typeface="Arial" panose="020B0604020202020204" pitchFamily="34" charset="0"/>
              </a:rPr>
              <a:t>Dean</a:t>
            </a: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I have a few Facebook group chats and we always use it to vent and discuss things, its actually a really useful tool </a:t>
            </a:r>
            <a:r>
              <a:rPr lang="en-US" sz="1200" b="1" i="1" dirty="0" err="1">
                <a:solidFill>
                  <a:schemeClr val="tx1"/>
                </a:solidFill>
                <a:latin typeface="Arial" panose="020B0604020202020204" pitchFamily="34" charset="0"/>
                <a:cs typeface="Arial" panose="020B0604020202020204" pitchFamily="34" charset="0"/>
              </a:rPr>
              <a:t>Ilijah</a:t>
            </a:r>
            <a:endParaRPr lang="en-US" sz="1200" b="1" i="1" dirty="0">
              <a:solidFill>
                <a:schemeClr val="tx1"/>
              </a:solidFill>
              <a:latin typeface="Arial" panose="020B0604020202020204" pitchFamily="34" charset="0"/>
              <a:cs typeface="Arial" panose="020B0604020202020204" pitchFamily="34" charset="0"/>
            </a:endParaRP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Seeking help its just like going to a DIY expert who can help give you the tools you need to work on the most important project in your life - YOU. </a:t>
            </a:r>
            <a:r>
              <a:rPr lang="en-US" sz="1200" b="1" i="1" dirty="0">
                <a:solidFill>
                  <a:schemeClr val="tx1"/>
                </a:solidFill>
                <a:latin typeface="Arial" panose="020B0604020202020204" pitchFamily="34" charset="0"/>
                <a:cs typeface="Arial" panose="020B0604020202020204" pitchFamily="34" charset="0"/>
              </a:rPr>
              <a:t>Julian</a:t>
            </a: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I've done a lot of work in breaking them down. ….I take great responsibility in modelling positive masculinity, which includes breaking down these rules. </a:t>
            </a:r>
            <a:r>
              <a:rPr lang="en-US" sz="1200" b="1" i="1" dirty="0">
                <a:solidFill>
                  <a:schemeClr val="tx1"/>
                </a:solidFill>
                <a:latin typeface="Arial" panose="020B0604020202020204" pitchFamily="34" charset="0"/>
                <a:cs typeface="Arial" panose="020B0604020202020204" pitchFamily="34" charset="0"/>
              </a:rPr>
              <a:t>Andrew</a:t>
            </a: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594FDDB9-FA48-4F8F-BE84-DC1EE9022BCE}"/>
              </a:ext>
            </a:extLst>
          </p:cNvPr>
          <p:cNvCxnSpPr>
            <a:cxnSpLocks/>
          </p:cNvCxnSpPr>
          <p:nvPr/>
        </p:nvCxnSpPr>
        <p:spPr>
          <a:xfrm>
            <a:off x="9346019" y="1638056"/>
            <a:ext cx="23594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D161F9-841C-4416-BC1D-4A6EA177CE67}"/>
              </a:ext>
            </a:extLst>
          </p:cNvPr>
          <p:cNvCxnSpPr>
            <a:cxnSpLocks/>
          </p:cNvCxnSpPr>
          <p:nvPr/>
        </p:nvCxnSpPr>
        <p:spPr>
          <a:xfrm>
            <a:off x="9346019" y="2594987"/>
            <a:ext cx="23594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773E0C-6B9C-4047-9641-16778F92BF7B}"/>
              </a:ext>
            </a:extLst>
          </p:cNvPr>
          <p:cNvCxnSpPr>
            <a:cxnSpLocks/>
          </p:cNvCxnSpPr>
          <p:nvPr/>
        </p:nvCxnSpPr>
        <p:spPr>
          <a:xfrm>
            <a:off x="9346019" y="3573182"/>
            <a:ext cx="23594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E59D1A-B43D-4F49-9B1C-1FF2ED6B8989}"/>
              </a:ext>
            </a:extLst>
          </p:cNvPr>
          <p:cNvCxnSpPr>
            <a:cxnSpLocks/>
          </p:cNvCxnSpPr>
          <p:nvPr/>
        </p:nvCxnSpPr>
        <p:spPr>
          <a:xfrm>
            <a:off x="9346019" y="4689601"/>
            <a:ext cx="2359416"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EEBDC16-4430-45DA-B793-DBE472F36D56}"/>
              </a:ext>
            </a:extLst>
          </p:cNvPr>
          <p:cNvSpPr>
            <a:spLocks noGrp="1"/>
          </p:cNvSpPr>
          <p:nvPr>
            <p:ph type="sldNum" sz="quarter" idx="12"/>
          </p:nvPr>
        </p:nvSpPr>
        <p:spPr/>
        <p:txBody>
          <a:bodyPr/>
          <a:lstStyle/>
          <a:p>
            <a:fld id="{ED4687AE-F7D7-4E0E-86AF-F178D2FF58C3}" type="slidenum">
              <a:rPr lang="en-NZ" smtClean="0"/>
              <a:t>70</a:t>
            </a:fld>
            <a:endParaRPr lang="en-NZ" dirty="0"/>
          </a:p>
        </p:txBody>
      </p:sp>
    </p:spTree>
    <p:extLst>
      <p:ext uri="{BB962C8B-B14F-4D97-AF65-F5344CB8AC3E}">
        <p14:creationId xmlns:p14="http://schemas.microsoft.com/office/powerpoint/2010/main" val="6516154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rgbClr val="F88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746115" y="0"/>
            <a:ext cx="53786" cy="49140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1508297"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1876454" y="1013878"/>
            <a:ext cx="103155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1" y="5537124"/>
            <a:ext cx="1018599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751773" y="564239"/>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10438223" y="5090597"/>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1876454" y="1342016"/>
            <a:ext cx="8562960" cy="3785652"/>
          </a:xfrm>
          <a:prstGeom prst="rect">
            <a:avLst/>
          </a:prstGeom>
        </p:spPr>
        <p:txBody>
          <a:bodyPr wrap="square">
            <a:spAutoFit/>
          </a:bodyPr>
          <a:lstStyle/>
          <a:p>
            <a:pPr lvl="0">
              <a:defRPr/>
            </a:pPr>
            <a:r>
              <a:rPr lang="en-US" sz="4800" b="1" spc="-60" dirty="0">
                <a:solidFill>
                  <a:srgbClr val="2F395B"/>
                </a:solidFill>
                <a:latin typeface="Arial" panose="020B0604020202020204" pitchFamily="34" charset="0"/>
                <a:cs typeface="Arial" panose="020B0604020202020204" pitchFamily="34" charset="0"/>
              </a:rPr>
              <a:t>Bro, I can see you’re hurting, and we are here for you. But you can’t keep treating her like this. I think its time to ask for help brother</a:t>
            </a:r>
            <a:endParaRPr kumimoji="0" lang="en-NZ"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1973600" y="5392180"/>
            <a:ext cx="1340429"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063598" y="5370624"/>
            <a:ext cx="1340432"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Andrew</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 name="Slide Number Placeholder 3">
            <a:extLst>
              <a:ext uri="{FF2B5EF4-FFF2-40B4-BE49-F238E27FC236}">
                <a16:creationId xmlns:a16="http://schemas.microsoft.com/office/drawing/2014/main" id="{1400A8F2-2B73-4DB0-BFC6-3292CBFFE072}"/>
              </a:ext>
            </a:extLst>
          </p:cNvPr>
          <p:cNvSpPr>
            <a:spLocks noGrp="1"/>
          </p:cNvSpPr>
          <p:nvPr>
            <p:ph type="sldNum" sz="quarter" idx="12"/>
          </p:nvPr>
        </p:nvSpPr>
        <p:spPr/>
        <p:txBody>
          <a:bodyPr/>
          <a:lstStyle/>
          <a:p>
            <a:fld id="{ED4687AE-F7D7-4E0E-86AF-F178D2FF58C3}" type="slidenum">
              <a:rPr lang="en-NZ" smtClean="0"/>
              <a:t>71</a:t>
            </a:fld>
            <a:endParaRPr lang="en-NZ" dirty="0"/>
          </a:p>
        </p:txBody>
      </p:sp>
    </p:spTree>
    <p:extLst>
      <p:ext uri="{BB962C8B-B14F-4D97-AF65-F5344CB8AC3E}">
        <p14:creationId xmlns:p14="http://schemas.microsoft.com/office/powerpoint/2010/main" val="2077347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894165" y="313899"/>
            <a:ext cx="3005976"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291859" y="560028"/>
            <a:ext cx="2884488" cy="4600575"/>
          </a:xfrm>
        </p:spPr>
        <p:txBody>
          <a:bodyPr anchor="t">
            <a:normAutofit/>
          </a:bodyPr>
          <a:lstStyle/>
          <a:p>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There’s a real need for stories that have </a:t>
            </a:r>
            <a:r>
              <a:rPr lang="en-US" b="1" dirty="0">
                <a:solidFill>
                  <a:schemeClr val="accent4"/>
                </a:solidFill>
                <a:latin typeface="Arial" panose="020B0604020202020204" pitchFamily="34" charset="0"/>
                <a:cs typeface="Arial" panose="020B0604020202020204" pitchFamily="34" charset="0"/>
              </a:rPr>
              <a:t>hope </a:t>
            </a:r>
            <a:r>
              <a:rPr lang="en-US" b="1" dirty="0">
                <a:solidFill>
                  <a:schemeClr val="bg1"/>
                </a:solidFill>
                <a:latin typeface="Arial" panose="020B0604020202020204" pitchFamily="34" charset="0"/>
                <a:cs typeface="Arial" panose="020B0604020202020204" pitchFamily="34" charset="0"/>
              </a:rPr>
              <a:t>and illustrate the process of change</a:t>
            </a:r>
            <a:endParaRPr lang="en-NZ"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86593" y="627533"/>
            <a:ext cx="5030372" cy="5262562"/>
          </a:xfrm>
        </p:spPr>
        <p:txBody>
          <a:bodyPr>
            <a:noAutofit/>
          </a:bodyPr>
          <a:lstStyle/>
          <a:p>
            <a:pPr marL="0" indent="0">
              <a:spcBef>
                <a:spcPts val="600"/>
              </a:spcBef>
              <a:spcAft>
                <a:spcPts val="600"/>
              </a:spcAft>
              <a:buNone/>
            </a:pPr>
            <a:r>
              <a:rPr lang="en-US" sz="1400" dirty="0">
                <a:solidFill>
                  <a:schemeClr val="tx1"/>
                </a:solidFill>
                <a:latin typeface="Arial" panose="020B0604020202020204" pitchFamily="34" charset="0"/>
                <a:cs typeface="Arial" panose="020B0604020202020204" pitchFamily="34" charset="0"/>
              </a:rPr>
              <a:t>There was a sense amongst the ‘Reformed’ men that they were their own role models of positive change.  For others, stories of change, and the belief in change that they engender, were currently missing.</a:t>
            </a:r>
          </a:p>
          <a:p>
            <a:pPr marL="0" indent="0">
              <a:spcBef>
                <a:spcPts val="600"/>
              </a:spcBef>
              <a:spcAft>
                <a:spcPts val="1200"/>
              </a:spcAft>
              <a:buNone/>
            </a:pPr>
            <a:r>
              <a:rPr lang="en-US" sz="1400" dirty="0">
                <a:solidFill>
                  <a:schemeClr val="tx1"/>
                </a:solidFill>
                <a:latin typeface="Arial" panose="020B0604020202020204" pitchFamily="34" charset="0"/>
                <a:cs typeface="Arial" panose="020B0604020202020204" pitchFamily="34" charset="0"/>
              </a:rPr>
              <a:t>Men told us that messaging that comes with judgement is not helpful. Instead, they wanted a greater sense of ‘we are all in this together, we all go through stuff, you can get through it and there is hope at the other end”</a:t>
            </a:r>
          </a:p>
          <a:p>
            <a:pPr marL="0" indent="0">
              <a:spcBef>
                <a:spcPts val="0"/>
              </a:spcBef>
              <a:spcAft>
                <a:spcPts val="600"/>
              </a:spcAft>
              <a:buNone/>
            </a:pPr>
            <a:r>
              <a:rPr lang="en-US" sz="1400" b="1" dirty="0">
                <a:solidFill>
                  <a:schemeClr val="tx1"/>
                </a:solidFill>
                <a:latin typeface="Arial" panose="020B0604020202020204" pitchFamily="34" charset="0"/>
                <a:cs typeface="Arial" panose="020B0604020202020204" pitchFamily="34" charset="0"/>
              </a:rPr>
              <a:t>What they needed to hear was:</a:t>
            </a:r>
          </a:p>
          <a:p>
            <a:pPr>
              <a:lnSpc>
                <a:spcPct val="100000"/>
              </a:lnSpc>
              <a:spcBef>
                <a:spcPts val="0"/>
              </a:spcBef>
              <a:buClr>
                <a:srgbClr val="39466F"/>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Men can change </a:t>
            </a:r>
          </a:p>
          <a:p>
            <a:pPr>
              <a:lnSpc>
                <a:spcPct val="100000"/>
              </a:lnSpc>
              <a:spcBef>
                <a:spcPts val="0"/>
              </a:spcBef>
              <a:buClr>
                <a:srgbClr val="39466F"/>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There is hope</a:t>
            </a:r>
          </a:p>
          <a:p>
            <a:pPr>
              <a:lnSpc>
                <a:spcPct val="100000"/>
              </a:lnSpc>
              <a:spcBef>
                <a:spcPts val="0"/>
              </a:spcBef>
              <a:buClr>
                <a:srgbClr val="39466F"/>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This does not define you, don’t let it be you</a:t>
            </a:r>
          </a:p>
          <a:p>
            <a:pPr>
              <a:lnSpc>
                <a:spcPct val="100000"/>
              </a:lnSpc>
              <a:spcBef>
                <a:spcPts val="0"/>
              </a:spcBef>
              <a:buClr>
                <a:srgbClr val="39466F"/>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Let’s understand how the </a:t>
            </a:r>
            <a:r>
              <a:rPr lang="en-US" sz="1400" dirty="0" err="1">
                <a:solidFill>
                  <a:schemeClr val="tx1"/>
                </a:solidFill>
                <a:latin typeface="Arial" panose="020B0604020202020204" pitchFamily="34" charset="0"/>
                <a:cs typeface="Arial" panose="020B0604020202020204" pitchFamily="34" charset="0"/>
              </a:rPr>
              <a:t>behaviour</a:t>
            </a:r>
            <a:r>
              <a:rPr lang="en-US" sz="1400" dirty="0">
                <a:solidFill>
                  <a:schemeClr val="tx1"/>
                </a:solidFill>
                <a:latin typeface="Arial" panose="020B0604020202020204" pitchFamily="34" charset="0"/>
                <a:cs typeface="Arial" panose="020B0604020202020204" pitchFamily="34" charset="0"/>
              </a:rPr>
              <a:t> came about</a:t>
            </a:r>
          </a:p>
          <a:p>
            <a:pPr>
              <a:lnSpc>
                <a:spcPct val="100000"/>
              </a:lnSpc>
              <a:spcBef>
                <a:spcPts val="0"/>
              </a:spcBef>
              <a:buClr>
                <a:srgbClr val="39466F"/>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You can work through it, It’s fixable</a:t>
            </a:r>
          </a:p>
          <a:p>
            <a:pPr>
              <a:lnSpc>
                <a:spcPct val="100000"/>
              </a:lnSpc>
              <a:spcBef>
                <a:spcPts val="0"/>
              </a:spcBef>
              <a:spcAft>
                <a:spcPts val="600"/>
              </a:spcAft>
              <a:buClr>
                <a:srgbClr val="39466F"/>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You will be a be better man.</a:t>
            </a:r>
          </a:p>
          <a:p>
            <a:pPr marL="0" indent="0">
              <a:spcBef>
                <a:spcPts val="600"/>
              </a:spcBef>
              <a:spcAft>
                <a:spcPts val="600"/>
              </a:spcAft>
              <a:buNone/>
            </a:pPr>
            <a:r>
              <a:rPr lang="en-US" sz="1400" dirty="0">
                <a:solidFill>
                  <a:schemeClr val="tx1"/>
                </a:solidFill>
                <a:latin typeface="Arial" panose="020B0604020202020204" pitchFamily="34" charset="0"/>
                <a:cs typeface="Arial" panose="020B0604020202020204" pitchFamily="34" charset="0"/>
              </a:rPr>
              <a:t>At a deeper level, our society also needs to get better at presenting masculinity not as a binary (either/or strong/weak), nor as a vague third way (neither strong or weak) but rather as a powerful celebration of the combination of both.</a:t>
            </a:r>
          </a:p>
          <a:p>
            <a:pPr marL="0" indent="0">
              <a:spcBef>
                <a:spcPts val="600"/>
              </a:spcBef>
              <a:spcAft>
                <a:spcPts val="600"/>
              </a:spcAft>
              <a:buNone/>
            </a:pPr>
            <a:r>
              <a:rPr lang="en-US" sz="1400" dirty="0">
                <a:solidFill>
                  <a:schemeClr val="tx1"/>
                </a:solidFill>
                <a:latin typeface="Arial" panose="020B0604020202020204" pitchFamily="34" charset="0"/>
                <a:cs typeface="Arial" panose="020B0604020202020204" pitchFamily="34" charset="0"/>
              </a:rPr>
              <a:t>Men are looking for expressions of their cake and eating it.  They want to see guys who can banter but also stepping up and being serious.  They need to see the compassionate dad and also strong guy who supports his whanau. </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9105722" y="733615"/>
            <a:ext cx="2582862" cy="5121275"/>
          </a:xfrm>
        </p:spPr>
        <p:txBody>
          <a:bodyPr>
            <a:noAutofit/>
          </a:bodyPr>
          <a:lstStyle/>
          <a:p>
            <a:pPr marL="0" indent="0">
              <a:spcAft>
                <a:spcPts val="1200"/>
              </a:spcAft>
              <a:buNone/>
            </a:pPr>
            <a:r>
              <a:rPr lang="en-US" sz="1600" i="1" dirty="0">
                <a:solidFill>
                  <a:schemeClr val="tx1"/>
                </a:solidFill>
                <a:latin typeface="Arial" panose="020B0604020202020204" pitchFamily="34" charset="0"/>
                <a:cs typeface="Arial" panose="020B0604020202020204" pitchFamily="34" charset="0"/>
              </a:rPr>
              <a:t>He's contemplating the right thing, he wants to be better, he's just deeply ashamed. I think that sense if being brave and making the change will resonate with how modern, particularly younger, men see manhood is changing. </a:t>
            </a:r>
            <a:r>
              <a:rPr lang="en-US" sz="1600" b="1" i="1" dirty="0">
                <a:solidFill>
                  <a:schemeClr val="tx1"/>
                </a:solidFill>
                <a:latin typeface="Arial" panose="020B0604020202020204" pitchFamily="34" charset="0"/>
                <a:cs typeface="Arial" panose="020B0604020202020204" pitchFamily="34" charset="0"/>
              </a:rPr>
              <a:t>Murphy</a:t>
            </a:r>
          </a:p>
          <a:p>
            <a:pPr marL="0" indent="0">
              <a:spcAft>
                <a:spcPts val="1200"/>
              </a:spcAft>
              <a:buNone/>
            </a:pPr>
            <a:endParaRPr lang="en-NZ" sz="16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6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600" i="1"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8FEAB36-B3AA-400B-9CB7-B9814E4C5E82}"/>
              </a:ext>
            </a:extLst>
          </p:cNvPr>
          <p:cNvSpPr>
            <a:spLocks noGrp="1"/>
          </p:cNvSpPr>
          <p:nvPr>
            <p:ph type="sldNum" sz="quarter" idx="12"/>
          </p:nvPr>
        </p:nvSpPr>
        <p:spPr/>
        <p:txBody>
          <a:bodyPr/>
          <a:lstStyle/>
          <a:p>
            <a:fld id="{ED4687AE-F7D7-4E0E-86AF-F178D2FF58C3}" type="slidenum">
              <a:rPr lang="en-NZ" smtClean="0"/>
              <a:t>72</a:t>
            </a:fld>
            <a:endParaRPr lang="en-NZ" dirty="0"/>
          </a:p>
        </p:txBody>
      </p:sp>
    </p:spTree>
    <p:extLst>
      <p:ext uri="{BB962C8B-B14F-4D97-AF65-F5344CB8AC3E}">
        <p14:creationId xmlns:p14="http://schemas.microsoft.com/office/powerpoint/2010/main" val="2675199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7878726" y="313899"/>
            <a:ext cx="4021415"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291858" y="560028"/>
            <a:ext cx="3068029" cy="4600575"/>
          </a:xfrm>
        </p:spPr>
        <p:txBody>
          <a:bodyPr anchor="t">
            <a:normAutofit/>
          </a:bodyPr>
          <a:lstStyle/>
          <a:p>
            <a:r>
              <a:rPr lang="en-US" b="1" dirty="0">
                <a:solidFill>
                  <a:schemeClr val="bg1"/>
                </a:solidFill>
                <a:latin typeface="Arial" panose="020B0604020202020204" pitchFamily="34" charset="0"/>
                <a:cs typeface="Arial" panose="020B0604020202020204" pitchFamily="34" charset="0"/>
              </a:rPr>
              <a:t>There’s also a need to help men create and keep better </a:t>
            </a:r>
            <a:r>
              <a:rPr lang="en-US" b="1" dirty="0">
                <a:solidFill>
                  <a:srgbClr val="F77D19"/>
                </a:solidFill>
                <a:latin typeface="Arial" panose="020B0604020202020204" pitchFamily="34" charset="0"/>
                <a:cs typeface="Arial" panose="020B0604020202020204" pitchFamily="34" charset="0"/>
              </a:rPr>
              <a:t>relationships</a:t>
            </a:r>
            <a:endParaRPr lang="en-NZ" b="1" dirty="0">
              <a:solidFill>
                <a:srgbClr val="F77D1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86594" y="627533"/>
            <a:ext cx="3724300" cy="5262562"/>
          </a:xfrm>
        </p:spPr>
        <p:txBody>
          <a:bodyPr>
            <a:noAutofit/>
          </a:bodyPr>
          <a:lstStyle/>
          <a:p>
            <a:pPr marL="0" indent="0">
              <a:spcBef>
                <a:spcPts val="600"/>
              </a:spcBef>
              <a:spcAft>
                <a:spcPts val="600"/>
              </a:spcAft>
              <a:buNone/>
            </a:pPr>
            <a:r>
              <a:rPr lang="en-US" sz="1600" dirty="0">
                <a:solidFill>
                  <a:schemeClr val="tx1"/>
                </a:solidFill>
                <a:latin typeface="Arial" panose="020B0604020202020204" pitchFamily="34" charset="0"/>
                <a:cs typeface="Arial" panose="020B0604020202020204" pitchFamily="34" charset="0"/>
              </a:rPr>
              <a:t>There’s also a real need for help around relationships.  Most men </a:t>
            </a:r>
            <a:r>
              <a:rPr lang="en-US" sz="1600" dirty="0" err="1">
                <a:solidFill>
                  <a:schemeClr val="tx1"/>
                </a:solidFill>
                <a:latin typeface="Arial" panose="020B0604020202020204" pitchFamily="34" charset="0"/>
                <a:cs typeface="Arial" panose="020B0604020202020204" pitchFamily="34" charset="0"/>
              </a:rPr>
              <a:t>recognise</a:t>
            </a:r>
            <a:r>
              <a:rPr lang="en-US" sz="1600" dirty="0">
                <a:solidFill>
                  <a:schemeClr val="tx1"/>
                </a:solidFill>
                <a:latin typeface="Arial" panose="020B0604020202020204" pitchFamily="34" charset="0"/>
                <a:cs typeface="Arial" panose="020B0604020202020204" pitchFamily="34" charset="0"/>
              </a:rPr>
              <a:t> that they are poorly equipped when understanding relationships.</a:t>
            </a:r>
          </a:p>
          <a:p>
            <a:pPr marL="0" indent="0">
              <a:spcBef>
                <a:spcPts val="600"/>
              </a:spcBef>
              <a:spcAft>
                <a:spcPts val="600"/>
              </a:spcAft>
              <a:buNone/>
            </a:pPr>
            <a:r>
              <a:rPr lang="en-US" sz="1600" dirty="0">
                <a:solidFill>
                  <a:schemeClr val="tx1"/>
                </a:solidFill>
                <a:latin typeface="Arial" panose="020B0604020202020204" pitchFamily="34" charset="0"/>
                <a:cs typeface="Arial" panose="020B0604020202020204" pitchFamily="34" charset="0"/>
              </a:rPr>
              <a:t>But that relationships are important to them, vital even.</a:t>
            </a:r>
          </a:p>
          <a:p>
            <a:pPr marL="0" indent="0">
              <a:spcBef>
                <a:spcPts val="600"/>
              </a:spcBef>
              <a:spcAft>
                <a:spcPts val="600"/>
              </a:spcAft>
              <a:buNone/>
            </a:pPr>
            <a:r>
              <a:rPr lang="en-US" sz="1600" b="1" dirty="0">
                <a:solidFill>
                  <a:schemeClr val="tx1"/>
                </a:solidFill>
                <a:latin typeface="Arial" panose="020B0604020202020204" pitchFamily="34" charset="0"/>
                <a:cs typeface="Arial" panose="020B0604020202020204" pitchFamily="34" charset="0"/>
              </a:rPr>
              <a:t>Their ideas included:</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Teaching boys how to interact with women from a younger age, especially about relationships with women.</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Learning in later life about being a good partner.</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Showing how the outcome from seeking help is a better relationship with their existing (or future) partner and those close to them.</a:t>
            </a:r>
          </a:p>
          <a:p>
            <a:pPr>
              <a:spcBef>
                <a:spcPts val="600"/>
              </a:spcBef>
              <a:spcAft>
                <a:spcPts val="600"/>
              </a:spcAft>
              <a:buClr>
                <a:srgbClr val="39466F"/>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Involving the partner in the abusive partner’s journey to being a better man.</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8097000" y="1422826"/>
            <a:ext cx="3490882" cy="5121275"/>
          </a:xfrm>
        </p:spPr>
        <p:txBody>
          <a:bodyPr>
            <a:noAutofit/>
          </a:bodyPr>
          <a:lstStyle/>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A good outcome from seeking help, is better relationship with partner, kids, mates and peers…something to aspire towards with your loved ones rather than starting again. </a:t>
            </a:r>
            <a:r>
              <a:rPr lang="en-US" sz="1200" b="1" i="1" dirty="0">
                <a:solidFill>
                  <a:schemeClr val="tx1"/>
                </a:solidFill>
                <a:latin typeface="Arial" panose="020B0604020202020204" pitchFamily="34" charset="0"/>
                <a:cs typeface="Arial" panose="020B0604020202020204" pitchFamily="34" charset="0"/>
              </a:rPr>
              <a:t>Miles</a:t>
            </a: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They love their partner. 99% of them will be in love with their partner and deep </a:t>
            </a:r>
            <a:r>
              <a:rPr lang="en-US" sz="1200" i="1" dirty="0" err="1">
                <a:solidFill>
                  <a:schemeClr val="tx1"/>
                </a:solidFill>
                <a:latin typeface="Arial" panose="020B0604020202020204" pitchFamily="34" charset="0"/>
                <a:cs typeface="Arial" panose="020B0604020202020204" pitchFamily="34" charset="0"/>
              </a:rPr>
              <a:t>deep</a:t>
            </a:r>
            <a:r>
              <a:rPr lang="en-US" sz="1200" i="1" dirty="0">
                <a:solidFill>
                  <a:schemeClr val="tx1"/>
                </a:solidFill>
                <a:latin typeface="Arial" panose="020B0604020202020204" pitchFamily="34" charset="0"/>
                <a:cs typeface="Arial" panose="020B0604020202020204" pitchFamily="34" charset="0"/>
              </a:rPr>
              <a:t> </a:t>
            </a:r>
            <a:r>
              <a:rPr lang="en-US" sz="1200" i="1" dirty="0" err="1">
                <a:solidFill>
                  <a:schemeClr val="tx1"/>
                </a:solidFill>
                <a:latin typeface="Arial" panose="020B0604020202020204" pitchFamily="34" charset="0"/>
                <a:cs typeface="Arial" panose="020B0604020202020204" pitchFamily="34" charset="0"/>
              </a:rPr>
              <a:t>deep</a:t>
            </a:r>
            <a:r>
              <a:rPr lang="en-US" sz="1200" i="1" dirty="0">
                <a:solidFill>
                  <a:schemeClr val="tx1"/>
                </a:solidFill>
                <a:latin typeface="Arial" panose="020B0604020202020204" pitchFamily="34" charset="0"/>
                <a:cs typeface="Arial" panose="020B0604020202020204" pitchFamily="34" charset="0"/>
              </a:rPr>
              <a:t> down will wish things were functional without the violence </a:t>
            </a:r>
            <a:r>
              <a:rPr lang="en-US" sz="1200" b="1" i="1" dirty="0">
                <a:solidFill>
                  <a:schemeClr val="tx1"/>
                </a:solidFill>
                <a:latin typeface="Arial" panose="020B0604020202020204" pitchFamily="34" charset="0"/>
                <a:cs typeface="Arial" panose="020B0604020202020204" pitchFamily="34" charset="0"/>
              </a:rPr>
              <a:t>Murphy</a:t>
            </a: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As a man I was never really taught what it means to be a good partner, I had to figure it out myself. </a:t>
            </a:r>
            <a:r>
              <a:rPr lang="en-US" sz="1200" b="1" i="1" dirty="0">
                <a:solidFill>
                  <a:schemeClr val="tx1"/>
                </a:solidFill>
                <a:latin typeface="Arial" panose="020B0604020202020204" pitchFamily="34" charset="0"/>
                <a:cs typeface="Arial" panose="020B0604020202020204" pitchFamily="34" charset="0"/>
              </a:rPr>
              <a:t>Manaia</a:t>
            </a: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“We never learned how women operated, and men don’t have a softer side, so you need to teach men from the get-go about how to deal with frustration and anger”. </a:t>
            </a:r>
            <a:r>
              <a:rPr lang="en-US" sz="1200" b="1" i="1" dirty="0">
                <a:solidFill>
                  <a:schemeClr val="tx1"/>
                </a:solidFill>
                <a:latin typeface="Arial" panose="020B0604020202020204" pitchFamily="34" charset="0"/>
                <a:cs typeface="Arial" panose="020B0604020202020204" pitchFamily="34" charset="0"/>
              </a:rPr>
              <a:t>Troy</a:t>
            </a:r>
          </a:p>
          <a:p>
            <a:pPr marL="0" indent="0">
              <a:spcAft>
                <a:spcPts val="1200"/>
              </a:spcAft>
              <a:buNone/>
            </a:pPr>
            <a:r>
              <a:rPr lang="en-US" sz="1200" i="1" dirty="0">
                <a:solidFill>
                  <a:schemeClr val="tx1"/>
                </a:solidFill>
                <a:latin typeface="Arial" panose="020B0604020202020204" pitchFamily="34" charset="0"/>
                <a:cs typeface="Arial" panose="020B0604020202020204" pitchFamily="34" charset="0"/>
              </a:rPr>
              <a:t>Targeting our rugby clubs or boys colleges with </a:t>
            </a:r>
            <a:r>
              <a:rPr lang="en-US" sz="1200" i="1" dirty="0" err="1">
                <a:solidFill>
                  <a:schemeClr val="tx1"/>
                </a:solidFill>
                <a:latin typeface="Arial" panose="020B0604020202020204" pitchFamily="34" charset="0"/>
                <a:cs typeface="Arial" panose="020B0604020202020204" pitchFamily="34" charset="0"/>
              </a:rPr>
              <a:t>programmes</a:t>
            </a:r>
            <a:r>
              <a:rPr lang="en-US" sz="1200" i="1" dirty="0">
                <a:solidFill>
                  <a:schemeClr val="tx1"/>
                </a:solidFill>
                <a:latin typeface="Arial" panose="020B0604020202020204" pitchFamily="34" charset="0"/>
                <a:cs typeface="Arial" panose="020B0604020202020204" pitchFamily="34" charset="0"/>
              </a:rPr>
              <a:t> or training days that can teach them about their thoughts and feelings and ways to work through them </a:t>
            </a:r>
            <a:r>
              <a:rPr lang="en-US" sz="1200" b="1" i="1" dirty="0">
                <a:solidFill>
                  <a:schemeClr val="tx1"/>
                </a:solidFill>
                <a:latin typeface="Arial" panose="020B0604020202020204" pitchFamily="34" charset="0"/>
                <a:cs typeface="Arial" panose="020B0604020202020204" pitchFamily="34" charset="0"/>
              </a:rPr>
              <a:t>Tane</a:t>
            </a: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a:p>
            <a:pPr marL="0" indent="0">
              <a:spcAft>
                <a:spcPts val="1200"/>
              </a:spcAft>
              <a:buNone/>
            </a:pPr>
            <a:endParaRPr lang="en-NZ" sz="1200" i="1" dirty="0">
              <a:solidFill>
                <a:schemeClr val="tx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594FDDB9-FA48-4F8F-BE84-DC1EE9022BCE}"/>
              </a:ext>
            </a:extLst>
          </p:cNvPr>
          <p:cNvCxnSpPr>
            <a:cxnSpLocks/>
          </p:cNvCxnSpPr>
          <p:nvPr/>
        </p:nvCxnSpPr>
        <p:spPr>
          <a:xfrm>
            <a:off x="8209622" y="1935768"/>
            <a:ext cx="332509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3031DD-5542-4723-8C39-67688C47A199}"/>
              </a:ext>
            </a:extLst>
          </p:cNvPr>
          <p:cNvCxnSpPr>
            <a:cxnSpLocks/>
          </p:cNvCxnSpPr>
          <p:nvPr/>
        </p:nvCxnSpPr>
        <p:spPr>
          <a:xfrm>
            <a:off x="8209622" y="2871435"/>
            <a:ext cx="332509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1A8F6C-AB87-44F9-B704-A8A4D8BAA986}"/>
              </a:ext>
            </a:extLst>
          </p:cNvPr>
          <p:cNvCxnSpPr>
            <a:cxnSpLocks/>
          </p:cNvCxnSpPr>
          <p:nvPr/>
        </p:nvCxnSpPr>
        <p:spPr>
          <a:xfrm>
            <a:off x="8209622" y="3647612"/>
            <a:ext cx="332509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96EF6D-E270-4A7D-97CD-1F7B15F3FD2F}"/>
              </a:ext>
            </a:extLst>
          </p:cNvPr>
          <p:cNvCxnSpPr>
            <a:cxnSpLocks/>
          </p:cNvCxnSpPr>
          <p:nvPr/>
        </p:nvCxnSpPr>
        <p:spPr>
          <a:xfrm>
            <a:off x="8209622" y="4647072"/>
            <a:ext cx="332509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0BD9FE1-CF27-4EAF-90AE-B63C94FD3937}"/>
              </a:ext>
            </a:extLst>
          </p:cNvPr>
          <p:cNvSpPr>
            <a:spLocks noGrp="1"/>
          </p:cNvSpPr>
          <p:nvPr>
            <p:ph type="sldNum" sz="quarter" idx="12"/>
          </p:nvPr>
        </p:nvSpPr>
        <p:spPr/>
        <p:txBody>
          <a:bodyPr/>
          <a:lstStyle/>
          <a:p>
            <a:fld id="{ED4687AE-F7D7-4E0E-86AF-F178D2FF58C3}" type="slidenum">
              <a:rPr lang="en-NZ" smtClean="0"/>
              <a:t>73</a:t>
            </a:fld>
            <a:endParaRPr lang="en-NZ" dirty="0"/>
          </a:p>
        </p:txBody>
      </p:sp>
    </p:spTree>
    <p:extLst>
      <p:ext uri="{BB962C8B-B14F-4D97-AF65-F5344CB8AC3E}">
        <p14:creationId xmlns:p14="http://schemas.microsoft.com/office/powerpoint/2010/main" val="24005473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person wearing a hat&#10;&#10;Description automatically generated">
            <a:extLst>
              <a:ext uri="{FF2B5EF4-FFF2-40B4-BE49-F238E27FC236}">
                <a16:creationId xmlns:a16="http://schemas.microsoft.com/office/drawing/2014/main" id="{B2338529-FF7F-48CB-92B0-82BE22362B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52" y="0"/>
            <a:ext cx="12171096" cy="6858000"/>
          </a:xfrm>
          <a:prstGeom prst="rect">
            <a:avLst/>
          </a:prstGeom>
        </p:spPr>
      </p:pic>
      <p:sp>
        <p:nvSpPr>
          <p:cNvPr id="67" name="Rectangle 66">
            <a:extLst>
              <a:ext uri="{FF2B5EF4-FFF2-40B4-BE49-F238E27FC236}">
                <a16:creationId xmlns:a16="http://schemas.microsoft.com/office/drawing/2014/main" id="{3FD39BBD-4B0E-4912-8781-9CA6AD6BA43B}"/>
              </a:ext>
            </a:extLst>
          </p:cNvPr>
          <p:cNvSpPr/>
          <p:nvPr/>
        </p:nvSpPr>
        <p:spPr>
          <a:xfrm>
            <a:off x="-279" y="0"/>
            <a:ext cx="12192558" cy="6858000"/>
          </a:xfrm>
          <a:prstGeom prst="rect">
            <a:avLst/>
          </a:prstGeom>
          <a:solidFill>
            <a:srgbClr val="3946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8" name="Straight Connector 67">
            <a:extLst>
              <a:ext uri="{FF2B5EF4-FFF2-40B4-BE49-F238E27FC236}">
                <a16:creationId xmlns:a16="http://schemas.microsoft.com/office/drawing/2014/main" id="{2CDE8E97-4113-44D0-A2D7-43F1FFC6A40F}"/>
              </a:ext>
            </a:extLst>
          </p:cNvPr>
          <p:cNvCxnSpPr>
            <a:cxnSpLocks/>
          </p:cNvCxnSpPr>
          <p:nvPr/>
        </p:nvCxnSpPr>
        <p:spPr>
          <a:xfrm>
            <a:off x="11754177" y="326162"/>
            <a:ext cx="0" cy="58513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C8CDAE4-CA8F-4D2F-AEF4-A9FFA43AC143}"/>
              </a:ext>
            </a:extLst>
          </p:cNvPr>
          <p:cNvCxnSpPr>
            <a:cxnSpLocks/>
          </p:cNvCxnSpPr>
          <p:nvPr/>
        </p:nvCxnSpPr>
        <p:spPr>
          <a:xfrm flipH="1">
            <a:off x="414112" y="326162"/>
            <a:ext cx="11350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8B5C169-CE75-4AFD-9BC5-4E3B0B3B9806}"/>
              </a:ext>
            </a:extLst>
          </p:cNvPr>
          <p:cNvCxnSpPr>
            <a:cxnSpLocks/>
          </p:cNvCxnSpPr>
          <p:nvPr/>
        </p:nvCxnSpPr>
        <p:spPr>
          <a:xfrm flipH="1">
            <a:off x="414112" y="6418396"/>
            <a:ext cx="92827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1" name="Group 8">
            <a:extLst>
              <a:ext uri="{FF2B5EF4-FFF2-40B4-BE49-F238E27FC236}">
                <a16:creationId xmlns:a16="http://schemas.microsoft.com/office/drawing/2014/main" id="{7161E20A-B1D6-49DD-BC66-3633AA68D5C0}"/>
              </a:ext>
            </a:extLst>
          </p:cNvPr>
          <p:cNvGrpSpPr>
            <a:grpSpLocks noChangeAspect="1"/>
          </p:cNvGrpSpPr>
          <p:nvPr/>
        </p:nvGrpSpPr>
        <p:grpSpPr bwMode="auto">
          <a:xfrm>
            <a:off x="9836681" y="6151547"/>
            <a:ext cx="1866628" cy="490797"/>
            <a:chOff x="-1367" y="1958"/>
            <a:chExt cx="3035" cy="798"/>
          </a:xfrm>
        </p:grpSpPr>
        <p:sp>
          <p:nvSpPr>
            <p:cNvPr id="72" name="Freeform 9">
              <a:extLst>
                <a:ext uri="{FF2B5EF4-FFF2-40B4-BE49-F238E27FC236}">
                  <a16:creationId xmlns:a16="http://schemas.microsoft.com/office/drawing/2014/main" id="{2BC4E8D4-9F01-4AF6-B1D3-242E630D0A0A}"/>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10">
              <a:extLst>
                <a:ext uri="{FF2B5EF4-FFF2-40B4-BE49-F238E27FC236}">
                  <a16:creationId xmlns:a16="http://schemas.microsoft.com/office/drawing/2014/main" id="{488A0326-8C48-4B88-84A0-0F37B47974BE}"/>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Freeform 11">
              <a:extLst>
                <a:ext uri="{FF2B5EF4-FFF2-40B4-BE49-F238E27FC236}">
                  <a16:creationId xmlns:a16="http://schemas.microsoft.com/office/drawing/2014/main" id="{D394B2F2-7819-4314-BA23-70509D18401F}"/>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12">
              <a:extLst>
                <a:ext uri="{FF2B5EF4-FFF2-40B4-BE49-F238E27FC236}">
                  <a16:creationId xmlns:a16="http://schemas.microsoft.com/office/drawing/2014/main" id="{0A748F15-5E7F-4490-B188-ECAF38489AEB}"/>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Freeform 13">
              <a:extLst>
                <a:ext uri="{FF2B5EF4-FFF2-40B4-BE49-F238E27FC236}">
                  <a16:creationId xmlns:a16="http://schemas.microsoft.com/office/drawing/2014/main" id="{223972D9-AE91-41F7-8B00-F8C9A97D5080}"/>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Freeform 14">
              <a:extLst>
                <a:ext uri="{FF2B5EF4-FFF2-40B4-BE49-F238E27FC236}">
                  <a16:creationId xmlns:a16="http://schemas.microsoft.com/office/drawing/2014/main" id="{352B7099-87AA-4916-A420-A8AF78A3572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Freeform 15">
              <a:extLst>
                <a:ext uri="{FF2B5EF4-FFF2-40B4-BE49-F238E27FC236}">
                  <a16:creationId xmlns:a16="http://schemas.microsoft.com/office/drawing/2014/main" id="{4400CACE-72F0-4FC0-AD48-4DAD2AB7DFCB}"/>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Freeform 16">
              <a:extLst>
                <a:ext uri="{FF2B5EF4-FFF2-40B4-BE49-F238E27FC236}">
                  <a16:creationId xmlns:a16="http://schemas.microsoft.com/office/drawing/2014/main" id="{D40C4E0B-B5CD-435F-80FA-FE97647B648E}"/>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Freeform 17">
              <a:extLst>
                <a:ext uri="{FF2B5EF4-FFF2-40B4-BE49-F238E27FC236}">
                  <a16:creationId xmlns:a16="http://schemas.microsoft.com/office/drawing/2014/main" id="{9C6D7578-3236-4215-85D2-05BB6FA9F687}"/>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Freeform 18">
              <a:extLst>
                <a:ext uri="{FF2B5EF4-FFF2-40B4-BE49-F238E27FC236}">
                  <a16:creationId xmlns:a16="http://schemas.microsoft.com/office/drawing/2014/main" id="{800E14B4-2758-4273-9BC9-9B8B4FF4E4CF}"/>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9">
              <a:extLst>
                <a:ext uri="{FF2B5EF4-FFF2-40B4-BE49-F238E27FC236}">
                  <a16:creationId xmlns:a16="http://schemas.microsoft.com/office/drawing/2014/main" id="{E9E3FE8E-912D-4A05-9347-6313CFC4BE7F}"/>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20">
              <a:extLst>
                <a:ext uri="{FF2B5EF4-FFF2-40B4-BE49-F238E27FC236}">
                  <a16:creationId xmlns:a16="http://schemas.microsoft.com/office/drawing/2014/main" id="{014E3D64-39DC-48EC-8F89-27D0F46E30A7}"/>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21">
              <a:extLst>
                <a:ext uri="{FF2B5EF4-FFF2-40B4-BE49-F238E27FC236}">
                  <a16:creationId xmlns:a16="http://schemas.microsoft.com/office/drawing/2014/main" id="{8A5B0F82-CAE3-4830-A231-5EED28C5761D}"/>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22">
              <a:extLst>
                <a:ext uri="{FF2B5EF4-FFF2-40B4-BE49-F238E27FC236}">
                  <a16:creationId xmlns:a16="http://schemas.microsoft.com/office/drawing/2014/main" id="{E2391B62-9756-4172-B8F7-E4BDFF710DAF}"/>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23">
              <a:extLst>
                <a:ext uri="{FF2B5EF4-FFF2-40B4-BE49-F238E27FC236}">
                  <a16:creationId xmlns:a16="http://schemas.microsoft.com/office/drawing/2014/main" id="{5C96E779-3DF3-4D6A-B6A1-45164666C8E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24">
              <a:extLst>
                <a:ext uri="{FF2B5EF4-FFF2-40B4-BE49-F238E27FC236}">
                  <a16:creationId xmlns:a16="http://schemas.microsoft.com/office/drawing/2014/main" id="{15808416-20C0-475B-B4F8-9B19AC87DDE7}"/>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25">
              <a:extLst>
                <a:ext uri="{FF2B5EF4-FFF2-40B4-BE49-F238E27FC236}">
                  <a16:creationId xmlns:a16="http://schemas.microsoft.com/office/drawing/2014/main" id="{A5A1A3C0-ED97-463C-86B7-47A524E37027}"/>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26">
              <a:extLst>
                <a:ext uri="{FF2B5EF4-FFF2-40B4-BE49-F238E27FC236}">
                  <a16:creationId xmlns:a16="http://schemas.microsoft.com/office/drawing/2014/main" id="{F27D6E7A-7065-4D41-9F08-5F41C423A4CA}"/>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27">
              <a:extLst>
                <a:ext uri="{FF2B5EF4-FFF2-40B4-BE49-F238E27FC236}">
                  <a16:creationId xmlns:a16="http://schemas.microsoft.com/office/drawing/2014/main" id="{3EDF0C9B-AC56-4B06-8B94-7EBC53C9D04E}"/>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28">
              <a:extLst>
                <a:ext uri="{FF2B5EF4-FFF2-40B4-BE49-F238E27FC236}">
                  <a16:creationId xmlns:a16="http://schemas.microsoft.com/office/drawing/2014/main" id="{00356B14-EAD9-4063-93E4-3EC515354B77}"/>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9">
              <a:extLst>
                <a:ext uri="{FF2B5EF4-FFF2-40B4-BE49-F238E27FC236}">
                  <a16:creationId xmlns:a16="http://schemas.microsoft.com/office/drawing/2014/main" id="{B583428A-995F-405F-9E18-7B3CAD2CCAA6}"/>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30">
              <a:extLst>
                <a:ext uri="{FF2B5EF4-FFF2-40B4-BE49-F238E27FC236}">
                  <a16:creationId xmlns:a16="http://schemas.microsoft.com/office/drawing/2014/main" id="{9D472BEC-0866-4418-B915-DB38A7D0E380}"/>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31">
              <a:extLst>
                <a:ext uri="{FF2B5EF4-FFF2-40B4-BE49-F238E27FC236}">
                  <a16:creationId xmlns:a16="http://schemas.microsoft.com/office/drawing/2014/main" id="{A53C9FE0-1AF6-431C-901A-44536D6D539C}"/>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32">
              <a:extLst>
                <a:ext uri="{FF2B5EF4-FFF2-40B4-BE49-F238E27FC236}">
                  <a16:creationId xmlns:a16="http://schemas.microsoft.com/office/drawing/2014/main" id="{42CE006C-A5EB-40DA-8DD2-44600A3B4A59}"/>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33">
              <a:extLst>
                <a:ext uri="{FF2B5EF4-FFF2-40B4-BE49-F238E27FC236}">
                  <a16:creationId xmlns:a16="http://schemas.microsoft.com/office/drawing/2014/main" id="{B3734386-673F-4903-97E1-888DFEB1CA4A}"/>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34">
              <a:extLst>
                <a:ext uri="{FF2B5EF4-FFF2-40B4-BE49-F238E27FC236}">
                  <a16:creationId xmlns:a16="http://schemas.microsoft.com/office/drawing/2014/main" id="{9BA8896F-5C6B-4470-8D78-F2958B4A8C25}"/>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35">
              <a:extLst>
                <a:ext uri="{FF2B5EF4-FFF2-40B4-BE49-F238E27FC236}">
                  <a16:creationId xmlns:a16="http://schemas.microsoft.com/office/drawing/2014/main" id="{FA8B510C-629D-4AFF-85D3-62A5D311A025}"/>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36">
              <a:extLst>
                <a:ext uri="{FF2B5EF4-FFF2-40B4-BE49-F238E27FC236}">
                  <a16:creationId xmlns:a16="http://schemas.microsoft.com/office/drawing/2014/main" id="{EEB1AB47-84B1-4561-AABE-F086F49545CA}"/>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Line 37">
              <a:extLst>
                <a:ext uri="{FF2B5EF4-FFF2-40B4-BE49-F238E27FC236}">
                  <a16:creationId xmlns:a16="http://schemas.microsoft.com/office/drawing/2014/main" id="{182B0176-2622-4969-8046-8C1FADAA4595}"/>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Rectangle 38">
              <a:extLst>
                <a:ext uri="{FF2B5EF4-FFF2-40B4-BE49-F238E27FC236}">
                  <a16:creationId xmlns:a16="http://schemas.microsoft.com/office/drawing/2014/main" id="{5BDFA5F4-E0A8-4BBE-B461-0D71AAA97D9C}"/>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39">
              <a:extLst>
                <a:ext uri="{FF2B5EF4-FFF2-40B4-BE49-F238E27FC236}">
                  <a16:creationId xmlns:a16="http://schemas.microsoft.com/office/drawing/2014/main" id="{F3C93F49-AF40-4A0E-9137-63D574663173}"/>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Line 40">
              <a:extLst>
                <a:ext uri="{FF2B5EF4-FFF2-40B4-BE49-F238E27FC236}">
                  <a16:creationId xmlns:a16="http://schemas.microsoft.com/office/drawing/2014/main" id="{C3439511-E41F-41E2-8A51-3BB5811BB2BE}"/>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Rectangle 41">
              <a:extLst>
                <a:ext uri="{FF2B5EF4-FFF2-40B4-BE49-F238E27FC236}">
                  <a16:creationId xmlns:a16="http://schemas.microsoft.com/office/drawing/2014/main" id="{CDA337F7-D43A-4902-833A-19ED4796D149}"/>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Line 42">
              <a:extLst>
                <a:ext uri="{FF2B5EF4-FFF2-40B4-BE49-F238E27FC236}">
                  <a16:creationId xmlns:a16="http://schemas.microsoft.com/office/drawing/2014/main" id="{FCBA7240-0D1F-4A87-A82D-1CF6F0B19747}"/>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Line 43">
              <a:extLst>
                <a:ext uri="{FF2B5EF4-FFF2-40B4-BE49-F238E27FC236}">
                  <a16:creationId xmlns:a16="http://schemas.microsoft.com/office/drawing/2014/main" id="{07DC320B-A558-49BA-A83C-C7E38FF1BADC}"/>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Line 44">
              <a:extLst>
                <a:ext uri="{FF2B5EF4-FFF2-40B4-BE49-F238E27FC236}">
                  <a16:creationId xmlns:a16="http://schemas.microsoft.com/office/drawing/2014/main" id="{52AB86F5-4D3E-495D-9019-0EFA810AD70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Line 45">
              <a:extLst>
                <a:ext uri="{FF2B5EF4-FFF2-40B4-BE49-F238E27FC236}">
                  <a16:creationId xmlns:a16="http://schemas.microsoft.com/office/drawing/2014/main" id="{3DAD9F76-7412-4B92-A2DA-EF7D6BC13FD5}"/>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Freeform 46">
              <a:extLst>
                <a:ext uri="{FF2B5EF4-FFF2-40B4-BE49-F238E27FC236}">
                  <a16:creationId xmlns:a16="http://schemas.microsoft.com/office/drawing/2014/main" id="{A9A1C653-CD3D-4B6D-9A9B-B597252924FD}"/>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47">
              <a:extLst>
                <a:ext uri="{FF2B5EF4-FFF2-40B4-BE49-F238E27FC236}">
                  <a16:creationId xmlns:a16="http://schemas.microsoft.com/office/drawing/2014/main" id="{BB76EC68-C412-4456-9283-D73E2130CE17}"/>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48">
              <a:extLst>
                <a:ext uri="{FF2B5EF4-FFF2-40B4-BE49-F238E27FC236}">
                  <a16:creationId xmlns:a16="http://schemas.microsoft.com/office/drawing/2014/main" id="{5B267FD1-5162-44BD-8425-9C0E5C7FB8B2}"/>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49">
              <a:extLst>
                <a:ext uri="{FF2B5EF4-FFF2-40B4-BE49-F238E27FC236}">
                  <a16:creationId xmlns:a16="http://schemas.microsoft.com/office/drawing/2014/main" id="{1A2BBC8E-44FC-4693-956D-3B3421D28DBB}"/>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50">
              <a:extLst>
                <a:ext uri="{FF2B5EF4-FFF2-40B4-BE49-F238E27FC236}">
                  <a16:creationId xmlns:a16="http://schemas.microsoft.com/office/drawing/2014/main" id="{73452C59-A6AB-47D6-AAEC-FB830DCB5C2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Freeform 51">
              <a:extLst>
                <a:ext uri="{FF2B5EF4-FFF2-40B4-BE49-F238E27FC236}">
                  <a16:creationId xmlns:a16="http://schemas.microsoft.com/office/drawing/2014/main" id="{73505011-565F-4D29-B227-527CC3CFF49C}"/>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15" name="Straight Connector 114">
            <a:extLst>
              <a:ext uri="{FF2B5EF4-FFF2-40B4-BE49-F238E27FC236}">
                <a16:creationId xmlns:a16="http://schemas.microsoft.com/office/drawing/2014/main" id="{37A5010F-61C6-4D7A-903D-D645D606DD2D}"/>
              </a:ext>
            </a:extLst>
          </p:cNvPr>
          <p:cNvCxnSpPr>
            <a:cxnSpLocks/>
          </p:cNvCxnSpPr>
          <p:nvPr/>
        </p:nvCxnSpPr>
        <p:spPr>
          <a:xfrm>
            <a:off x="419312" y="326162"/>
            <a:ext cx="0" cy="60922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38B9563-2F21-4972-9667-141698E39ACF}"/>
              </a:ext>
            </a:extLst>
          </p:cNvPr>
          <p:cNvPicPr>
            <a:picLocks noChangeAspect="1"/>
          </p:cNvPicPr>
          <p:nvPr/>
        </p:nvPicPr>
        <p:blipFill>
          <a:blip r:embed="rId4"/>
          <a:stretch>
            <a:fillRect/>
          </a:stretch>
        </p:blipFill>
        <p:spPr>
          <a:xfrm>
            <a:off x="204406" y="612142"/>
            <a:ext cx="8424000" cy="2581385"/>
          </a:xfrm>
          <a:prstGeom prst="rect">
            <a:avLst/>
          </a:prstGeom>
        </p:spPr>
      </p:pic>
      <p:sp>
        <p:nvSpPr>
          <p:cNvPr id="54" name="Rectangle 53">
            <a:extLst>
              <a:ext uri="{FF2B5EF4-FFF2-40B4-BE49-F238E27FC236}">
                <a16:creationId xmlns:a16="http://schemas.microsoft.com/office/drawing/2014/main" id="{19E674AD-5C4D-45FA-B028-D56A6F2C998D}"/>
              </a:ext>
            </a:extLst>
          </p:cNvPr>
          <p:cNvSpPr/>
          <p:nvPr/>
        </p:nvSpPr>
        <p:spPr>
          <a:xfrm>
            <a:off x="941517" y="218635"/>
            <a:ext cx="1849582" cy="5847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9466F"/>
                </a:solidFill>
                <a:effectLst/>
                <a:uLnTx/>
                <a:uFillTx/>
                <a:latin typeface="Arial"/>
                <a:ea typeface="+mn-ea"/>
                <a:cs typeface="+mn-cs"/>
              </a:rPr>
              <a:t>Part 7:</a:t>
            </a:r>
            <a:endParaRPr kumimoji="0" lang="en-NZ" sz="3200" b="0" i="0" u="none" strike="noStrike" kern="1200" cap="none" spc="0" normalizeH="0" baseline="0" noProof="0" dirty="0">
              <a:ln>
                <a:noFill/>
              </a:ln>
              <a:solidFill>
                <a:srgbClr val="39466F"/>
              </a:solidFill>
              <a:effectLst/>
              <a:uLnTx/>
              <a:uFillTx/>
              <a:latin typeface="Arial"/>
              <a:ea typeface="+mn-ea"/>
              <a:cs typeface="+mn-cs"/>
            </a:endParaRPr>
          </a:p>
        </p:txBody>
      </p:sp>
    </p:spTree>
    <p:extLst>
      <p:ext uri="{BB962C8B-B14F-4D97-AF65-F5344CB8AC3E}">
        <p14:creationId xmlns:p14="http://schemas.microsoft.com/office/powerpoint/2010/main" val="3613762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itting in front of a building&#10;&#10;Description automatically generated">
            <a:extLst>
              <a:ext uri="{FF2B5EF4-FFF2-40B4-BE49-F238E27FC236}">
                <a16:creationId xmlns:a16="http://schemas.microsoft.com/office/drawing/2014/main" id="{1905177A-E68A-4D06-91ED-53D5DD9EC4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634176" cy="6858000"/>
          </a:xfrm>
          <a:prstGeom prst="rect">
            <a:avLst/>
          </a:prstGeom>
        </p:spPr>
      </p:pic>
      <p:sp>
        <p:nvSpPr>
          <p:cNvPr id="5" name="Rectangle 4">
            <a:extLst>
              <a:ext uri="{FF2B5EF4-FFF2-40B4-BE49-F238E27FC236}">
                <a16:creationId xmlns:a16="http://schemas.microsoft.com/office/drawing/2014/main" id="{AED6B988-2736-4431-84A2-D1818B019146}"/>
              </a:ext>
            </a:extLst>
          </p:cNvPr>
          <p:cNvSpPr/>
          <p:nvPr/>
        </p:nvSpPr>
        <p:spPr>
          <a:xfrm>
            <a:off x="0" y="0"/>
            <a:ext cx="7634177" cy="6858000"/>
          </a:xfrm>
          <a:prstGeom prst="rect">
            <a:avLst/>
          </a:prstGeom>
          <a:solidFill>
            <a:srgbClr val="3946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C5F2AB74-E893-4C36-A373-87D4819F6026}"/>
              </a:ext>
            </a:extLst>
          </p:cNvPr>
          <p:cNvSpPr/>
          <p:nvPr/>
        </p:nvSpPr>
        <p:spPr>
          <a:xfrm>
            <a:off x="8065072" y="3382026"/>
            <a:ext cx="3483938" cy="2246769"/>
          </a:xfrm>
          <a:prstGeom prst="rect">
            <a:avLst/>
          </a:prstGeom>
        </p:spPr>
        <p:txBody>
          <a:bodyPr wrap="square" anchor="b">
            <a:spAutoFit/>
          </a:bodyPr>
          <a:lstStyle/>
          <a:p>
            <a:r>
              <a:rPr lang="en-NZ" sz="2800" b="1" dirty="0">
                <a:solidFill>
                  <a:srgbClr val="2F395B"/>
                </a:solidFill>
              </a:rPr>
              <a:t>The sense of relief of being able to air their issues – without judgement – was palpable.  </a:t>
            </a:r>
          </a:p>
        </p:txBody>
      </p:sp>
      <p:pic>
        <p:nvPicPr>
          <p:cNvPr id="14" name="Picture 13">
            <a:extLst>
              <a:ext uri="{FF2B5EF4-FFF2-40B4-BE49-F238E27FC236}">
                <a16:creationId xmlns:a16="http://schemas.microsoft.com/office/drawing/2014/main" id="{F2929437-72FD-4673-A79A-66CCFCCC4CF8}"/>
              </a:ext>
            </a:extLst>
          </p:cNvPr>
          <p:cNvPicPr>
            <a:picLocks noChangeAspect="1"/>
          </p:cNvPicPr>
          <p:nvPr/>
        </p:nvPicPr>
        <p:blipFill>
          <a:blip r:embed="rId3"/>
          <a:stretch>
            <a:fillRect/>
          </a:stretch>
        </p:blipFill>
        <p:spPr>
          <a:xfrm>
            <a:off x="330846" y="918573"/>
            <a:ext cx="7187807" cy="5261304"/>
          </a:xfrm>
          <a:prstGeom prst="rect">
            <a:avLst/>
          </a:prstGeom>
        </p:spPr>
      </p:pic>
      <p:cxnSp>
        <p:nvCxnSpPr>
          <p:cNvPr id="18" name="Straight Connector 17">
            <a:extLst>
              <a:ext uri="{FF2B5EF4-FFF2-40B4-BE49-F238E27FC236}">
                <a16:creationId xmlns:a16="http://schemas.microsoft.com/office/drawing/2014/main" id="{700CE622-0FFD-45DB-92B1-DE6FEF5D65F4}"/>
              </a:ext>
            </a:extLst>
          </p:cNvPr>
          <p:cNvCxnSpPr>
            <a:cxnSpLocks/>
          </p:cNvCxnSpPr>
          <p:nvPr/>
        </p:nvCxnSpPr>
        <p:spPr>
          <a:xfrm>
            <a:off x="313899" y="6237030"/>
            <a:ext cx="73202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463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1E1A14-0BCB-47DE-88C5-83D7C0A37A19}"/>
              </a:ext>
            </a:extLst>
          </p:cNvPr>
          <p:cNvSpPr/>
          <p:nvPr/>
        </p:nvSpPr>
        <p:spPr>
          <a:xfrm>
            <a:off x="8894165" y="313899"/>
            <a:ext cx="3005976" cy="580029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9703BB8-0997-4D85-AA9E-9B4B950FB45E}"/>
              </a:ext>
            </a:extLst>
          </p:cNvPr>
          <p:cNvSpPr/>
          <p:nvPr/>
        </p:nvSpPr>
        <p:spPr>
          <a:xfrm>
            <a:off x="10959152" y="1"/>
            <a:ext cx="804160" cy="733614"/>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84">
            <a:extLst>
              <a:ext uri="{FF2B5EF4-FFF2-40B4-BE49-F238E27FC236}">
                <a16:creationId xmlns:a16="http://schemas.microsoft.com/office/drawing/2014/main" id="{7DA1A1EA-50E6-425A-897B-A3B5AD6427A0}"/>
              </a:ext>
            </a:extLst>
          </p:cNvPr>
          <p:cNvSpPr>
            <a:spLocks noEditPoints="1"/>
          </p:cNvSpPr>
          <p:nvPr/>
        </p:nvSpPr>
        <p:spPr bwMode="auto">
          <a:xfrm>
            <a:off x="11136351" y="156765"/>
            <a:ext cx="422465" cy="403263"/>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rgbClr val="39466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4D422C29-E590-4189-BFB0-A517F05DD510}"/>
              </a:ext>
            </a:extLst>
          </p:cNvPr>
          <p:cNvSpPr/>
          <p:nvPr/>
        </p:nvSpPr>
        <p:spPr>
          <a:xfrm>
            <a:off x="0" y="0"/>
            <a:ext cx="3475037" cy="6858000"/>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F5C77068-DBD4-484E-98C6-B4966C9B328D}"/>
              </a:ext>
            </a:extLst>
          </p:cNvPr>
          <p:cNvCxnSpPr>
            <a:cxnSpLocks/>
          </p:cNvCxnSpPr>
          <p:nvPr/>
        </p:nvCxnSpPr>
        <p:spPr>
          <a:xfrm>
            <a:off x="313899" y="6237030"/>
            <a:ext cx="31611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0CEADD-9D12-4ECA-9ABC-148E36375097}"/>
              </a:ext>
            </a:extLst>
          </p:cNvPr>
          <p:cNvSpPr>
            <a:spLocks noGrp="1"/>
          </p:cNvSpPr>
          <p:nvPr>
            <p:ph type="title" idx="4294967295"/>
          </p:nvPr>
        </p:nvSpPr>
        <p:spPr>
          <a:xfrm>
            <a:off x="316689" y="997387"/>
            <a:ext cx="2883711" cy="4600575"/>
          </a:xfrm>
        </p:spPr>
        <p:txBody>
          <a:bodyPr anchor="t">
            <a:normAutofit/>
          </a:bodyPr>
          <a:lstStyle/>
          <a:p>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a:t>
            </a:r>
            <a:r>
              <a:rPr lang="en-US" b="1" dirty="0">
                <a:solidFill>
                  <a:srgbClr val="28CEAE"/>
                </a:solidFill>
                <a:latin typeface="Arial" panose="020B0604020202020204" pitchFamily="34" charset="0"/>
                <a:cs typeface="Arial" panose="020B0604020202020204" pitchFamily="34" charset="0"/>
              </a:rPr>
              <a:t>Thank you </a:t>
            </a:r>
            <a:r>
              <a:rPr lang="en-US" b="1" dirty="0">
                <a:solidFill>
                  <a:schemeClr val="bg1"/>
                </a:solidFill>
                <a:latin typeface="Arial" panose="020B0604020202020204" pitchFamily="34" charset="0"/>
                <a:cs typeface="Arial" panose="020B0604020202020204" pitchFamily="34" charset="0"/>
              </a:rPr>
              <a:t>for helping men”</a:t>
            </a:r>
            <a:endParaRPr lang="en-NZ"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82CFFA-4139-4956-8695-E535945D9C5E}"/>
              </a:ext>
            </a:extLst>
          </p:cNvPr>
          <p:cNvSpPr>
            <a:spLocks noGrp="1"/>
          </p:cNvSpPr>
          <p:nvPr>
            <p:ph sz="half" idx="4294967295"/>
          </p:nvPr>
        </p:nvSpPr>
        <p:spPr>
          <a:xfrm>
            <a:off x="3652237" y="560028"/>
            <a:ext cx="5064728" cy="5263412"/>
          </a:xfrm>
        </p:spPr>
        <p:txBody>
          <a:bodyPr>
            <a:noAutofit/>
          </a:bodyPr>
          <a:lstStyle/>
          <a:p>
            <a:pPr marL="0" indent="0">
              <a:spcAft>
                <a:spcPts val="1200"/>
              </a:spcAft>
              <a:buNone/>
            </a:pPr>
            <a:r>
              <a:rPr lang="en-US" dirty="0">
                <a:solidFill>
                  <a:schemeClr val="tx1"/>
                </a:solidFill>
              </a:rPr>
              <a:t>Through the medium of our conversations, the men in our study were able to ask questions of themselves, examine their own responses and reflect upon their conditioning in a way that few had ever been able to do so.</a:t>
            </a:r>
          </a:p>
          <a:p>
            <a:pPr marL="0" indent="0">
              <a:spcAft>
                <a:spcPts val="1200"/>
              </a:spcAft>
              <a:buNone/>
            </a:pPr>
            <a:r>
              <a:rPr lang="en-US" dirty="0">
                <a:solidFill>
                  <a:schemeClr val="tx1"/>
                </a:solidFill>
              </a:rPr>
              <a:t>It is clear that men want to be helped with men’s problems.  They see a need - and once given the space – relish the opportunity to talk. Many of the men we spoke to wanted to continue the conversation and a few even spoke about setting up their own community action groups. </a:t>
            </a:r>
          </a:p>
          <a:p>
            <a:pPr marL="0" indent="0">
              <a:spcAft>
                <a:spcPts val="1200"/>
              </a:spcAft>
              <a:buNone/>
            </a:pPr>
            <a:r>
              <a:rPr lang="en-US" dirty="0">
                <a:solidFill>
                  <a:schemeClr val="tx1"/>
                </a:solidFill>
              </a:rPr>
              <a:t>Men want the focus on them, in a positive way. This helps point to the way forward</a:t>
            </a:r>
          </a:p>
        </p:txBody>
      </p:sp>
      <p:sp>
        <p:nvSpPr>
          <p:cNvPr id="10" name="Content Placeholder 9">
            <a:extLst>
              <a:ext uri="{FF2B5EF4-FFF2-40B4-BE49-F238E27FC236}">
                <a16:creationId xmlns:a16="http://schemas.microsoft.com/office/drawing/2014/main" id="{6C278A43-1B33-435D-8266-0F927AC69681}"/>
              </a:ext>
            </a:extLst>
          </p:cNvPr>
          <p:cNvSpPr>
            <a:spLocks noGrp="1"/>
          </p:cNvSpPr>
          <p:nvPr>
            <p:ph sz="half" idx="4294967295"/>
          </p:nvPr>
        </p:nvSpPr>
        <p:spPr>
          <a:xfrm>
            <a:off x="9105534" y="751069"/>
            <a:ext cx="2583237" cy="5121275"/>
          </a:xfrm>
        </p:spPr>
        <p:txBody>
          <a:bodyPr>
            <a:noAutofit/>
          </a:bodyPr>
          <a:lstStyle/>
          <a:p>
            <a:pPr marL="0" indent="0">
              <a:spcAft>
                <a:spcPts val="1200"/>
              </a:spcAft>
              <a:buNone/>
            </a:pPr>
            <a:r>
              <a:rPr lang="en-US" sz="1600" i="1" dirty="0">
                <a:solidFill>
                  <a:schemeClr val="tx1"/>
                </a:solidFill>
              </a:rPr>
              <a:t>“A big thank you to the team who are trying to help men” </a:t>
            </a:r>
            <a:r>
              <a:rPr lang="en-US" sz="1600" b="1" i="1" dirty="0">
                <a:solidFill>
                  <a:schemeClr val="tx1"/>
                </a:solidFill>
              </a:rPr>
              <a:t>Jack</a:t>
            </a:r>
          </a:p>
          <a:p>
            <a:pPr marL="0" indent="0">
              <a:spcAft>
                <a:spcPts val="1200"/>
              </a:spcAft>
              <a:buNone/>
            </a:pPr>
            <a:r>
              <a:rPr lang="en-US" sz="1600" i="1" dirty="0">
                <a:solidFill>
                  <a:schemeClr val="tx1"/>
                </a:solidFill>
              </a:rPr>
              <a:t>Plant the seed in their mind and then keep that conversation going year after year to make that seed grow.  </a:t>
            </a:r>
            <a:r>
              <a:rPr lang="en-US" sz="1600" b="1" i="1" dirty="0">
                <a:solidFill>
                  <a:schemeClr val="tx1"/>
                </a:solidFill>
              </a:rPr>
              <a:t>Murphy</a:t>
            </a:r>
          </a:p>
          <a:p>
            <a:pPr marL="0" indent="0">
              <a:spcAft>
                <a:spcPts val="1200"/>
              </a:spcAft>
              <a:buNone/>
            </a:pPr>
            <a:endParaRPr lang="en-NZ" sz="1600" i="1" dirty="0">
              <a:solidFill>
                <a:schemeClr val="tx1"/>
              </a:solidFill>
            </a:endParaRPr>
          </a:p>
          <a:p>
            <a:pPr marL="0" indent="0">
              <a:spcAft>
                <a:spcPts val="1200"/>
              </a:spcAft>
              <a:buNone/>
            </a:pPr>
            <a:endParaRPr lang="en-NZ" sz="1600" i="1" dirty="0">
              <a:solidFill>
                <a:schemeClr val="tx1"/>
              </a:solidFill>
            </a:endParaRPr>
          </a:p>
          <a:p>
            <a:pPr marL="0" indent="0">
              <a:spcAft>
                <a:spcPts val="1200"/>
              </a:spcAft>
              <a:buNone/>
            </a:pPr>
            <a:endParaRPr lang="en-NZ" sz="1600" i="1" dirty="0">
              <a:solidFill>
                <a:schemeClr val="tx1"/>
              </a:solidFill>
            </a:endParaRPr>
          </a:p>
        </p:txBody>
      </p:sp>
      <p:cxnSp>
        <p:nvCxnSpPr>
          <p:cNvPr id="12" name="Straight Connector 11">
            <a:extLst>
              <a:ext uri="{FF2B5EF4-FFF2-40B4-BE49-F238E27FC236}">
                <a16:creationId xmlns:a16="http://schemas.microsoft.com/office/drawing/2014/main" id="{EFE22638-C433-41B1-9723-6119F20153D8}"/>
              </a:ext>
            </a:extLst>
          </p:cNvPr>
          <p:cNvCxnSpPr>
            <a:cxnSpLocks/>
          </p:cNvCxnSpPr>
          <p:nvPr/>
        </p:nvCxnSpPr>
        <p:spPr>
          <a:xfrm>
            <a:off x="9190598" y="2271629"/>
            <a:ext cx="2276388"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A3D4873-2FBC-4359-99F1-FD47A449C9C2}"/>
              </a:ext>
            </a:extLst>
          </p:cNvPr>
          <p:cNvSpPr>
            <a:spLocks noGrp="1"/>
          </p:cNvSpPr>
          <p:nvPr>
            <p:ph type="sldNum" sz="quarter" idx="12"/>
          </p:nvPr>
        </p:nvSpPr>
        <p:spPr/>
        <p:txBody>
          <a:bodyPr/>
          <a:lstStyle/>
          <a:p>
            <a:fld id="{ED4687AE-F7D7-4E0E-86AF-F178D2FF58C3}" type="slidenum">
              <a:rPr lang="en-NZ" smtClean="0"/>
              <a:t>76</a:t>
            </a:fld>
            <a:endParaRPr lang="en-NZ" dirty="0"/>
          </a:p>
        </p:txBody>
      </p:sp>
    </p:spTree>
    <p:extLst>
      <p:ext uri="{BB962C8B-B14F-4D97-AF65-F5344CB8AC3E}">
        <p14:creationId xmlns:p14="http://schemas.microsoft.com/office/powerpoint/2010/main" val="1322501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316689-D66A-4D61-AA20-AD9E8BB3E6BE}"/>
              </a:ext>
            </a:extLst>
          </p:cNvPr>
          <p:cNvSpPr/>
          <p:nvPr/>
        </p:nvSpPr>
        <p:spPr>
          <a:xfrm>
            <a:off x="5858709" y="294610"/>
            <a:ext cx="6081653" cy="58084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03A97D10-5860-42FC-B415-A6DAD5EE6C4D}"/>
              </a:ext>
            </a:extLst>
          </p:cNvPr>
          <p:cNvSpPr/>
          <p:nvPr/>
        </p:nvSpPr>
        <p:spPr>
          <a:xfrm>
            <a:off x="1980661" y="294610"/>
            <a:ext cx="3718390" cy="580847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066CFAA1-E2F1-4E89-BA51-9170F5E1A86D}"/>
              </a:ext>
            </a:extLst>
          </p:cNvPr>
          <p:cNvSpPr/>
          <p:nvPr/>
        </p:nvSpPr>
        <p:spPr>
          <a:xfrm>
            <a:off x="352999" y="294610"/>
            <a:ext cx="1494406" cy="5808478"/>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5933DC51-4FD3-4CEA-81DA-92C2ABF05AA3}"/>
              </a:ext>
            </a:extLst>
          </p:cNvPr>
          <p:cNvSpPr>
            <a:spLocks noGrp="1"/>
          </p:cNvSpPr>
          <p:nvPr>
            <p:ph type="title" idx="4294967295"/>
          </p:nvPr>
        </p:nvSpPr>
        <p:spPr>
          <a:xfrm>
            <a:off x="2324024" y="2302286"/>
            <a:ext cx="3031663" cy="3618743"/>
          </a:xfrm>
        </p:spPr>
        <p:txBody>
          <a:bodyPr anchor="t">
            <a:noAutofit/>
          </a:bodyPr>
          <a:lstStyle/>
          <a:p>
            <a:r>
              <a:rPr lang="en-NZ" sz="2800" b="1" dirty="0">
                <a:solidFill>
                  <a:schemeClr val="bg1"/>
                </a:solidFill>
                <a:latin typeface="Arial" panose="020B0604020202020204" pitchFamily="34" charset="0"/>
                <a:cs typeface="Arial" panose="020B0604020202020204" pitchFamily="34" charset="0"/>
              </a:rPr>
              <a:t>Changing masculinity </a:t>
            </a:r>
            <a:br>
              <a:rPr lang="en-NZ" sz="2800" b="1" dirty="0">
                <a:solidFill>
                  <a:schemeClr val="bg1"/>
                </a:solidFill>
                <a:latin typeface="Arial" panose="020B0604020202020204" pitchFamily="34" charset="0"/>
                <a:cs typeface="Arial" panose="020B0604020202020204" pitchFamily="34" charset="0"/>
              </a:rPr>
            </a:br>
            <a:r>
              <a:rPr lang="en-NZ" sz="2800" b="1" dirty="0">
                <a:solidFill>
                  <a:schemeClr val="bg1"/>
                </a:solidFill>
                <a:latin typeface="Arial" panose="020B0604020202020204" pitchFamily="34" charset="0"/>
                <a:cs typeface="Arial" panose="020B0604020202020204" pitchFamily="34" charset="0"/>
              </a:rPr>
              <a:t>will be held back without empathising with the struggles of men</a:t>
            </a:r>
            <a:br>
              <a:rPr lang="en-NZ" sz="2800" b="1" dirty="0">
                <a:solidFill>
                  <a:schemeClr val="bg1"/>
                </a:solidFill>
                <a:latin typeface="Arial" panose="020B0604020202020204" pitchFamily="34" charset="0"/>
                <a:cs typeface="Arial" panose="020B0604020202020204" pitchFamily="34" charset="0"/>
              </a:rPr>
            </a:br>
            <a:r>
              <a:rPr lang="en-NZ" sz="2800" b="1" dirty="0">
                <a:solidFill>
                  <a:schemeClr val="bg1"/>
                </a:solidFill>
                <a:latin typeface="Arial" panose="020B0604020202020204" pitchFamily="34" charset="0"/>
                <a:cs typeface="Arial" panose="020B0604020202020204" pitchFamily="34" charset="0"/>
              </a:rPr>
              <a:t>  </a:t>
            </a:r>
            <a:br>
              <a:rPr lang="en-NZ" sz="2800" b="1" dirty="0">
                <a:solidFill>
                  <a:schemeClr val="bg1"/>
                </a:solidFill>
                <a:latin typeface="Arial" panose="020B0604020202020204" pitchFamily="34" charset="0"/>
                <a:cs typeface="Arial" panose="020B0604020202020204" pitchFamily="34" charset="0"/>
              </a:rPr>
            </a:br>
            <a:endParaRPr lang="en-NZ" sz="28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2FFB497-38CE-4D34-B3D5-BB8E5CC598F7}"/>
              </a:ext>
            </a:extLst>
          </p:cNvPr>
          <p:cNvSpPr txBox="1">
            <a:spLocks/>
          </p:cNvSpPr>
          <p:nvPr/>
        </p:nvSpPr>
        <p:spPr>
          <a:xfrm>
            <a:off x="3867912" y="1298448"/>
            <a:ext cx="7315200" cy="3255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br>
              <a:rPr lang="en-NZ" dirty="0">
                <a:solidFill>
                  <a:schemeClr val="tx1"/>
                </a:solidFill>
              </a:rPr>
            </a:br>
            <a:br>
              <a:rPr lang="en-NZ" dirty="0">
                <a:solidFill>
                  <a:schemeClr val="tx1"/>
                </a:solidFill>
              </a:rPr>
            </a:br>
            <a:endParaRPr lang="en-NZ" dirty="0">
              <a:solidFill>
                <a:schemeClr val="tx1"/>
              </a:solidFill>
            </a:endParaRPr>
          </a:p>
        </p:txBody>
      </p:sp>
      <p:sp>
        <p:nvSpPr>
          <p:cNvPr id="8" name="Text Placeholder 2">
            <a:extLst>
              <a:ext uri="{FF2B5EF4-FFF2-40B4-BE49-F238E27FC236}">
                <a16:creationId xmlns:a16="http://schemas.microsoft.com/office/drawing/2014/main" id="{62F2535C-F99C-40B4-B468-47942FD27AF9}"/>
              </a:ext>
            </a:extLst>
          </p:cNvPr>
          <p:cNvSpPr txBox="1">
            <a:spLocks/>
          </p:cNvSpPr>
          <p:nvPr/>
        </p:nvSpPr>
        <p:spPr>
          <a:xfrm>
            <a:off x="3886200" y="4672584"/>
            <a:ext cx="7315200" cy="91440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NZ" dirty="0">
              <a:solidFill>
                <a:schemeClr val="tx1"/>
              </a:solidFill>
            </a:endParaRPr>
          </a:p>
        </p:txBody>
      </p:sp>
      <p:sp>
        <p:nvSpPr>
          <p:cNvPr id="12" name="Rectangle 11">
            <a:extLst>
              <a:ext uri="{FF2B5EF4-FFF2-40B4-BE49-F238E27FC236}">
                <a16:creationId xmlns:a16="http://schemas.microsoft.com/office/drawing/2014/main" id="{D2DCC9C1-5114-4ABF-96B3-B8A6F6262F34}"/>
              </a:ext>
            </a:extLst>
          </p:cNvPr>
          <p:cNvSpPr/>
          <p:nvPr/>
        </p:nvSpPr>
        <p:spPr>
          <a:xfrm>
            <a:off x="6172327" y="576977"/>
            <a:ext cx="5277751" cy="5386090"/>
          </a:xfrm>
          <a:prstGeom prst="rect">
            <a:avLst/>
          </a:prstGeom>
        </p:spPr>
        <p:txBody>
          <a:bodyPr wrap="square">
            <a:noAutofit/>
          </a:bodyPr>
          <a:lstStyle/>
          <a:p>
            <a:pPr lvl="0" defTabSz="914400">
              <a:spcBef>
                <a:spcPts val="1200"/>
              </a:spcBef>
              <a:buClr>
                <a:srgbClr val="40BAD2"/>
              </a:buClr>
            </a:pPr>
            <a:r>
              <a:rPr lang="en-NZ" dirty="0">
                <a:solidFill>
                  <a:srgbClr val="39466F"/>
                </a:solidFill>
              </a:rPr>
              <a:t>Nearly all the men we spoke to when asked what would need to change to encourage men to seek support described some type of empathetic approach; non-judgemental and understanding.  </a:t>
            </a:r>
          </a:p>
          <a:p>
            <a:pPr lvl="0" defTabSz="914400">
              <a:spcBef>
                <a:spcPts val="1200"/>
              </a:spcBef>
              <a:buClr>
                <a:srgbClr val="40BAD2"/>
              </a:buClr>
            </a:pPr>
            <a:r>
              <a:rPr lang="en-NZ" dirty="0">
                <a:solidFill>
                  <a:srgbClr val="39466F"/>
                </a:solidFill>
              </a:rPr>
              <a:t>Many feel ‘got at’ as men. This points to their desire to solve problems from a male point of view, using men’s solidarity as part of the solution.  This may indicate that movement on issues such as abusive behaviour could be eased through the lens of men ‘sorting their shit’, in parallel with the current victim-centric lens. </a:t>
            </a:r>
          </a:p>
          <a:p>
            <a:pPr lvl="0" defTabSz="914400">
              <a:spcBef>
                <a:spcPts val="1200"/>
              </a:spcBef>
              <a:buClr>
                <a:srgbClr val="40BAD2"/>
              </a:buClr>
            </a:pPr>
            <a:r>
              <a:rPr lang="en-NZ" dirty="0">
                <a:solidFill>
                  <a:srgbClr val="39466F"/>
                </a:solidFill>
              </a:rPr>
              <a:t>Clearly this has its challenges, but loud and clear throughout our conversations, we heard the desire for our society to better empathise with the realities of men.  If we want to ask men to change or challenge masculine norms, it starts with understanding and empathising with how these norms are affecting men too.</a:t>
            </a:r>
          </a:p>
        </p:txBody>
      </p:sp>
      <p:cxnSp>
        <p:nvCxnSpPr>
          <p:cNvPr id="16" name="Straight Connector 15">
            <a:extLst>
              <a:ext uri="{FF2B5EF4-FFF2-40B4-BE49-F238E27FC236}">
                <a16:creationId xmlns:a16="http://schemas.microsoft.com/office/drawing/2014/main" id="{F7FDE00F-3768-4D0F-A228-44C5CA99FD35}"/>
              </a:ext>
            </a:extLst>
          </p:cNvPr>
          <p:cNvCxnSpPr/>
          <p:nvPr/>
        </p:nvCxnSpPr>
        <p:spPr>
          <a:xfrm>
            <a:off x="2413591" y="2062718"/>
            <a:ext cx="28069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5528F92-4498-4D95-A119-E28D1F92E7AC}"/>
              </a:ext>
            </a:extLst>
          </p:cNvPr>
          <p:cNvPicPr>
            <a:picLocks noChangeAspect="1"/>
          </p:cNvPicPr>
          <p:nvPr/>
        </p:nvPicPr>
        <p:blipFill>
          <a:blip r:embed="rId2"/>
          <a:stretch>
            <a:fillRect/>
          </a:stretch>
        </p:blipFill>
        <p:spPr>
          <a:xfrm>
            <a:off x="477350" y="130310"/>
            <a:ext cx="1926503" cy="6279424"/>
          </a:xfrm>
          <a:prstGeom prst="rect">
            <a:avLst/>
          </a:prstGeom>
        </p:spPr>
      </p:pic>
      <p:pic>
        <p:nvPicPr>
          <p:cNvPr id="18" name="Picture 17">
            <a:extLst>
              <a:ext uri="{FF2B5EF4-FFF2-40B4-BE49-F238E27FC236}">
                <a16:creationId xmlns:a16="http://schemas.microsoft.com/office/drawing/2014/main" id="{E21CC3EF-29CB-411C-A2C9-C53EB7305179}"/>
              </a:ext>
            </a:extLst>
          </p:cNvPr>
          <p:cNvPicPr>
            <a:picLocks noChangeAspect="1"/>
          </p:cNvPicPr>
          <p:nvPr/>
        </p:nvPicPr>
        <p:blipFill>
          <a:blip r:embed="rId3"/>
          <a:stretch>
            <a:fillRect/>
          </a:stretch>
        </p:blipFill>
        <p:spPr>
          <a:xfrm>
            <a:off x="2240132" y="27282"/>
            <a:ext cx="3438442" cy="3078747"/>
          </a:xfrm>
          <a:prstGeom prst="rect">
            <a:avLst/>
          </a:prstGeom>
        </p:spPr>
      </p:pic>
      <p:sp>
        <p:nvSpPr>
          <p:cNvPr id="5" name="Slide Number Placeholder 4">
            <a:extLst>
              <a:ext uri="{FF2B5EF4-FFF2-40B4-BE49-F238E27FC236}">
                <a16:creationId xmlns:a16="http://schemas.microsoft.com/office/drawing/2014/main" id="{8C6CC2DF-721E-4A89-97C5-C3508B171792}"/>
              </a:ext>
            </a:extLst>
          </p:cNvPr>
          <p:cNvSpPr>
            <a:spLocks noGrp="1"/>
          </p:cNvSpPr>
          <p:nvPr>
            <p:ph type="sldNum" sz="quarter" idx="12"/>
          </p:nvPr>
        </p:nvSpPr>
        <p:spPr/>
        <p:txBody>
          <a:bodyPr/>
          <a:lstStyle/>
          <a:p>
            <a:fld id="{ED4687AE-F7D7-4E0E-86AF-F178D2FF58C3}" type="slidenum">
              <a:rPr lang="en-NZ" smtClean="0"/>
              <a:t>77</a:t>
            </a:fld>
            <a:endParaRPr lang="en-NZ" dirty="0"/>
          </a:p>
        </p:txBody>
      </p:sp>
    </p:spTree>
    <p:extLst>
      <p:ext uri="{BB962C8B-B14F-4D97-AF65-F5344CB8AC3E}">
        <p14:creationId xmlns:p14="http://schemas.microsoft.com/office/powerpoint/2010/main" val="2733695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316689-D66A-4D61-AA20-AD9E8BB3E6BE}"/>
              </a:ext>
            </a:extLst>
          </p:cNvPr>
          <p:cNvSpPr/>
          <p:nvPr/>
        </p:nvSpPr>
        <p:spPr>
          <a:xfrm>
            <a:off x="5858709" y="294610"/>
            <a:ext cx="6081653" cy="58084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03A97D10-5860-42FC-B415-A6DAD5EE6C4D}"/>
              </a:ext>
            </a:extLst>
          </p:cNvPr>
          <p:cNvSpPr/>
          <p:nvPr/>
        </p:nvSpPr>
        <p:spPr>
          <a:xfrm>
            <a:off x="1980661" y="294610"/>
            <a:ext cx="3718390" cy="580847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066CFAA1-E2F1-4E89-BA51-9170F5E1A86D}"/>
              </a:ext>
            </a:extLst>
          </p:cNvPr>
          <p:cNvSpPr/>
          <p:nvPr/>
        </p:nvSpPr>
        <p:spPr>
          <a:xfrm>
            <a:off x="352999" y="294610"/>
            <a:ext cx="1494406" cy="5808478"/>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5933DC51-4FD3-4CEA-81DA-92C2ABF05AA3}"/>
              </a:ext>
            </a:extLst>
          </p:cNvPr>
          <p:cNvSpPr>
            <a:spLocks noGrp="1"/>
          </p:cNvSpPr>
          <p:nvPr>
            <p:ph type="title" idx="4294967295"/>
          </p:nvPr>
        </p:nvSpPr>
        <p:spPr>
          <a:xfrm>
            <a:off x="2270862" y="2302286"/>
            <a:ext cx="3375027" cy="3618743"/>
          </a:xfrm>
        </p:spPr>
        <p:txBody>
          <a:bodyPr anchor="t">
            <a:noAutofit/>
          </a:bodyPr>
          <a:lstStyle/>
          <a:p>
            <a:r>
              <a:rPr lang="en-NZ" sz="2800" b="1" dirty="0">
                <a:solidFill>
                  <a:schemeClr val="bg1"/>
                </a:solidFill>
                <a:latin typeface="Arial" panose="020B0604020202020204" pitchFamily="34" charset="0"/>
                <a:cs typeface="Arial" panose="020B0604020202020204" pitchFamily="34" charset="0"/>
              </a:rPr>
              <a:t>Everything to gain</a:t>
            </a:r>
            <a:br>
              <a:rPr lang="en-NZ" sz="2800" b="1" dirty="0">
                <a:solidFill>
                  <a:schemeClr val="bg1"/>
                </a:solidFill>
                <a:latin typeface="Arial" panose="020B0604020202020204" pitchFamily="34" charset="0"/>
                <a:cs typeface="Arial" panose="020B0604020202020204" pitchFamily="34" charset="0"/>
              </a:rPr>
            </a:br>
            <a:r>
              <a:rPr lang="en-NZ" sz="2800" b="1" dirty="0">
                <a:solidFill>
                  <a:schemeClr val="bg1"/>
                </a:solidFill>
                <a:latin typeface="Arial" panose="020B0604020202020204" pitchFamily="34" charset="0"/>
                <a:cs typeface="Arial" panose="020B0604020202020204" pitchFamily="34" charset="0"/>
              </a:rPr>
              <a:t>  </a:t>
            </a:r>
            <a:br>
              <a:rPr lang="en-NZ" sz="2800" b="1" dirty="0">
                <a:solidFill>
                  <a:schemeClr val="bg1"/>
                </a:solidFill>
                <a:latin typeface="Arial" panose="020B0604020202020204" pitchFamily="34" charset="0"/>
                <a:cs typeface="Arial" panose="020B0604020202020204" pitchFamily="34" charset="0"/>
              </a:rPr>
            </a:br>
            <a:endParaRPr lang="en-NZ" sz="28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2FFB497-38CE-4D34-B3D5-BB8E5CC598F7}"/>
              </a:ext>
            </a:extLst>
          </p:cNvPr>
          <p:cNvSpPr txBox="1">
            <a:spLocks/>
          </p:cNvSpPr>
          <p:nvPr/>
        </p:nvSpPr>
        <p:spPr>
          <a:xfrm>
            <a:off x="3867912" y="1298448"/>
            <a:ext cx="7315200" cy="3255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br>
              <a:rPr lang="en-NZ" dirty="0">
                <a:solidFill>
                  <a:schemeClr val="tx1"/>
                </a:solidFill>
              </a:rPr>
            </a:br>
            <a:br>
              <a:rPr lang="en-NZ" dirty="0">
                <a:solidFill>
                  <a:schemeClr val="tx1"/>
                </a:solidFill>
              </a:rPr>
            </a:br>
            <a:endParaRPr lang="en-NZ" dirty="0">
              <a:solidFill>
                <a:schemeClr val="tx1"/>
              </a:solidFill>
            </a:endParaRPr>
          </a:p>
        </p:txBody>
      </p:sp>
      <p:sp>
        <p:nvSpPr>
          <p:cNvPr id="8" name="Text Placeholder 2">
            <a:extLst>
              <a:ext uri="{FF2B5EF4-FFF2-40B4-BE49-F238E27FC236}">
                <a16:creationId xmlns:a16="http://schemas.microsoft.com/office/drawing/2014/main" id="{62F2535C-F99C-40B4-B468-47942FD27AF9}"/>
              </a:ext>
            </a:extLst>
          </p:cNvPr>
          <p:cNvSpPr txBox="1">
            <a:spLocks/>
          </p:cNvSpPr>
          <p:nvPr/>
        </p:nvSpPr>
        <p:spPr>
          <a:xfrm>
            <a:off x="3886200" y="4672584"/>
            <a:ext cx="7315200" cy="91440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NZ" dirty="0">
              <a:solidFill>
                <a:schemeClr val="tx1"/>
              </a:solidFill>
            </a:endParaRPr>
          </a:p>
        </p:txBody>
      </p:sp>
      <p:sp>
        <p:nvSpPr>
          <p:cNvPr id="12" name="Rectangle 11">
            <a:extLst>
              <a:ext uri="{FF2B5EF4-FFF2-40B4-BE49-F238E27FC236}">
                <a16:creationId xmlns:a16="http://schemas.microsoft.com/office/drawing/2014/main" id="{D2DCC9C1-5114-4ABF-96B3-B8A6F6262F34}"/>
              </a:ext>
            </a:extLst>
          </p:cNvPr>
          <p:cNvSpPr/>
          <p:nvPr/>
        </p:nvSpPr>
        <p:spPr>
          <a:xfrm>
            <a:off x="6218981" y="632377"/>
            <a:ext cx="5123790" cy="3985706"/>
          </a:xfrm>
          <a:prstGeom prst="rect">
            <a:avLst/>
          </a:prstGeom>
        </p:spPr>
        <p:txBody>
          <a:bodyPr wrap="square">
            <a:noAutofit/>
          </a:bodyPr>
          <a:lstStyle/>
          <a:p>
            <a:pPr lvl="0" defTabSz="914400">
              <a:spcBef>
                <a:spcPts val="1200"/>
              </a:spcBef>
              <a:buClr>
                <a:srgbClr val="40BAD2"/>
              </a:buClr>
            </a:pPr>
            <a:r>
              <a:rPr lang="en-US" dirty="0">
                <a:solidFill>
                  <a:srgbClr val="39466F"/>
                </a:solidFill>
              </a:rPr>
              <a:t>The risks involved in seeking help for abusive </a:t>
            </a:r>
            <a:r>
              <a:rPr lang="en-US" dirty="0" err="1">
                <a:solidFill>
                  <a:srgbClr val="39466F"/>
                </a:solidFill>
              </a:rPr>
              <a:t>behaviours</a:t>
            </a:r>
            <a:r>
              <a:rPr lang="en-US" dirty="0">
                <a:solidFill>
                  <a:srgbClr val="39466F"/>
                </a:solidFill>
              </a:rPr>
              <a:t> (loss of face, being cast out by your mates, losing your kids) loom large, and the gains are </a:t>
            </a:r>
            <a:r>
              <a:rPr lang="en-US" dirty="0" err="1">
                <a:solidFill>
                  <a:srgbClr val="39466F"/>
                </a:solidFill>
              </a:rPr>
              <a:t>minimised</a:t>
            </a:r>
            <a:r>
              <a:rPr lang="en-US" dirty="0">
                <a:solidFill>
                  <a:srgbClr val="39466F"/>
                </a:solidFill>
              </a:rPr>
              <a:t> or simply unknown. Many men describe this as ‘everything to lose’ and the upside of seeking help are difficult for men to articulate, other than ‘sorting their shit out’. </a:t>
            </a:r>
          </a:p>
          <a:p>
            <a:pPr lvl="0" defTabSz="914400">
              <a:spcBef>
                <a:spcPts val="1200"/>
              </a:spcBef>
              <a:buClr>
                <a:srgbClr val="40BAD2"/>
              </a:buClr>
            </a:pPr>
            <a:r>
              <a:rPr lang="en-US" dirty="0">
                <a:solidFill>
                  <a:srgbClr val="39466F"/>
                </a:solidFill>
              </a:rPr>
              <a:t>All men want to appear strong before themselves and before others – so redefining help seeking as a path to growth as a man for the sake of themselves and their close relationships in their lives (and not just the cessation of a harmful behaviour) appeals more to men’s innate willingness to see themselves as a project to work on. </a:t>
            </a:r>
          </a:p>
        </p:txBody>
      </p:sp>
      <p:cxnSp>
        <p:nvCxnSpPr>
          <p:cNvPr id="16" name="Straight Connector 15">
            <a:extLst>
              <a:ext uri="{FF2B5EF4-FFF2-40B4-BE49-F238E27FC236}">
                <a16:creationId xmlns:a16="http://schemas.microsoft.com/office/drawing/2014/main" id="{F7FDE00F-3768-4D0F-A228-44C5CA99FD35}"/>
              </a:ext>
            </a:extLst>
          </p:cNvPr>
          <p:cNvCxnSpPr/>
          <p:nvPr/>
        </p:nvCxnSpPr>
        <p:spPr>
          <a:xfrm>
            <a:off x="2413591" y="2062718"/>
            <a:ext cx="28069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758806-7EDA-4F61-B2DF-DA84E58BD469}"/>
              </a:ext>
            </a:extLst>
          </p:cNvPr>
          <p:cNvPicPr>
            <a:picLocks noChangeAspect="1"/>
          </p:cNvPicPr>
          <p:nvPr/>
        </p:nvPicPr>
        <p:blipFill>
          <a:blip r:embed="rId2"/>
          <a:stretch>
            <a:fillRect/>
          </a:stretch>
        </p:blipFill>
        <p:spPr>
          <a:xfrm>
            <a:off x="477350" y="130310"/>
            <a:ext cx="1926503" cy="6279424"/>
          </a:xfrm>
          <a:prstGeom prst="rect">
            <a:avLst/>
          </a:prstGeom>
        </p:spPr>
      </p:pic>
      <p:pic>
        <p:nvPicPr>
          <p:cNvPr id="5" name="Picture 4">
            <a:extLst>
              <a:ext uri="{FF2B5EF4-FFF2-40B4-BE49-F238E27FC236}">
                <a16:creationId xmlns:a16="http://schemas.microsoft.com/office/drawing/2014/main" id="{D7F5B684-331B-42A4-8B0C-72F88DAC3E22}"/>
              </a:ext>
            </a:extLst>
          </p:cNvPr>
          <p:cNvPicPr>
            <a:picLocks noChangeAspect="1"/>
          </p:cNvPicPr>
          <p:nvPr/>
        </p:nvPicPr>
        <p:blipFill>
          <a:blip r:embed="rId3"/>
          <a:stretch>
            <a:fillRect/>
          </a:stretch>
        </p:blipFill>
        <p:spPr>
          <a:xfrm>
            <a:off x="2174714" y="-4972"/>
            <a:ext cx="3438442" cy="3078747"/>
          </a:xfrm>
          <a:prstGeom prst="rect">
            <a:avLst/>
          </a:prstGeom>
        </p:spPr>
      </p:pic>
      <p:sp>
        <p:nvSpPr>
          <p:cNvPr id="6" name="Slide Number Placeholder 5">
            <a:extLst>
              <a:ext uri="{FF2B5EF4-FFF2-40B4-BE49-F238E27FC236}">
                <a16:creationId xmlns:a16="http://schemas.microsoft.com/office/drawing/2014/main" id="{E1B43843-B553-41E9-B48D-E145135595CD}"/>
              </a:ext>
            </a:extLst>
          </p:cNvPr>
          <p:cNvSpPr>
            <a:spLocks noGrp="1"/>
          </p:cNvSpPr>
          <p:nvPr>
            <p:ph type="sldNum" sz="quarter" idx="12"/>
          </p:nvPr>
        </p:nvSpPr>
        <p:spPr/>
        <p:txBody>
          <a:bodyPr/>
          <a:lstStyle/>
          <a:p>
            <a:fld id="{ED4687AE-F7D7-4E0E-86AF-F178D2FF58C3}" type="slidenum">
              <a:rPr lang="en-NZ" smtClean="0"/>
              <a:t>78</a:t>
            </a:fld>
            <a:endParaRPr lang="en-NZ" dirty="0"/>
          </a:p>
        </p:txBody>
      </p:sp>
    </p:spTree>
    <p:extLst>
      <p:ext uri="{BB962C8B-B14F-4D97-AF65-F5344CB8AC3E}">
        <p14:creationId xmlns:p14="http://schemas.microsoft.com/office/powerpoint/2010/main" val="39046584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316689-D66A-4D61-AA20-AD9E8BB3E6BE}"/>
              </a:ext>
            </a:extLst>
          </p:cNvPr>
          <p:cNvSpPr/>
          <p:nvPr/>
        </p:nvSpPr>
        <p:spPr>
          <a:xfrm>
            <a:off x="5858709" y="294610"/>
            <a:ext cx="6081653" cy="58084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03A97D10-5860-42FC-B415-A6DAD5EE6C4D}"/>
              </a:ext>
            </a:extLst>
          </p:cNvPr>
          <p:cNvSpPr/>
          <p:nvPr/>
        </p:nvSpPr>
        <p:spPr>
          <a:xfrm>
            <a:off x="1980661" y="294610"/>
            <a:ext cx="3718390" cy="580847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066CFAA1-E2F1-4E89-BA51-9170F5E1A86D}"/>
              </a:ext>
            </a:extLst>
          </p:cNvPr>
          <p:cNvSpPr/>
          <p:nvPr/>
        </p:nvSpPr>
        <p:spPr>
          <a:xfrm>
            <a:off x="352999" y="294610"/>
            <a:ext cx="1494406" cy="5808478"/>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5933DC51-4FD3-4CEA-81DA-92C2ABF05AA3}"/>
              </a:ext>
            </a:extLst>
          </p:cNvPr>
          <p:cNvSpPr>
            <a:spLocks noGrp="1"/>
          </p:cNvSpPr>
          <p:nvPr>
            <p:ph type="title" idx="4294967295"/>
          </p:nvPr>
        </p:nvSpPr>
        <p:spPr>
          <a:xfrm>
            <a:off x="2270862" y="2302286"/>
            <a:ext cx="3375027" cy="3618743"/>
          </a:xfrm>
        </p:spPr>
        <p:txBody>
          <a:bodyPr anchor="t">
            <a:noAutofit/>
          </a:bodyPr>
          <a:lstStyle/>
          <a:p>
            <a:r>
              <a:rPr lang="en-US" sz="2800" b="1" dirty="0">
                <a:solidFill>
                  <a:schemeClr val="bg1"/>
                </a:solidFill>
                <a:latin typeface="Arial" panose="020B0604020202020204" pitchFamily="34" charset="0"/>
                <a:cs typeface="Arial" panose="020B0604020202020204" pitchFamily="34" charset="0"/>
              </a:rPr>
              <a:t>The same man rules, applied differently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  </a:t>
            </a:r>
            <a:br>
              <a:rPr lang="en-US" sz="2800" b="1" dirty="0">
                <a:solidFill>
                  <a:schemeClr val="bg1"/>
                </a:solidFill>
                <a:latin typeface="Arial" panose="020B0604020202020204" pitchFamily="34" charset="0"/>
                <a:cs typeface="Arial" panose="020B0604020202020204" pitchFamily="34" charset="0"/>
              </a:rPr>
            </a:br>
            <a:br>
              <a:rPr lang="en-NZ" sz="2800" b="1" dirty="0">
                <a:solidFill>
                  <a:schemeClr val="bg1"/>
                </a:solidFill>
                <a:latin typeface="Arial" panose="020B0604020202020204" pitchFamily="34" charset="0"/>
                <a:cs typeface="Arial" panose="020B0604020202020204" pitchFamily="34" charset="0"/>
              </a:rPr>
            </a:br>
            <a:r>
              <a:rPr lang="en-NZ" sz="2800" b="1" dirty="0">
                <a:solidFill>
                  <a:schemeClr val="bg1"/>
                </a:solidFill>
                <a:latin typeface="Arial" panose="020B0604020202020204" pitchFamily="34" charset="0"/>
                <a:cs typeface="Arial" panose="020B0604020202020204" pitchFamily="34" charset="0"/>
              </a:rPr>
              <a:t>  </a:t>
            </a:r>
            <a:br>
              <a:rPr lang="en-NZ" sz="2800" b="1" dirty="0">
                <a:solidFill>
                  <a:schemeClr val="bg1"/>
                </a:solidFill>
                <a:latin typeface="Arial" panose="020B0604020202020204" pitchFamily="34" charset="0"/>
                <a:cs typeface="Arial" panose="020B0604020202020204" pitchFamily="34" charset="0"/>
              </a:rPr>
            </a:br>
            <a:endParaRPr lang="en-NZ" sz="28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2FFB497-38CE-4D34-B3D5-BB8E5CC598F7}"/>
              </a:ext>
            </a:extLst>
          </p:cNvPr>
          <p:cNvSpPr txBox="1">
            <a:spLocks/>
          </p:cNvSpPr>
          <p:nvPr/>
        </p:nvSpPr>
        <p:spPr>
          <a:xfrm>
            <a:off x="3867912" y="1298448"/>
            <a:ext cx="7315200" cy="3255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br>
              <a:rPr lang="en-NZ" dirty="0">
                <a:solidFill>
                  <a:schemeClr val="tx1"/>
                </a:solidFill>
              </a:rPr>
            </a:br>
            <a:br>
              <a:rPr lang="en-NZ" dirty="0">
                <a:solidFill>
                  <a:schemeClr val="tx1"/>
                </a:solidFill>
              </a:rPr>
            </a:br>
            <a:endParaRPr lang="en-NZ" dirty="0">
              <a:solidFill>
                <a:schemeClr val="tx1"/>
              </a:solidFill>
            </a:endParaRPr>
          </a:p>
        </p:txBody>
      </p:sp>
      <p:sp>
        <p:nvSpPr>
          <p:cNvPr id="8" name="Text Placeholder 2">
            <a:extLst>
              <a:ext uri="{FF2B5EF4-FFF2-40B4-BE49-F238E27FC236}">
                <a16:creationId xmlns:a16="http://schemas.microsoft.com/office/drawing/2014/main" id="{62F2535C-F99C-40B4-B468-47942FD27AF9}"/>
              </a:ext>
            </a:extLst>
          </p:cNvPr>
          <p:cNvSpPr txBox="1">
            <a:spLocks/>
          </p:cNvSpPr>
          <p:nvPr/>
        </p:nvSpPr>
        <p:spPr>
          <a:xfrm>
            <a:off x="3886200" y="4672584"/>
            <a:ext cx="7315200" cy="91440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NZ" dirty="0">
              <a:solidFill>
                <a:schemeClr val="tx1"/>
              </a:solidFill>
            </a:endParaRPr>
          </a:p>
        </p:txBody>
      </p:sp>
      <p:sp>
        <p:nvSpPr>
          <p:cNvPr id="12" name="Rectangle 11">
            <a:extLst>
              <a:ext uri="{FF2B5EF4-FFF2-40B4-BE49-F238E27FC236}">
                <a16:creationId xmlns:a16="http://schemas.microsoft.com/office/drawing/2014/main" id="{D2DCC9C1-5114-4ABF-96B3-B8A6F6262F34}"/>
              </a:ext>
            </a:extLst>
          </p:cNvPr>
          <p:cNvSpPr/>
          <p:nvPr/>
        </p:nvSpPr>
        <p:spPr>
          <a:xfrm>
            <a:off x="6218981" y="632377"/>
            <a:ext cx="5123790" cy="3570208"/>
          </a:xfrm>
          <a:prstGeom prst="rect">
            <a:avLst/>
          </a:prstGeom>
        </p:spPr>
        <p:txBody>
          <a:bodyPr wrap="square">
            <a:noAutofit/>
          </a:bodyPr>
          <a:lstStyle/>
          <a:p>
            <a:pPr lvl="0" defTabSz="914400">
              <a:spcBef>
                <a:spcPts val="1200"/>
              </a:spcBef>
              <a:buClr>
                <a:srgbClr val="40BAD2"/>
              </a:buClr>
            </a:pPr>
            <a:r>
              <a:rPr lang="en-US" dirty="0">
                <a:solidFill>
                  <a:srgbClr val="39466F"/>
                </a:solidFill>
              </a:rPr>
              <a:t>The man rules are at the core of what it means to be a man. They infuse how men measure their worth, how they relate to others and how they behave. They have been around for a long time and are here to stay. </a:t>
            </a:r>
          </a:p>
          <a:p>
            <a:pPr lvl="0" defTabSz="914400">
              <a:spcBef>
                <a:spcPts val="1200"/>
              </a:spcBef>
              <a:buClr>
                <a:srgbClr val="40BAD2"/>
              </a:buClr>
            </a:pPr>
            <a:r>
              <a:rPr lang="en-US" dirty="0">
                <a:solidFill>
                  <a:srgbClr val="39466F"/>
                </a:solidFill>
              </a:rPr>
              <a:t>The challenge will be how to apply these rules in a modern context, and use them to redefine notions of masculinity and strength.  All men want to be strong and capable – however they need to be shown how to be strong and capable, through using the man rules, in healthier, more fit for purpose ways. </a:t>
            </a:r>
          </a:p>
        </p:txBody>
      </p:sp>
      <p:cxnSp>
        <p:nvCxnSpPr>
          <p:cNvPr id="16" name="Straight Connector 15">
            <a:extLst>
              <a:ext uri="{FF2B5EF4-FFF2-40B4-BE49-F238E27FC236}">
                <a16:creationId xmlns:a16="http://schemas.microsoft.com/office/drawing/2014/main" id="{F7FDE00F-3768-4D0F-A228-44C5CA99FD35}"/>
              </a:ext>
            </a:extLst>
          </p:cNvPr>
          <p:cNvCxnSpPr/>
          <p:nvPr/>
        </p:nvCxnSpPr>
        <p:spPr>
          <a:xfrm>
            <a:off x="2413591" y="2062718"/>
            <a:ext cx="28069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7FDD197-4D55-48BA-8F49-83BD923458FC}"/>
              </a:ext>
            </a:extLst>
          </p:cNvPr>
          <p:cNvPicPr>
            <a:picLocks noChangeAspect="1"/>
          </p:cNvPicPr>
          <p:nvPr/>
        </p:nvPicPr>
        <p:blipFill>
          <a:blip r:embed="rId2"/>
          <a:stretch>
            <a:fillRect/>
          </a:stretch>
        </p:blipFill>
        <p:spPr>
          <a:xfrm>
            <a:off x="477350" y="130310"/>
            <a:ext cx="1926503" cy="6279424"/>
          </a:xfrm>
          <a:prstGeom prst="rect">
            <a:avLst/>
          </a:prstGeom>
        </p:spPr>
      </p:pic>
      <p:pic>
        <p:nvPicPr>
          <p:cNvPr id="5" name="Picture 4">
            <a:extLst>
              <a:ext uri="{FF2B5EF4-FFF2-40B4-BE49-F238E27FC236}">
                <a16:creationId xmlns:a16="http://schemas.microsoft.com/office/drawing/2014/main" id="{805D3D85-D8AA-45F3-B9BD-8F77022C339E}"/>
              </a:ext>
            </a:extLst>
          </p:cNvPr>
          <p:cNvPicPr>
            <a:picLocks noChangeAspect="1"/>
          </p:cNvPicPr>
          <p:nvPr/>
        </p:nvPicPr>
        <p:blipFill>
          <a:blip r:embed="rId3"/>
          <a:stretch>
            <a:fillRect/>
          </a:stretch>
        </p:blipFill>
        <p:spPr>
          <a:xfrm>
            <a:off x="2193750" y="0"/>
            <a:ext cx="3438442" cy="3078747"/>
          </a:xfrm>
          <a:prstGeom prst="rect">
            <a:avLst/>
          </a:prstGeom>
        </p:spPr>
      </p:pic>
      <p:sp>
        <p:nvSpPr>
          <p:cNvPr id="6" name="Slide Number Placeholder 5">
            <a:extLst>
              <a:ext uri="{FF2B5EF4-FFF2-40B4-BE49-F238E27FC236}">
                <a16:creationId xmlns:a16="http://schemas.microsoft.com/office/drawing/2014/main" id="{A4120B55-EC1A-44B1-AD63-276757FA877A}"/>
              </a:ext>
            </a:extLst>
          </p:cNvPr>
          <p:cNvSpPr>
            <a:spLocks noGrp="1"/>
          </p:cNvSpPr>
          <p:nvPr>
            <p:ph type="sldNum" sz="quarter" idx="12"/>
          </p:nvPr>
        </p:nvSpPr>
        <p:spPr/>
        <p:txBody>
          <a:bodyPr/>
          <a:lstStyle/>
          <a:p>
            <a:fld id="{ED4687AE-F7D7-4E0E-86AF-F178D2FF58C3}" type="slidenum">
              <a:rPr lang="en-NZ" smtClean="0"/>
              <a:t>79</a:t>
            </a:fld>
            <a:endParaRPr lang="en-NZ" dirty="0"/>
          </a:p>
        </p:txBody>
      </p:sp>
    </p:spTree>
    <p:extLst>
      <p:ext uri="{BB962C8B-B14F-4D97-AF65-F5344CB8AC3E}">
        <p14:creationId xmlns:p14="http://schemas.microsoft.com/office/powerpoint/2010/main" val="172716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95A73-81F1-4AD9-8B00-94396C18B36E}"/>
              </a:ext>
            </a:extLst>
          </p:cNvPr>
          <p:cNvSpPr/>
          <p:nvPr/>
        </p:nvSpPr>
        <p:spPr>
          <a:xfrm>
            <a:off x="0" y="-10636"/>
            <a:ext cx="2105025" cy="6879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7B33C965-C4A2-44F7-906B-F9CE64C51149}"/>
              </a:ext>
            </a:extLst>
          </p:cNvPr>
          <p:cNvSpPr/>
          <p:nvPr/>
        </p:nvSpPr>
        <p:spPr>
          <a:xfrm>
            <a:off x="2390776" y="193748"/>
            <a:ext cx="9477764" cy="5843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87EFD733-60AA-41B3-879D-E8906A65680D}"/>
              </a:ext>
            </a:extLst>
          </p:cNvPr>
          <p:cNvSpPr>
            <a:spLocks noGrp="1"/>
          </p:cNvSpPr>
          <p:nvPr>
            <p:ph idx="4294967295"/>
          </p:nvPr>
        </p:nvSpPr>
        <p:spPr>
          <a:xfrm>
            <a:off x="3223718" y="306101"/>
            <a:ext cx="8172450" cy="5656552"/>
          </a:xfrm>
        </p:spPr>
        <p:txBody>
          <a:bodyPr anchor="t">
            <a:noAutofit/>
          </a:bodyPr>
          <a:lstStyle/>
          <a:p>
            <a:pPr marL="0" indent="0">
              <a:lnSpc>
                <a:spcPct val="100000"/>
              </a:lnSpc>
              <a:spcAft>
                <a:spcPts val="1200"/>
              </a:spcAft>
              <a:buNone/>
            </a:pPr>
            <a:r>
              <a:rPr lang="en-NZ" sz="1600" b="1" dirty="0">
                <a:solidFill>
                  <a:srgbClr val="2F395B"/>
                </a:solidFill>
              </a:rPr>
              <a:t>“Maleness” has become confusing and very highly charged.  </a:t>
            </a:r>
            <a:r>
              <a:rPr lang="en-US" sz="1600" b="1" dirty="0">
                <a:solidFill>
                  <a:srgbClr val="2F395B"/>
                </a:solidFill>
              </a:rPr>
              <a:t>Men are often stuck between conflicting messages. </a:t>
            </a:r>
            <a:r>
              <a:rPr lang="en-NZ" sz="1600" b="1" dirty="0">
                <a:solidFill>
                  <a:srgbClr val="2F395B"/>
                </a:solidFill>
              </a:rPr>
              <a:t>and feel like they can’t get it right.</a:t>
            </a:r>
          </a:p>
          <a:p>
            <a:pPr marL="0" indent="0">
              <a:lnSpc>
                <a:spcPct val="100000"/>
              </a:lnSpc>
              <a:spcAft>
                <a:spcPts val="1200"/>
              </a:spcAft>
              <a:buNone/>
            </a:pPr>
            <a:r>
              <a:rPr lang="en-NZ" sz="1600" b="1" dirty="0">
                <a:solidFill>
                  <a:srgbClr val="2F395B"/>
                </a:solidFill>
              </a:rPr>
              <a:t>Even though they may recognise their privilege, they feel that they receive little empathy for their struggles. </a:t>
            </a:r>
          </a:p>
          <a:p>
            <a:pPr marL="0" indent="0">
              <a:lnSpc>
                <a:spcPct val="100000"/>
              </a:lnSpc>
              <a:spcAft>
                <a:spcPts val="1200"/>
              </a:spcAft>
              <a:buNone/>
            </a:pPr>
            <a:r>
              <a:rPr lang="en-NZ" sz="1600" b="1" dirty="0">
                <a:solidFill>
                  <a:srgbClr val="2F395B"/>
                </a:solidFill>
              </a:rPr>
              <a:t>Women are the key emotional outlet for men.  Mates cannot always be relied upon to be a source of support.</a:t>
            </a:r>
          </a:p>
          <a:p>
            <a:pPr marL="0" indent="0">
              <a:lnSpc>
                <a:spcPct val="100000"/>
              </a:lnSpc>
              <a:spcAft>
                <a:spcPts val="1200"/>
              </a:spcAft>
              <a:buNone/>
            </a:pPr>
            <a:r>
              <a:rPr lang="en-NZ" sz="1600" b="1" dirty="0">
                <a:solidFill>
                  <a:srgbClr val="2F395B"/>
                </a:solidFill>
              </a:rPr>
              <a:t>Today’s men are motivated to be better fathers for their sons; this includes greater emotional closeness and better emotional role modelling. </a:t>
            </a:r>
          </a:p>
          <a:p>
            <a:pPr marL="0" indent="0">
              <a:lnSpc>
                <a:spcPct val="100000"/>
              </a:lnSpc>
              <a:spcAft>
                <a:spcPts val="1200"/>
              </a:spcAft>
              <a:buNone/>
            </a:pPr>
            <a:r>
              <a:rPr lang="en-NZ" sz="1600" b="1" dirty="0">
                <a:solidFill>
                  <a:srgbClr val="2F395B"/>
                </a:solidFill>
              </a:rPr>
              <a:t>The ‘rules’ required of men in New Zealand are firmly established yet clash with modern ideas of equality and emotional vulnerability.  Both men and women reinforce these rules.</a:t>
            </a:r>
          </a:p>
          <a:p>
            <a:pPr marL="0" indent="0">
              <a:lnSpc>
                <a:spcPct val="100000"/>
              </a:lnSpc>
              <a:spcAft>
                <a:spcPts val="1200"/>
              </a:spcAft>
              <a:buNone/>
            </a:pPr>
            <a:r>
              <a:rPr lang="en-NZ" sz="1600" b="1" dirty="0">
                <a:solidFill>
                  <a:srgbClr val="2F395B"/>
                </a:solidFill>
              </a:rPr>
              <a:t>Shame makes men vulnerable, not just weak, and is a key part of why men may not seek help.  </a:t>
            </a:r>
          </a:p>
          <a:p>
            <a:pPr marL="0" indent="0">
              <a:lnSpc>
                <a:spcPct val="100000"/>
              </a:lnSpc>
              <a:spcAft>
                <a:spcPts val="1200"/>
              </a:spcAft>
              <a:buNone/>
            </a:pPr>
            <a:r>
              <a:rPr lang="en-NZ" sz="1600" b="1" dirty="0">
                <a:solidFill>
                  <a:srgbClr val="2F395B"/>
                </a:solidFill>
              </a:rPr>
              <a:t>Those who are more sensitive to weakness are more likely to be trapped by the rules and more likely to fear shame.</a:t>
            </a:r>
          </a:p>
        </p:txBody>
      </p:sp>
      <p:cxnSp>
        <p:nvCxnSpPr>
          <p:cNvPr id="10" name="Straight Connector 9">
            <a:extLst>
              <a:ext uri="{FF2B5EF4-FFF2-40B4-BE49-F238E27FC236}">
                <a16:creationId xmlns:a16="http://schemas.microsoft.com/office/drawing/2014/main" id="{2A7C49C3-22F5-46C3-B657-5B4B78916F19}"/>
              </a:ext>
            </a:extLst>
          </p:cNvPr>
          <p:cNvCxnSpPr>
            <a:cxnSpLocks/>
          </p:cNvCxnSpPr>
          <p:nvPr/>
        </p:nvCxnSpPr>
        <p:spPr>
          <a:xfrm>
            <a:off x="313899" y="6237030"/>
            <a:ext cx="17848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5F530CD-A6BD-4CF9-AEB0-45F4ADA51C31}"/>
              </a:ext>
            </a:extLst>
          </p:cNvPr>
          <p:cNvPicPr>
            <a:picLocks noChangeAspect="1"/>
          </p:cNvPicPr>
          <p:nvPr/>
        </p:nvPicPr>
        <p:blipFill>
          <a:blip r:embed="rId2"/>
          <a:stretch>
            <a:fillRect/>
          </a:stretch>
        </p:blipFill>
        <p:spPr>
          <a:xfrm>
            <a:off x="757732" y="-269560"/>
            <a:ext cx="1780186" cy="4444369"/>
          </a:xfrm>
          <a:prstGeom prst="rect">
            <a:avLst/>
          </a:prstGeom>
        </p:spPr>
      </p:pic>
      <p:cxnSp>
        <p:nvCxnSpPr>
          <p:cNvPr id="12" name="Straight Connector 11">
            <a:extLst>
              <a:ext uri="{FF2B5EF4-FFF2-40B4-BE49-F238E27FC236}">
                <a16:creationId xmlns:a16="http://schemas.microsoft.com/office/drawing/2014/main" id="{85EF9A32-2E39-48B1-A4A9-17B661A25EED}"/>
              </a:ext>
            </a:extLst>
          </p:cNvPr>
          <p:cNvCxnSpPr/>
          <p:nvPr/>
        </p:nvCxnSpPr>
        <p:spPr>
          <a:xfrm>
            <a:off x="3343276" y="976161"/>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4B96718-034B-4D6D-911E-370C927D5DC6}"/>
              </a:ext>
            </a:extLst>
          </p:cNvPr>
          <p:cNvCxnSpPr/>
          <p:nvPr/>
        </p:nvCxnSpPr>
        <p:spPr>
          <a:xfrm>
            <a:off x="3343276" y="1785786"/>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FBB001-49B0-4CD2-B151-64278B6FA16E}"/>
              </a:ext>
            </a:extLst>
          </p:cNvPr>
          <p:cNvCxnSpPr/>
          <p:nvPr/>
        </p:nvCxnSpPr>
        <p:spPr>
          <a:xfrm>
            <a:off x="3343276" y="2566836"/>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5DFDEC-46A5-4329-B593-B5A648FF9C68}"/>
              </a:ext>
            </a:extLst>
          </p:cNvPr>
          <p:cNvCxnSpPr/>
          <p:nvPr/>
        </p:nvCxnSpPr>
        <p:spPr>
          <a:xfrm>
            <a:off x="3343276" y="3357411"/>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76E603-70AC-4198-872F-3A91845F5711}"/>
              </a:ext>
            </a:extLst>
          </p:cNvPr>
          <p:cNvCxnSpPr/>
          <p:nvPr/>
        </p:nvCxnSpPr>
        <p:spPr>
          <a:xfrm>
            <a:off x="3343276" y="4405161"/>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34B564-1276-4533-8F7B-C9CEFBB44D5C}"/>
              </a:ext>
            </a:extLst>
          </p:cNvPr>
          <p:cNvCxnSpPr/>
          <p:nvPr/>
        </p:nvCxnSpPr>
        <p:spPr>
          <a:xfrm>
            <a:off x="3343276" y="5205261"/>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BA90215-A080-4B99-9559-51743DA4BE4D}"/>
              </a:ext>
            </a:extLst>
          </p:cNvPr>
          <p:cNvPicPr>
            <a:picLocks noChangeAspect="1"/>
          </p:cNvPicPr>
          <p:nvPr/>
        </p:nvPicPr>
        <p:blipFill>
          <a:blip r:embed="rId3"/>
          <a:stretch>
            <a:fillRect/>
          </a:stretch>
        </p:blipFill>
        <p:spPr>
          <a:xfrm>
            <a:off x="2518868" y="269008"/>
            <a:ext cx="573074" cy="5730737"/>
          </a:xfrm>
          <a:prstGeom prst="rect">
            <a:avLst/>
          </a:prstGeom>
        </p:spPr>
      </p:pic>
    </p:spTree>
    <p:extLst>
      <p:ext uri="{BB962C8B-B14F-4D97-AF65-F5344CB8AC3E}">
        <p14:creationId xmlns:p14="http://schemas.microsoft.com/office/powerpoint/2010/main" val="2047907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316689-D66A-4D61-AA20-AD9E8BB3E6BE}"/>
              </a:ext>
            </a:extLst>
          </p:cNvPr>
          <p:cNvSpPr/>
          <p:nvPr/>
        </p:nvSpPr>
        <p:spPr>
          <a:xfrm>
            <a:off x="5858709" y="294610"/>
            <a:ext cx="6081653" cy="58084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03A97D10-5860-42FC-B415-A6DAD5EE6C4D}"/>
              </a:ext>
            </a:extLst>
          </p:cNvPr>
          <p:cNvSpPr/>
          <p:nvPr/>
        </p:nvSpPr>
        <p:spPr>
          <a:xfrm>
            <a:off x="1980661" y="294610"/>
            <a:ext cx="3718390" cy="5808478"/>
          </a:xfrm>
          <a:prstGeom prst="rect">
            <a:avLst/>
          </a:prstGeom>
          <a:solidFill>
            <a:srgbClr val="39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066CFAA1-E2F1-4E89-BA51-9170F5E1A86D}"/>
              </a:ext>
            </a:extLst>
          </p:cNvPr>
          <p:cNvSpPr/>
          <p:nvPr/>
        </p:nvSpPr>
        <p:spPr>
          <a:xfrm>
            <a:off x="352999" y="294610"/>
            <a:ext cx="1494406" cy="5808478"/>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5933DC51-4FD3-4CEA-81DA-92C2ABF05AA3}"/>
              </a:ext>
            </a:extLst>
          </p:cNvPr>
          <p:cNvSpPr>
            <a:spLocks noGrp="1"/>
          </p:cNvSpPr>
          <p:nvPr>
            <p:ph type="title" idx="4294967295"/>
          </p:nvPr>
        </p:nvSpPr>
        <p:spPr>
          <a:xfrm>
            <a:off x="2270862" y="2302286"/>
            <a:ext cx="3375027" cy="3618743"/>
          </a:xfrm>
        </p:spPr>
        <p:txBody>
          <a:bodyPr anchor="t">
            <a:noAutofit/>
          </a:bodyPr>
          <a:lstStyle/>
          <a:p>
            <a:r>
              <a:rPr lang="en-US" sz="2800" b="1" dirty="0">
                <a:solidFill>
                  <a:schemeClr val="bg1"/>
                </a:solidFill>
                <a:latin typeface="Arial" panose="020B0604020202020204" pitchFamily="34" charset="0"/>
                <a:cs typeface="Arial" panose="020B0604020202020204" pitchFamily="34" charset="0"/>
              </a:rPr>
              <a:t>A language to use, and a tool kit to apply </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  </a:t>
            </a:r>
            <a:br>
              <a:rPr lang="en-US" sz="2800" b="1" dirty="0">
                <a:solidFill>
                  <a:schemeClr val="bg1"/>
                </a:solidFill>
                <a:latin typeface="Arial" panose="020B0604020202020204" pitchFamily="34" charset="0"/>
                <a:cs typeface="Arial" panose="020B0604020202020204" pitchFamily="34" charset="0"/>
              </a:rPr>
            </a:br>
            <a:br>
              <a:rPr lang="en-NZ" sz="2800" b="1" dirty="0">
                <a:solidFill>
                  <a:schemeClr val="bg1"/>
                </a:solidFill>
                <a:latin typeface="Arial" panose="020B0604020202020204" pitchFamily="34" charset="0"/>
                <a:cs typeface="Arial" panose="020B0604020202020204" pitchFamily="34" charset="0"/>
              </a:rPr>
            </a:br>
            <a:r>
              <a:rPr lang="en-NZ" sz="2800" b="1" dirty="0">
                <a:solidFill>
                  <a:schemeClr val="bg1"/>
                </a:solidFill>
                <a:latin typeface="Arial" panose="020B0604020202020204" pitchFamily="34" charset="0"/>
                <a:cs typeface="Arial" panose="020B0604020202020204" pitchFamily="34" charset="0"/>
              </a:rPr>
              <a:t>  </a:t>
            </a:r>
            <a:br>
              <a:rPr lang="en-NZ" sz="2800" b="1" dirty="0">
                <a:solidFill>
                  <a:schemeClr val="bg1"/>
                </a:solidFill>
                <a:latin typeface="Arial" panose="020B0604020202020204" pitchFamily="34" charset="0"/>
                <a:cs typeface="Arial" panose="020B0604020202020204" pitchFamily="34" charset="0"/>
              </a:rPr>
            </a:br>
            <a:endParaRPr lang="en-NZ" sz="28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F2FFB497-38CE-4D34-B3D5-BB8E5CC598F7}"/>
              </a:ext>
            </a:extLst>
          </p:cNvPr>
          <p:cNvSpPr txBox="1">
            <a:spLocks/>
          </p:cNvSpPr>
          <p:nvPr/>
        </p:nvSpPr>
        <p:spPr>
          <a:xfrm>
            <a:off x="3867912" y="1298448"/>
            <a:ext cx="7315200" cy="3255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br>
              <a:rPr lang="en-NZ" dirty="0">
                <a:solidFill>
                  <a:schemeClr val="tx1"/>
                </a:solidFill>
              </a:rPr>
            </a:br>
            <a:br>
              <a:rPr lang="en-NZ" dirty="0">
                <a:solidFill>
                  <a:schemeClr val="tx1"/>
                </a:solidFill>
              </a:rPr>
            </a:br>
            <a:endParaRPr lang="en-NZ" dirty="0">
              <a:solidFill>
                <a:schemeClr val="tx1"/>
              </a:solidFill>
            </a:endParaRPr>
          </a:p>
        </p:txBody>
      </p:sp>
      <p:sp>
        <p:nvSpPr>
          <p:cNvPr id="8" name="Text Placeholder 2">
            <a:extLst>
              <a:ext uri="{FF2B5EF4-FFF2-40B4-BE49-F238E27FC236}">
                <a16:creationId xmlns:a16="http://schemas.microsoft.com/office/drawing/2014/main" id="{62F2535C-F99C-40B4-B468-47942FD27AF9}"/>
              </a:ext>
            </a:extLst>
          </p:cNvPr>
          <p:cNvSpPr txBox="1">
            <a:spLocks/>
          </p:cNvSpPr>
          <p:nvPr/>
        </p:nvSpPr>
        <p:spPr>
          <a:xfrm>
            <a:off x="3886200" y="4672584"/>
            <a:ext cx="7315200" cy="91440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NZ" dirty="0">
              <a:solidFill>
                <a:schemeClr val="tx1"/>
              </a:solidFill>
            </a:endParaRPr>
          </a:p>
        </p:txBody>
      </p:sp>
      <p:sp>
        <p:nvSpPr>
          <p:cNvPr id="12" name="Rectangle 11">
            <a:extLst>
              <a:ext uri="{FF2B5EF4-FFF2-40B4-BE49-F238E27FC236}">
                <a16:creationId xmlns:a16="http://schemas.microsoft.com/office/drawing/2014/main" id="{D2DCC9C1-5114-4ABF-96B3-B8A6F6262F34}"/>
              </a:ext>
            </a:extLst>
          </p:cNvPr>
          <p:cNvSpPr/>
          <p:nvPr/>
        </p:nvSpPr>
        <p:spPr>
          <a:xfrm>
            <a:off x="6218980" y="632377"/>
            <a:ext cx="5495669" cy="4792081"/>
          </a:xfrm>
          <a:prstGeom prst="rect">
            <a:avLst/>
          </a:prstGeom>
        </p:spPr>
        <p:txBody>
          <a:bodyPr wrap="square">
            <a:noAutofit/>
          </a:bodyPr>
          <a:lstStyle/>
          <a:p>
            <a:pPr lvl="0" defTabSz="914400">
              <a:spcBef>
                <a:spcPts val="1200"/>
              </a:spcBef>
              <a:buClr>
                <a:srgbClr val="40BAD2"/>
              </a:buClr>
            </a:pPr>
            <a:r>
              <a:rPr lang="en-US" dirty="0">
                <a:solidFill>
                  <a:srgbClr val="39466F"/>
                </a:solidFill>
              </a:rPr>
              <a:t>The discussions we had with men made it clear that men know that all is not quite right with men.  They talk about their own struggles, and of the struggles of their mates. </a:t>
            </a:r>
          </a:p>
          <a:p>
            <a:pPr lvl="0" defTabSz="914400">
              <a:spcBef>
                <a:spcPts val="1200"/>
              </a:spcBef>
              <a:buClr>
                <a:srgbClr val="40BAD2"/>
              </a:buClr>
            </a:pPr>
            <a:r>
              <a:rPr lang="en-US" dirty="0">
                <a:solidFill>
                  <a:srgbClr val="39466F"/>
                </a:solidFill>
              </a:rPr>
              <a:t>By and large, there is a willingness to talk about these issues but a lack of understanding of how to do so. </a:t>
            </a:r>
          </a:p>
          <a:p>
            <a:pPr lvl="0" defTabSz="914400">
              <a:spcBef>
                <a:spcPts val="1200"/>
              </a:spcBef>
              <a:buClr>
                <a:srgbClr val="40BAD2"/>
              </a:buClr>
            </a:pPr>
            <a:r>
              <a:rPr lang="en-US" dirty="0">
                <a:solidFill>
                  <a:srgbClr val="39466F"/>
                </a:solidFill>
              </a:rPr>
              <a:t>Most men simply don’t have the language or the toolkit to know how to approach these conversations with their mates, their whānau and their partners. Some are trying and with varying degrees of success – but others chose not to risk trying at all. </a:t>
            </a:r>
          </a:p>
          <a:p>
            <a:pPr lvl="0" defTabSz="914400">
              <a:spcBef>
                <a:spcPts val="1200"/>
              </a:spcBef>
              <a:buClr>
                <a:srgbClr val="40BAD2"/>
              </a:buClr>
            </a:pPr>
            <a:r>
              <a:rPr lang="en-US" dirty="0">
                <a:solidFill>
                  <a:srgbClr val="39466F"/>
                </a:solidFill>
              </a:rPr>
              <a:t>What many men desperately want is to be given a blueprint of how to begin the conversation and some permissibility. </a:t>
            </a:r>
          </a:p>
        </p:txBody>
      </p:sp>
      <p:cxnSp>
        <p:nvCxnSpPr>
          <p:cNvPr id="16" name="Straight Connector 15">
            <a:extLst>
              <a:ext uri="{FF2B5EF4-FFF2-40B4-BE49-F238E27FC236}">
                <a16:creationId xmlns:a16="http://schemas.microsoft.com/office/drawing/2014/main" id="{F7FDE00F-3768-4D0F-A228-44C5CA99FD35}"/>
              </a:ext>
            </a:extLst>
          </p:cNvPr>
          <p:cNvCxnSpPr/>
          <p:nvPr/>
        </p:nvCxnSpPr>
        <p:spPr>
          <a:xfrm>
            <a:off x="2413591" y="2062718"/>
            <a:ext cx="28069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AD6EDE0-A1B2-43AB-911D-35F7B4F2CD54}"/>
              </a:ext>
            </a:extLst>
          </p:cNvPr>
          <p:cNvPicPr>
            <a:picLocks noChangeAspect="1"/>
          </p:cNvPicPr>
          <p:nvPr/>
        </p:nvPicPr>
        <p:blipFill>
          <a:blip r:embed="rId2"/>
          <a:stretch>
            <a:fillRect/>
          </a:stretch>
        </p:blipFill>
        <p:spPr>
          <a:xfrm>
            <a:off x="477350" y="130310"/>
            <a:ext cx="1926503" cy="6279424"/>
          </a:xfrm>
          <a:prstGeom prst="rect">
            <a:avLst/>
          </a:prstGeom>
        </p:spPr>
      </p:pic>
      <p:pic>
        <p:nvPicPr>
          <p:cNvPr id="5" name="Picture 4">
            <a:extLst>
              <a:ext uri="{FF2B5EF4-FFF2-40B4-BE49-F238E27FC236}">
                <a16:creationId xmlns:a16="http://schemas.microsoft.com/office/drawing/2014/main" id="{76013671-2DAE-4DF6-81FA-C9EDD4AE42E5}"/>
              </a:ext>
            </a:extLst>
          </p:cNvPr>
          <p:cNvPicPr>
            <a:picLocks noChangeAspect="1"/>
          </p:cNvPicPr>
          <p:nvPr/>
        </p:nvPicPr>
        <p:blipFill>
          <a:blip r:embed="rId3"/>
          <a:stretch>
            <a:fillRect/>
          </a:stretch>
        </p:blipFill>
        <p:spPr>
          <a:xfrm>
            <a:off x="2207677" y="-12036"/>
            <a:ext cx="3438442" cy="3078747"/>
          </a:xfrm>
          <a:prstGeom prst="rect">
            <a:avLst/>
          </a:prstGeom>
        </p:spPr>
      </p:pic>
      <p:sp>
        <p:nvSpPr>
          <p:cNvPr id="6" name="Slide Number Placeholder 5">
            <a:extLst>
              <a:ext uri="{FF2B5EF4-FFF2-40B4-BE49-F238E27FC236}">
                <a16:creationId xmlns:a16="http://schemas.microsoft.com/office/drawing/2014/main" id="{ECF4D872-643A-4925-A7E8-74EC93AFA7D0}"/>
              </a:ext>
            </a:extLst>
          </p:cNvPr>
          <p:cNvSpPr>
            <a:spLocks noGrp="1"/>
          </p:cNvSpPr>
          <p:nvPr>
            <p:ph type="sldNum" sz="quarter" idx="12"/>
          </p:nvPr>
        </p:nvSpPr>
        <p:spPr/>
        <p:txBody>
          <a:bodyPr/>
          <a:lstStyle/>
          <a:p>
            <a:fld id="{ED4687AE-F7D7-4E0E-86AF-F178D2FF58C3}" type="slidenum">
              <a:rPr lang="en-NZ" smtClean="0"/>
              <a:t>80</a:t>
            </a:fld>
            <a:endParaRPr lang="en-NZ" dirty="0"/>
          </a:p>
        </p:txBody>
      </p:sp>
    </p:spTree>
    <p:extLst>
      <p:ext uri="{BB962C8B-B14F-4D97-AF65-F5344CB8AC3E}">
        <p14:creationId xmlns:p14="http://schemas.microsoft.com/office/powerpoint/2010/main" val="3881974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794714-3573-43B0-8C1F-1A74A4DF1D20}"/>
              </a:ext>
            </a:extLst>
          </p:cNvPr>
          <p:cNvSpPr/>
          <p:nvPr/>
        </p:nvSpPr>
        <p:spPr>
          <a:xfrm>
            <a:off x="0" y="-10633"/>
            <a:ext cx="12192558" cy="6868633"/>
          </a:xfrm>
          <a:prstGeom prst="rect">
            <a:avLst/>
          </a:prstGeom>
          <a:solidFill>
            <a:srgbClr val="28C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F09CBBE8-69F4-453D-A3D7-E77A0653C1AF}"/>
              </a:ext>
            </a:extLst>
          </p:cNvPr>
          <p:cNvCxnSpPr>
            <a:cxnSpLocks/>
          </p:cNvCxnSpPr>
          <p:nvPr/>
        </p:nvCxnSpPr>
        <p:spPr>
          <a:xfrm>
            <a:off x="10106345" y="0"/>
            <a:ext cx="49677" cy="45387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224661-A256-474B-8303-18C2799898EB}"/>
              </a:ext>
            </a:extLst>
          </p:cNvPr>
          <p:cNvCxnSpPr>
            <a:cxnSpLocks/>
          </p:cNvCxnSpPr>
          <p:nvPr/>
        </p:nvCxnSpPr>
        <p:spPr>
          <a:xfrm>
            <a:off x="2073797" y="1809750"/>
            <a:ext cx="0" cy="5048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6A8818-78CA-4812-94E2-2F44D43D033F}"/>
              </a:ext>
            </a:extLst>
          </p:cNvPr>
          <p:cNvCxnSpPr>
            <a:cxnSpLocks/>
          </p:cNvCxnSpPr>
          <p:nvPr/>
        </p:nvCxnSpPr>
        <p:spPr>
          <a:xfrm flipH="1">
            <a:off x="2423887" y="1202597"/>
            <a:ext cx="97681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DE77EC-3FF9-4000-8A2C-B098099EA5F3}"/>
              </a:ext>
            </a:extLst>
          </p:cNvPr>
          <p:cNvCxnSpPr>
            <a:cxnSpLocks/>
          </p:cNvCxnSpPr>
          <p:nvPr/>
        </p:nvCxnSpPr>
        <p:spPr>
          <a:xfrm flipH="1">
            <a:off x="0" y="5121757"/>
            <a:ext cx="9620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EC381DB-407A-4DF2-814F-777C89471399}"/>
              </a:ext>
            </a:extLst>
          </p:cNvPr>
          <p:cNvSpPr>
            <a:spLocks noGrp="1"/>
          </p:cNvSpPr>
          <p:nvPr>
            <p:ph type="body" idx="4294967295"/>
          </p:nvPr>
        </p:nvSpPr>
        <p:spPr>
          <a:xfrm>
            <a:off x="4876800" y="5305425"/>
            <a:ext cx="7315200" cy="914400"/>
          </a:xfrm>
        </p:spPr>
        <p:txBody>
          <a:bodyPr/>
          <a:lstStyle/>
          <a:p>
            <a:r>
              <a:rPr lang="en-NZ" dirty="0"/>
              <a:t> </a:t>
            </a:r>
          </a:p>
        </p:txBody>
      </p:sp>
      <p:sp>
        <p:nvSpPr>
          <p:cNvPr id="11" name="Freeform 84">
            <a:extLst>
              <a:ext uri="{FF2B5EF4-FFF2-40B4-BE49-F238E27FC236}">
                <a16:creationId xmlns:a16="http://schemas.microsoft.com/office/drawing/2014/main" id="{ED0BC5D5-56E4-4DD2-8F40-4888A0A8B1BC}"/>
              </a:ext>
            </a:extLst>
          </p:cNvPr>
          <p:cNvSpPr>
            <a:spLocks noEditPoints="1"/>
          </p:cNvSpPr>
          <p:nvPr/>
        </p:nvSpPr>
        <p:spPr bwMode="auto">
          <a:xfrm>
            <a:off x="1317273" y="752958"/>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84">
            <a:extLst>
              <a:ext uri="{FF2B5EF4-FFF2-40B4-BE49-F238E27FC236}">
                <a16:creationId xmlns:a16="http://schemas.microsoft.com/office/drawing/2014/main" id="{ED6180D8-88BC-4BFE-B800-E46942BC222A}"/>
              </a:ext>
            </a:extLst>
          </p:cNvPr>
          <p:cNvSpPr>
            <a:spLocks noEditPoints="1"/>
          </p:cNvSpPr>
          <p:nvPr/>
        </p:nvSpPr>
        <p:spPr bwMode="auto">
          <a:xfrm rot="10800000">
            <a:off x="9798453" y="4675230"/>
            <a:ext cx="920342" cy="878510"/>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2BF218A-790C-4020-B737-6D666559C3D4}"/>
              </a:ext>
            </a:extLst>
          </p:cNvPr>
          <p:cNvSpPr/>
          <p:nvPr/>
        </p:nvSpPr>
        <p:spPr>
          <a:xfrm>
            <a:off x="2637866" y="1630288"/>
            <a:ext cx="7220507" cy="3046988"/>
          </a:xfrm>
          <a:prstGeom prst="rect">
            <a:avLst/>
          </a:prstGeom>
        </p:spPr>
        <p:txBody>
          <a:bodyPr wrap="square">
            <a:spAutoFit/>
          </a:bodyPr>
          <a:lstStyle/>
          <a:p>
            <a:pPr lvl="0">
              <a:defRPr/>
            </a:pPr>
            <a:r>
              <a:rPr lang="en-US" sz="4800" b="1" spc="-60" dirty="0">
                <a:solidFill>
                  <a:srgbClr val="2F395B"/>
                </a:solidFill>
                <a:latin typeface="Arial" panose="020B0604020202020204" pitchFamily="34" charset="0"/>
                <a:cs typeface="Arial" panose="020B0604020202020204" pitchFamily="34" charset="0"/>
              </a:rPr>
              <a:t>I think we all know the answers, we just need to be brave enough to start the conversation.</a:t>
            </a:r>
            <a:endParaRPr kumimoji="0" lang="en-NZ"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148F6285-A453-4CDE-8FC0-D0AA14D132C3}"/>
              </a:ext>
            </a:extLst>
          </p:cNvPr>
          <p:cNvSpPr/>
          <p:nvPr/>
        </p:nvSpPr>
        <p:spPr>
          <a:xfrm>
            <a:off x="2752166" y="4976813"/>
            <a:ext cx="1430426" cy="289000"/>
          </a:xfrm>
          <a:prstGeom prst="rect">
            <a:avLst/>
          </a:prstGeom>
          <a:solidFill>
            <a:srgbClr val="2F3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4A56760-7F62-48F9-A196-638F3687E2FA}"/>
              </a:ext>
            </a:extLst>
          </p:cNvPr>
          <p:cNvSpPr/>
          <p:nvPr/>
        </p:nvSpPr>
        <p:spPr>
          <a:xfrm>
            <a:off x="2842164" y="4955257"/>
            <a:ext cx="1340432" cy="338554"/>
          </a:xfrm>
          <a:prstGeom prst="rect">
            <a:avLst/>
          </a:prstGeom>
        </p:spPr>
        <p:txBody>
          <a:bodyPr wrap="none">
            <a:spAutoFit/>
          </a:bodyPr>
          <a:lstStyle/>
          <a:p>
            <a:pPr lvl="0">
              <a:defRPr/>
            </a:pPr>
            <a:r>
              <a:rPr lang="en-NZ" sz="1600" spc="600" dirty="0">
                <a:solidFill>
                  <a:srgbClr val="FFFFFF"/>
                </a:solidFill>
                <a:latin typeface="Arial" panose="020B0604020202020204" pitchFamily="34" charset="0"/>
                <a:cs typeface="Arial" panose="020B0604020202020204" pitchFamily="34" charset="0"/>
              </a:rPr>
              <a:t>Andrew</a:t>
            </a:r>
          </a:p>
        </p:txBody>
      </p:sp>
      <p:grpSp>
        <p:nvGrpSpPr>
          <p:cNvPr id="44" name="Group 8">
            <a:extLst>
              <a:ext uri="{FF2B5EF4-FFF2-40B4-BE49-F238E27FC236}">
                <a16:creationId xmlns:a16="http://schemas.microsoft.com/office/drawing/2014/main" id="{6EADC4FF-B275-4D61-B070-59D0AD3934A1}"/>
              </a:ext>
            </a:extLst>
          </p:cNvPr>
          <p:cNvGrpSpPr>
            <a:grpSpLocks noChangeAspect="1"/>
          </p:cNvGrpSpPr>
          <p:nvPr/>
        </p:nvGrpSpPr>
        <p:grpSpPr bwMode="auto">
          <a:xfrm>
            <a:off x="9836681" y="6151547"/>
            <a:ext cx="1866628" cy="490797"/>
            <a:chOff x="-1367" y="1958"/>
            <a:chExt cx="3035" cy="798"/>
          </a:xfrm>
          <a:solidFill>
            <a:srgbClr val="2F395B"/>
          </a:solidFill>
        </p:grpSpPr>
        <p:sp>
          <p:nvSpPr>
            <p:cNvPr id="45" name="Freeform 9">
              <a:extLst>
                <a:ext uri="{FF2B5EF4-FFF2-40B4-BE49-F238E27FC236}">
                  <a16:creationId xmlns:a16="http://schemas.microsoft.com/office/drawing/2014/main" id="{CA881D24-E695-4109-87B3-3D2AABF409DB}"/>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10">
              <a:extLst>
                <a:ext uri="{FF2B5EF4-FFF2-40B4-BE49-F238E27FC236}">
                  <a16:creationId xmlns:a16="http://schemas.microsoft.com/office/drawing/2014/main" id="{58A20C6E-26CB-44CB-AFE6-BA8427F02FD9}"/>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11">
              <a:extLst>
                <a:ext uri="{FF2B5EF4-FFF2-40B4-BE49-F238E27FC236}">
                  <a16:creationId xmlns:a16="http://schemas.microsoft.com/office/drawing/2014/main" id="{7FFA35C8-76A2-4C18-B9B8-8B4E4FC2A156}"/>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12">
              <a:extLst>
                <a:ext uri="{FF2B5EF4-FFF2-40B4-BE49-F238E27FC236}">
                  <a16:creationId xmlns:a16="http://schemas.microsoft.com/office/drawing/2014/main" id="{CFD62516-2B88-482E-8BF5-43B1751C005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3">
              <a:extLst>
                <a:ext uri="{FF2B5EF4-FFF2-40B4-BE49-F238E27FC236}">
                  <a16:creationId xmlns:a16="http://schemas.microsoft.com/office/drawing/2014/main" id="{15F145E0-1898-4102-AB9A-378F01559C2F}"/>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4">
              <a:extLst>
                <a:ext uri="{FF2B5EF4-FFF2-40B4-BE49-F238E27FC236}">
                  <a16:creationId xmlns:a16="http://schemas.microsoft.com/office/drawing/2014/main" id="{82119A04-EE07-4EA4-ADAF-4139F926B0A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34B97F80-A783-41ED-B5A2-68885BD7876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6">
              <a:extLst>
                <a:ext uri="{FF2B5EF4-FFF2-40B4-BE49-F238E27FC236}">
                  <a16:creationId xmlns:a16="http://schemas.microsoft.com/office/drawing/2014/main" id="{C7157ED1-7867-42A4-81DF-757F12B30B0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17">
              <a:extLst>
                <a:ext uri="{FF2B5EF4-FFF2-40B4-BE49-F238E27FC236}">
                  <a16:creationId xmlns:a16="http://schemas.microsoft.com/office/drawing/2014/main" id="{65CFBB65-1349-4949-B9CC-75F8B06A3165}"/>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18">
              <a:extLst>
                <a:ext uri="{FF2B5EF4-FFF2-40B4-BE49-F238E27FC236}">
                  <a16:creationId xmlns:a16="http://schemas.microsoft.com/office/drawing/2014/main" id="{8A9454E9-6A17-40F3-9912-18AE036C17C1}"/>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19">
              <a:extLst>
                <a:ext uri="{FF2B5EF4-FFF2-40B4-BE49-F238E27FC236}">
                  <a16:creationId xmlns:a16="http://schemas.microsoft.com/office/drawing/2014/main" id="{39288ED0-F512-4D2F-BEF4-E51ABED76208}"/>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20">
              <a:extLst>
                <a:ext uri="{FF2B5EF4-FFF2-40B4-BE49-F238E27FC236}">
                  <a16:creationId xmlns:a16="http://schemas.microsoft.com/office/drawing/2014/main" id="{77F086FC-25A6-4DC7-A34D-5EE14A85B762}"/>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21">
              <a:extLst>
                <a:ext uri="{FF2B5EF4-FFF2-40B4-BE49-F238E27FC236}">
                  <a16:creationId xmlns:a16="http://schemas.microsoft.com/office/drawing/2014/main" id="{E9598D25-CBA1-4AA4-8C1B-6F8FD463A597}"/>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22">
              <a:extLst>
                <a:ext uri="{FF2B5EF4-FFF2-40B4-BE49-F238E27FC236}">
                  <a16:creationId xmlns:a16="http://schemas.microsoft.com/office/drawing/2014/main" id="{12FC32D0-8093-412B-A139-F619592B78B2}"/>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23">
              <a:extLst>
                <a:ext uri="{FF2B5EF4-FFF2-40B4-BE49-F238E27FC236}">
                  <a16:creationId xmlns:a16="http://schemas.microsoft.com/office/drawing/2014/main" id="{67A878CA-5A57-4CA6-8632-3FB3B5F6268B}"/>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24">
              <a:extLst>
                <a:ext uri="{FF2B5EF4-FFF2-40B4-BE49-F238E27FC236}">
                  <a16:creationId xmlns:a16="http://schemas.microsoft.com/office/drawing/2014/main" id="{166744A3-B504-4515-979A-C13EDF261986}"/>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25">
              <a:extLst>
                <a:ext uri="{FF2B5EF4-FFF2-40B4-BE49-F238E27FC236}">
                  <a16:creationId xmlns:a16="http://schemas.microsoft.com/office/drawing/2014/main" id="{7D1515AB-EBFB-4DDD-A155-54D1AD94162E}"/>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26">
              <a:extLst>
                <a:ext uri="{FF2B5EF4-FFF2-40B4-BE49-F238E27FC236}">
                  <a16:creationId xmlns:a16="http://schemas.microsoft.com/office/drawing/2014/main" id="{47DF8984-4F52-4677-999E-5C64E94BB644}"/>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27">
              <a:extLst>
                <a:ext uri="{FF2B5EF4-FFF2-40B4-BE49-F238E27FC236}">
                  <a16:creationId xmlns:a16="http://schemas.microsoft.com/office/drawing/2014/main" id="{F57A822B-D087-4014-8B42-27E3FB6F2B8B}"/>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28">
              <a:extLst>
                <a:ext uri="{FF2B5EF4-FFF2-40B4-BE49-F238E27FC236}">
                  <a16:creationId xmlns:a16="http://schemas.microsoft.com/office/drawing/2014/main" id="{321895E0-5904-4965-A019-DC2A2EC9FB6B}"/>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29">
              <a:extLst>
                <a:ext uri="{FF2B5EF4-FFF2-40B4-BE49-F238E27FC236}">
                  <a16:creationId xmlns:a16="http://schemas.microsoft.com/office/drawing/2014/main" id="{C0D347E1-FA28-4273-B860-7AC7C9D58EA0}"/>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30">
              <a:extLst>
                <a:ext uri="{FF2B5EF4-FFF2-40B4-BE49-F238E27FC236}">
                  <a16:creationId xmlns:a16="http://schemas.microsoft.com/office/drawing/2014/main" id="{66EEC6E8-6B0C-4C36-BF10-8B5282E70828}"/>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31">
              <a:extLst>
                <a:ext uri="{FF2B5EF4-FFF2-40B4-BE49-F238E27FC236}">
                  <a16:creationId xmlns:a16="http://schemas.microsoft.com/office/drawing/2014/main" id="{EBE7A70A-402A-49A9-B455-FAE881A7A92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32">
              <a:extLst>
                <a:ext uri="{FF2B5EF4-FFF2-40B4-BE49-F238E27FC236}">
                  <a16:creationId xmlns:a16="http://schemas.microsoft.com/office/drawing/2014/main" id="{A31366B7-CF40-49BC-98C1-A91FE92562C0}"/>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33">
              <a:extLst>
                <a:ext uri="{FF2B5EF4-FFF2-40B4-BE49-F238E27FC236}">
                  <a16:creationId xmlns:a16="http://schemas.microsoft.com/office/drawing/2014/main" id="{D3B1FDB5-0B23-4B9B-959B-B75C9E414B8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34">
              <a:extLst>
                <a:ext uri="{FF2B5EF4-FFF2-40B4-BE49-F238E27FC236}">
                  <a16:creationId xmlns:a16="http://schemas.microsoft.com/office/drawing/2014/main" id="{88779087-B2FE-4379-B3BB-CE5B58EC1842}"/>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35">
              <a:extLst>
                <a:ext uri="{FF2B5EF4-FFF2-40B4-BE49-F238E27FC236}">
                  <a16:creationId xmlns:a16="http://schemas.microsoft.com/office/drawing/2014/main" id="{D516CC00-E0FC-4B58-A4AC-C569FED55690}"/>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36">
              <a:extLst>
                <a:ext uri="{FF2B5EF4-FFF2-40B4-BE49-F238E27FC236}">
                  <a16:creationId xmlns:a16="http://schemas.microsoft.com/office/drawing/2014/main" id="{767871A7-A2B1-4734-9447-1425B567C4FF}"/>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Line 37">
              <a:extLst>
                <a:ext uri="{FF2B5EF4-FFF2-40B4-BE49-F238E27FC236}">
                  <a16:creationId xmlns:a16="http://schemas.microsoft.com/office/drawing/2014/main" id="{8683E7B0-7300-45C1-9DB9-E9F7290ACEBB}"/>
                </a:ext>
              </a:extLst>
            </p:cNvPr>
            <p:cNvSpPr>
              <a:spLocks noChangeShapeType="1"/>
            </p:cNvSpPr>
            <p:nvPr/>
          </p:nvSpPr>
          <p:spPr bwMode="auto">
            <a:xfrm>
              <a:off x="-638" y="2209"/>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4" name="Rectangle 38">
              <a:extLst>
                <a:ext uri="{FF2B5EF4-FFF2-40B4-BE49-F238E27FC236}">
                  <a16:creationId xmlns:a16="http://schemas.microsoft.com/office/drawing/2014/main" id="{B15D7CC0-99DC-47F0-9FD5-DB9BD3D8574A}"/>
                </a:ext>
              </a:extLst>
            </p:cNvPr>
            <p:cNvSpPr>
              <a:spLocks noChangeArrowheads="1"/>
            </p:cNvSpPr>
            <p:nvPr/>
          </p:nvSpPr>
          <p:spPr bwMode="auto">
            <a:xfrm>
              <a:off x="-638" y="2207"/>
              <a:ext cx="2306"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Freeform 39">
              <a:extLst>
                <a:ext uri="{FF2B5EF4-FFF2-40B4-BE49-F238E27FC236}">
                  <a16:creationId xmlns:a16="http://schemas.microsoft.com/office/drawing/2014/main" id="{FDE58E9A-C02C-4BB1-9025-3F58742BCC62}"/>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6" name="Line 40">
              <a:extLst>
                <a:ext uri="{FF2B5EF4-FFF2-40B4-BE49-F238E27FC236}">
                  <a16:creationId xmlns:a16="http://schemas.microsoft.com/office/drawing/2014/main" id="{A87A2AD4-ADBE-4F9D-BB1E-E2D9F4DFAEDA}"/>
                </a:ext>
              </a:extLst>
            </p:cNvPr>
            <p:cNvSpPr>
              <a:spLocks noChangeShapeType="1"/>
            </p:cNvSpPr>
            <p:nvPr/>
          </p:nvSpPr>
          <p:spPr bwMode="auto">
            <a:xfrm>
              <a:off x="-638" y="2500"/>
              <a:ext cx="230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7" name="Rectangle 41">
              <a:extLst>
                <a:ext uri="{FF2B5EF4-FFF2-40B4-BE49-F238E27FC236}">
                  <a16:creationId xmlns:a16="http://schemas.microsoft.com/office/drawing/2014/main" id="{C09E4ED2-8F95-4F0B-9C5C-ABB017737291}"/>
                </a:ext>
              </a:extLst>
            </p:cNvPr>
            <p:cNvSpPr>
              <a:spLocks noChangeArrowheads="1"/>
            </p:cNvSpPr>
            <p:nvPr/>
          </p:nvSpPr>
          <p:spPr bwMode="auto">
            <a:xfrm>
              <a:off x="-638" y="2498"/>
              <a:ext cx="2306"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8" name="Line 42">
              <a:extLst>
                <a:ext uri="{FF2B5EF4-FFF2-40B4-BE49-F238E27FC236}">
                  <a16:creationId xmlns:a16="http://schemas.microsoft.com/office/drawing/2014/main" id="{8A350613-7D5A-4F20-813E-AFB19FC54EF4}"/>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79" name="Line 43">
              <a:extLst>
                <a:ext uri="{FF2B5EF4-FFF2-40B4-BE49-F238E27FC236}">
                  <a16:creationId xmlns:a16="http://schemas.microsoft.com/office/drawing/2014/main" id="{67183481-D36F-4001-A779-3DAEF355A942}"/>
                </a:ext>
              </a:extLst>
            </p:cNvPr>
            <p:cNvSpPr>
              <a:spLocks noChangeShapeType="1"/>
            </p:cNvSpPr>
            <p:nvPr/>
          </p:nvSpPr>
          <p:spPr bwMode="auto">
            <a:xfrm>
              <a:off x="-594" y="2147"/>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0" name="Line 44">
              <a:extLst>
                <a:ext uri="{FF2B5EF4-FFF2-40B4-BE49-F238E27FC236}">
                  <a16:creationId xmlns:a16="http://schemas.microsoft.com/office/drawing/2014/main" id="{588FF85F-1121-4C7D-96DC-964DDDAF549E}"/>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1" name="Line 45">
              <a:extLst>
                <a:ext uri="{FF2B5EF4-FFF2-40B4-BE49-F238E27FC236}">
                  <a16:creationId xmlns:a16="http://schemas.microsoft.com/office/drawing/2014/main" id="{5D58DAF3-FE9A-47A9-B18C-F338547F7125}"/>
                </a:ext>
              </a:extLst>
            </p:cNvPr>
            <p:cNvSpPr>
              <a:spLocks noChangeShapeType="1"/>
            </p:cNvSpPr>
            <p:nvPr/>
          </p:nvSpPr>
          <p:spPr bwMode="auto">
            <a:xfrm>
              <a:off x="-594" y="24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46">
              <a:extLst>
                <a:ext uri="{FF2B5EF4-FFF2-40B4-BE49-F238E27FC236}">
                  <a16:creationId xmlns:a16="http://schemas.microsoft.com/office/drawing/2014/main" id="{E1477FF7-5527-4BE8-B350-A8B1AFE12E49}"/>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47">
              <a:extLst>
                <a:ext uri="{FF2B5EF4-FFF2-40B4-BE49-F238E27FC236}">
                  <a16:creationId xmlns:a16="http://schemas.microsoft.com/office/drawing/2014/main" id="{54BD74A1-3130-4D32-8388-1515E2A23FF8}"/>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48">
              <a:extLst>
                <a:ext uri="{FF2B5EF4-FFF2-40B4-BE49-F238E27FC236}">
                  <a16:creationId xmlns:a16="http://schemas.microsoft.com/office/drawing/2014/main" id="{206D501B-6B35-4D9B-85EC-A49EA673C561}"/>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49">
              <a:extLst>
                <a:ext uri="{FF2B5EF4-FFF2-40B4-BE49-F238E27FC236}">
                  <a16:creationId xmlns:a16="http://schemas.microsoft.com/office/drawing/2014/main" id="{8B97D510-BB45-4443-96C2-CA43CD6AA5EA}"/>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50">
              <a:extLst>
                <a:ext uri="{FF2B5EF4-FFF2-40B4-BE49-F238E27FC236}">
                  <a16:creationId xmlns:a16="http://schemas.microsoft.com/office/drawing/2014/main" id="{1068197C-C2F6-4741-87DD-73EF35C3E97A}"/>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51">
              <a:extLst>
                <a:ext uri="{FF2B5EF4-FFF2-40B4-BE49-F238E27FC236}">
                  <a16:creationId xmlns:a16="http://schemas.microsoft.com/office/drawing/2014/main" id="{B627C775-F22C-4774-B37F-5C959F9B23E4}"/>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 name="Slide Number Placeholder 4">
            <a:extLst>
              <a:ext uri="{FF2B5EF4-FFF2-40B4-BE49-F238E27FC236}">
                <a16:creationId xmlns:a16="http://schemas.microsoft.com/office/drawing/2014/main" id="{5F04E166-107C-406D-BE67-4FAB2FA7F284}"/>
              </a:ext>
            </a:extLst>
          </p:cNvPr>
          <p:cNvSpPr>
            <a:spLocks noGrp="1"/>
          </p:cNvSpPr>
          <p:nvPr>
            <p:ph type="sldNum" sz="quarter" idx="12"/>
          </p:nvPr>
        </p:nvSpPr>
        <p:spPr/>
        <p:txBody>
          <a:bodyPr/>
          <a:lstStyle/>
          <a:p>
            <a:fld id="{ED4687AE-F7D7-4E0E-86AF-F178D2FF58C3}" type="slidenum">
              <a:rPr lang="en-NZ" smtClean="0"/>
              <a:t>81</a:t>
            </a:fld>
            <a:endParaRPr lang="en-NZ" dirty="0"/>
          </a:p>
        </p:txBody>
      </p:sp>
    </p:spTree>
    <p:extLst>
      <p:ext uri="{BB962C8B-B14F-4D97-AF65-F5344CB8AC3E}">
        <p14:creationId xmlns:p14="http://schemas.microsoft.com/office/powerpoint/2010/main" val="7004850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0C84AD7-27EF-45AF-92C2-FF5B7BD6C73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4" name="Rectangle 123">
            <a:extLst>
              <a:ext uri="{FF2B5EF4-FFF2-40B4-BE49-F238E27FC236}">
                <a16:creationId xmlns:a16="http://schemas.microsoft.com/office/drawing/2014/main" id="{56D08205-8489-4A17-AAC9-2DCC623A562E}"/>
              </a:ext>
            </a:extLst>
          </p:cNvPr>
          <p:cNvSpPr/>
          <p:nvPr/>
        </p:nvSpPr>
        <p:spPr>
          <a:xfrm>
            <a:off x="-558" y="-10633"/>
            <a:ext cx="12192558" cy="686863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BEBDA6BE-C604-455E-B778-71FFAABC7EAB}"/>
              </a:ext>
            </a:extLst>
          </p:cNvPr>
          <p:cNvSpPr/>
          <p:nvPr/>
        </p:nvSpPr>
        <p:spPr>
          <a:xfrm>
            <a:off x="-558" y="0"/>
            <a:ext cx="12192558" cy="6868633"/>
          </a:xfrm>
          <a:prstGeom prst="rect">
            <a:avLst/>
          </a:prstGeom>
          <a:solidFill>
            <a:srgbClr val="39466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45678E87-946B-4349-A28E-C8280D9C1682}"/>
              </a:ext>
            </a:extLst>
          </p:cNvPr>
          <p:cNvSpPr/>
          <p:nvPr/>
        </p:nvSpPr>
        <p:spPr>
          <a:xfrm>
            <a:off x="7240037" y="6865204"/>
            <a:ext cx="2305006" cy="6698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6" name="Straight Connector 65">
            <a:extLst>
              <a:ext uri="{FF2B5EF4-FFF2-40B4-BE49-F238E27FC236}">
                <a16:creationId xmlns:a16="http://schemas.microsoft.com/office/drawing/2014/main" id="{C01D8E49-FB8C-4FE6-90D6-0EFD4DA23DA8}"/>
              </a:ext>
            </a:extLst>
          </p:cNvPr>
          <p:cNvCxnSpPr>
            <a:cxnSpLocks/>
          </p:cNvCxnSpPr>
          <p:nvPr/>
        </p:nvCxnSpPr>
        <p:spPr>
          <a:xfrm>
            <a:off x="11754177" y="326162"/>
            <a:ext cx="0" cy="58513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33AA88F-A4E3-4544-B1D5-4630A737BB57}"/>
              </a:ext>
            </a:extLst>
          </p:cNvPr>
          <p:cNvCxnSpPr>
            <a:cxnSpLocks/>
          </p:cNvCxnSpPr>
          <p:nvPr/>
        </p:nvCxnSpPr>
        <p:spPr>
          <a:xfrm>
            <a:off x="419312" y="326162"/>
            <a:ext cx="0" cy="60922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E0E1E63-B3D2-4653-A9A3-83F787EF4AED}"/>
              </a:ext>
            </a:extLst>
          </p:cNvPr>
          <p:cNvCxnSpPr>
            <a:cxnSpLocks/>
          </p:cNvCxnSpPr>
          <p:nvPr/>
        </p:nvCxnSpPr>
        <p:spPr>
          <a:xfrm flipH="1">
            <a:off x="414112" y="326162"/>
            <a:ext cx="113506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37188D0-BA7C-4442-B46C-CF681FEB194A}"/>
              </a:ext>
            </a:extLst>
          </p:cNvPr>
          <p:cNvCxnSpPr>
            <a:cxnSpLocks/>
          </p:cNvCxnSpPr>
          <p:nvPr/>
        </p:nvCxnSpPr>
        <p:spPr>
          <a:xfrm flipH="1">
            <a:off x="414112" y="6418396"/>
            <a:ext cx="92827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 name="Group 8">
            <a:extLst>
              <a:ext uri="{FF2B5EF4-FFF2-40B4-BE49-F238E27FC236}">
                <a16:creationId xmlns:a16="http://schemas.microsoft.com/office/drawing/2014/main" id="{E0D1F6F0-2DEE-42E7-8343-B6759CFCEC2C}"/>
              </a:ext>
            </a:extLst>
          </p:cNvPr>
          <p:cNvGrpSpPr>
            <a:grpSpLocks noChangeAspect="1"/>
          </p:cNvGrpSpPr>
          <p:nvPr/>
        </p:nvGrpSpPr>
        <p:grpSpPr bwMode="auto">
          <a:xfrm>
            <a:off x="9836681" y="6151547"/>
            <a:ext cx="1866628" cy="490797"/>
            <a:chOff x="-1367" y="1958"/>
            <a:chExt cx="3035" cy="798"/>
          </a:xfrm>
        </p:grpSpPr>
        <p:sp>
          <p:nvSpPr>
            <p:cNvPr id="81" name="Freeform 9">
              <a:extLst>
                <a:ext uri="{FF2B5EF4-FFF2-40B4-BE49-F238E27FC236}">
                  <a16:creationId xmlns:a16="http://schemas.microsoft.com/office/drawing/2014/main" id="{710DD09B-93F3-4A9B-89BC-B0C1ECA17C51}"/>
                </a:ext>
              </a:extLst>
            </p:cNvPr>
            <p:cNvSpPr>
              <a:spLocks noEditPoints="1"/>
            </p:cNvSpPr>
            <p:nvPr/>
          </p:nvSpPr>
          <p:spPr bwMode="auto">
            <a:xfrm>
              <a:off x="-476" y="2548"/>
              <a:ext cx="89" cy="95"/>
            </a:xfrm>
            <a:custGeom>
              <a:avLst/>
              <a:gdLst>
                <a:gd name="T0" fmla="*/ 65 w 89"/>
                <a:gd name="T1" fmla="*/ 71 h 95"/>
                <a:gd name="T2" fmla="*/ 25 w 89"/>
                <a:gd name="T3" fmla="*/ 71 h 95"/>
                <a:gd name="T4" fmla="*/ 15 w 89"/>
                <a:gd name="T5" fmla="*/ 95 h 95"/>
                <a:gd name="T6" fmla="*/ 0 w 89"/>
                <a:gd name="T7" fmla="*/ 95 h 95"/>
                <a:gd name="T8" fmla="*/ 40 w 89"/>
                <a:gd name="T9" fmla="*/ 0 h 95"/>
                <a:gd name="T10" fmla="*/ 50 w 89"/>
                <a:gd name="T11" fmla="*/ 0 h 95"/>
                <a:gd name="T12" fmla="*/ 89 w 89"/>
                <a:gd name="T13" fmla="*/ 95 h 95"/>
                <a:gd name="T14" fmla="*/ 75 w 89"/>
                <a:gd name="T15" fmla="*/ 95 h 95"/>
                <a:gd name="T16" fmla="*/ 65 w 89"/>
                <a:gd name="T17" fmla="*/ 71 h 95"/>
                <a:gd name="T18" fmla="*/ 31 w 89"/>
                <a:gd name="T19" fmla="*/ 59 h 95"/>
                <a:gd name="T20" fmla="*/ 60 w 89"/>
                <a:gd name="T21" fmla="*/ 59 h 95"/>
                <a:gd name="T22" fmla="*/ 45 w 89"/>
                <a:gd name="T23" fmla="*/ 23 h 95"/>
                <a:gd name="T24" fmla="*/ 31 w 89"/>
                <a:gd name="T25"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65" y="71"/>
                  </a:moveTo>
                  <a:lnTo>
                    <a:pt x="25" y="71"/>
                  </a:lnTo>
                  <a:lnTo>
                    <a:pt x="15" y="95"/>
                  </a:lnTo>
                  <a:lnTo>
                    <a:pt x="0" y="95"/>
                  </a:lnTo>
                  <a:lnTo>
                    <a:pt x="40" y="0"/>
                  </a:lnTo>
                  <a:lnTo>
                    <a:pt x="50" y="0"/>
                  </a:lnTo>
                  <a:lnTo>
                    <a:pt x="89" y="95"/>
                  </a:lnTo>
                  <a:lnTo>
                    <a:pt x="75" y="95"/>
                  </a:lnTo>
                  <a:lnTo>
                    <a:pt x="65" y="71"/>
                  </a:lnTo>
                  <a:close/>
                  <a:moveTo>
                    <a:pt x="31" y="59"/>
                  </a:moveTo>
                  <a:lnTo>
                    <a:pt x="60" y="59"/>
                  </a:lnTo>
                  <a:lnTo>
                    <a:pt x="45" y="23"/>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2" name="Freeform 10">
              <a:extLst>
                <a:ext uri="{FF2B5EF4-FFF2-40B4-BE49-F238E27FC236}">
                  <a16:creationId xmlns:a16="http://schemas.microsoft.com/office/drawing/2014/main" id="{34D1E599-FD64-45D4-8195-858A1FC9EFDE}"/>
                </a:ext>
              </a:extLst>
            </p:cNvPr>
            <p:cNvSpPr>
              <a:spLocks/>
            </p:cNvSpPr>
            <p:nvPr/>
          </p:nvSpPr>
          <p:spPr bwMode="auto">
            <a:xfrm>
              <a:off x="-339" y="2548"/>
              <a:ext cx="73" cy="95"/>
            </a:xfrm>
            <a:custGeom>
              <a:avLst/>
              <a:gdLst>
                <a:gd name="T0" fmla="*/ 0 w 73"/>
                <a:gd name="T1" fmla="*/ 0 h 95"/>
                <a:gd name="T2" fmla="*/ 13 w 73"/>
                <a:gd name="T3" fmla="*/ 0 h 95"/>
                <a:gd name="T4" fmla="*/ 13 w 73"/>
                <a:gd name="T5" fmla="*/ 43 h 95"/>
                <a:gd name="T6" fmla="*/ 53 w 73"/>
                <a:gd name="T7" fmla="*/ 0 h 95"/>
                <a:gd name="T8" fmla="*/ 70 w 73"/>
                <a:gd name="T9" fmla="*/ 0 h 95"/>
                <a:gd name="T10" fmla="*/ 26 w 73"/>
                <a:gd name="T11" fmla="*/ 46 h 95"/>
                <a:gd name="T12" fmla="*/ 73 w 73"/>
                <a:gd name="T13" fmla="*/ 95 h 95"/>
                <a:gd name="T14" fmla="*/ 56 w 73"/>
                <a:gd name="T15" fmla="*/ 95 h 95"/>
                <a:gd name="T16" fmla="*/ 13 w 73"/>
                <a:gd name="T17" fmla="*/ 51 h 95"/>
                <a:gd name="T18" fmla="*/ 13 w 73"/>
                <a:gd name="T19" fmla="*/ 95 h 95"/>
                <a:gd name="T20" fmla="*/ 0 w 73"/>
                <a:gd name="T21" fmla="*/ 95 h 95"/>
                <a:gd name="T22" fmla="*/ 0 w 7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95">
                  <a:moveTo>
                    <a:pt x="0" y="0"/>
                  </a:moveTo>
                  <a:lnTo>
                    <a:pt x="13" y="0"/>
                  </a:lnTo>
                  <a:lnTo>
                    <a:pt x="13" y="43"/>
                  </a:lnTo>
                  <a:lnTo>
                    <a:pt x="53" y="0"/>
                  </a:lnTo>
                  <a:lnTo>
                    <a:pt x="70" y="0"/>
                  </a:lnTo>
                  <a:lnTo>
                    <a:pt x="26" y="46"/>
                  </a:lnTo>
                  <a:lnTo>
                    <a:pt x="73" y="95"/>
                  </a:lnTo>
                  <a:lnTo>
                    <a:pt x="56" y="95"/>
                  </a:lnTo>
                  <a:lnTo>
                    <a:pt x="13" y="51"/>
                  </a:lnTo>
                  <a:lnTo>
                    <a:pt x="13" y="95"/>
                  </a:lnTo>
                  <a:lnTo>
                    <a:pt x="0" y="9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1">
              <a:extLst>
                <a:ext uri="{FF2B5EF4-FFF2-40B4-BE49-F238E27FC236}">
                  <a16:creationId xmlns:a16="http://schemas.microsoft.com/office/drawing/2014/main" id="{AE0C5B19-8BFC-4244-ACCD-0F528F869504}"/>
                </a:ext>
              </a:extLst>
            </p:cNvPr>
            <p:cNvSpPr>
              <a:spLocks noEditPoints="1"/>
            </p:cNvSpPr>
            <p:nvPr/>
          </p:nvSpPr>
          <p:spPr bwMode="auto">
            <a:xfrm>
              <a:off x="-265" y="2578"/>
              <a:ext cx="64"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Freeform 12">
              <a:extLst>
                <a:ext uri="{FF2B5EF4-FFF2-40B4-BE49-F238E27FC236}">
                  <a16:creationId xmlns:a16="http://schemas.microsoft.com/office/drawing/2014/main" id="{70A90AFF-1D71-4C8C-B748-BAD4F38DCE37}"/>
                </a:ext>
              </a:extLst>
            </p:cNvPr>
            <p:cNvSpPr>
              <a:spLocks/>
            </p:cNvSpPr>
            <p:nvPr/>
          </p:nvSpPr>
          <p:spPr bwMode="auto">
            <a:xfrm>
              <a:off x="-177"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5" name="Freeform 13">
              <a:extLst>
                <a:ext uri="{FF2B5EF4-FFF2-40B4-BE49-F238E27FC236}">
                  <a16:creationId xmlns:a16="http://schemas.microsoft.com/office/drawing/2014/main" id="{129B4DB6-8990-4E82-A7CA-5F80EECB7A30}"/>
                </a:ext>
              </a:extLst>
            </p:cNvPr>
            <p:cNvSpPr>
              <a:spLocks/>
            </p:cNvSpPr>
            <p:nvPr/>
          </p:nvSpPr>
          <p:spPr bwMode="auto">
            <a:xfrm>
              <a:off x="-106" y="2559"/>
              <a:ext cx="50" cy="87"/>
            </a:xfrm>
            <a:custGeom>
              <a:avLst/>
              <a:gdLst>
                <a:gd name="T0" fmla="*/ 41 w 41"/>
                <a:gd name="T1" fmla="*/ 67 h 71"/>
                <a:gd name="T2" fmla="*/ 29 w 41"/>
                <a:gd name="T3" fmla="*/ 71 h 71"/>
                <a:gd name="T4" fmla="*/ 16 w 41"/>
                <a:gd name="T5" fmla="*/ 65 h 71"/>
                <a:gd name="T6" fmla="*/ 12 w 41"/>
                <a:gd name="T7" fmla="*/ 51 h 71"/>
                <a:gd name="T8" fmla="*/ 12 w 41"/>
                <a:gd name="T9" fmla="*/ 26 h 71"/>
                <a:gd name="T10" fmla="*/ 0 w 41"/>
                <a:gd name="T11" fmla="*/ 26 h 71"/>
                <a:gd name="T12" fmla="*/ 0 w 41"/>
                <a:gd name="T13" fmla="*/ 17 h 71"/>
                <a:gd name="T14" fmla="*/ 12 w 41"/>
                <a:gd name="T15" fmla="*/ 17 h 71"/>
                <a:gd name="T16" fmla="*/ 12 w 41"/>
                <a:gd name="T17" fmla="*/ 0 h 71"/>
                <a:gd name="T18" fmla="*/ 23 w 41"/>
                <a:gd name="T19" fmla="*/ 0 h 71"/>
                <a:gd name="T20" fmla="*/ 23 w 41"/>
                <a:gd name="T21" fmla="*/ 17 h 71"/>
                <a:gd name="T22" fmla="*/ 38 w 41"/>
                <a:gd name="T23" fmla="*/ 17 h 71"/>
                <a:gd name="T24" fmla="*/ 38 w 41"/>
                <a:gd name="T25" fmla="*/ 26 h 71"/>
                <a:gd name="T26" fmla="*/ 23 w 41"/>
                <a:gd name="T27" fmla="*/ 26 h 71"/>
                <a:gd name="T28" fmla="*/ 23 w 41"/>
                <a:gd name="T29" fmla="*/ 51 h 71"/>
                <a:gd name="T30" fmla="*/ 24 w 41"/>
                <a:gd name="T31" fmla="*/ 58 h 71"/>
                <a:gd name="T32" fmla="*/ 30 w 41"/>
                <a:gd name="T33" fmla="*/ 61 h 71"/>
                <a:gd name="T34" fmla="*/ 36 w 41"/>
                <a:gd name="T35" fmla="*/ 59 h 71"/>
                <a:gd name="T36" fmla="*/ 41 w 41"/>
                <a:gd name="T3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71">
                  <a:moveTo>
                    <a:pt x="41" y="67"/>
                  </a:moveTo>
                  <a:cubicBezTo>
                    <a:pt x="37" y="69"/>
                    <a:pt x="33" y="71"/>
                    <a:pt x="29" y="71"/>
                  </a:cubicBezTo>
                  <a:cubicBezTo>
                    <a:pt x="24" y="71"/>
                    <a:pt x="19" y="68"/>
                    <a:pt x="16" y="65"/>
                  </a:cubicBezTo>
                  <a:cubicBezTo>
                    <a:pt x="13" y="62"/>
                    <a:pt x="12" y="57"/>
                    <a:pt x="12" y="51"/>
                  </a:cubicBezTo>
                  <a:cubicBezTo>
                    <a:pt x="12" y="26"/>
                    <a:pt x="12" y="26"/>
                    <a:pt x="12" y="26"/>
                  </a:cubicBezTo>
                  <a:cubicBezTo>
                    <a:pt x="0" y="26"/>
                    <a:pt x="0" y="26"/>
                    <a:pt x="0" y="26"/>
                  </a:cubicBezTo>
                  <a:cubicBezTo>
                    <a:pt x="0" y="17"/>
                    <a:pt x="0" y="17"/>
                    <a:pt x="0" y="17"/>
                  </a:cubicBezTo>
                  <a:cubicBezTo>
                    <a:pt x="12" y="17"/>
                    <a:pt x="12" y="17"/>
                    <a:pt x="12" y="17"/>
                  </a:cubicBezTo>
                  <a:cubicBezTo>
                    <a:pt x="12" y="0"/>
                    <a:pt x="12" y="0"/>
                    <a:pt x="12" y="0"/>
                  </a:cubicBezTo>
                  <a:cubicBezTo>
                    <a:pt x="23" y="0"/>
                    <a:pt x="23" y="0"/>
                    <a:pt x="23" y="0"/>
                  </a:cubicBezTo>
                  <a:cubicBezTo>
                    <a:pt x="23" y="17"/>
                    <a:pt x="23" y="17"/>
                    <a:pt x="23" y="17"/>
                  </a:cubicBezTo>
                  <a:cubicBezTo>
                    <a:pt x="38" y="17"/>
                    <a:pt x="38" y="17"/>
                    <a:pt x="38" y="17"/>
                  </a:cubicBezTo>
                  <a:cubicBezTo>
                    <a:pt x="38" y="26"/>
                    <a:pt x="38" y="26"/>
                    <a:pt x="38" y="26"/>
                  </a:cubicBezTo>
                  <a:cubicBezTo>
                    <a:pt x="23" y="26"/>
                    <a:pt x="23" y="26"/>
                    <a:pt x="23" y="26"/>
                  </a:cubicBezTo>
                  <a:cubicBezTo>
                    <a:pt x="23" y="51"/>
                    <a:pt x="23" y="51"/>
                    <a:pt x="23" y="51"/>
                  </a:cubicBezTo>
                  <a:cubicBezTo>
                    <a:pt x="23" y="55"/>
                    <a:pt x="23" y="57"/>
                    <a:pt x="24" y="58"/>
                  </a:cubicBezTo>
                  <a:cubicBezTo>
                    <a:pt x="26" y="60"/>
                    <a:pt x="28" y="61"/>
                    <a:pt x="30" y="61"/>
                  </a:cubicBezTo>
                  <a:cubicBezTo>
                    <a:pt x="32" y="61"/>
                    <a:pt x="35" y="60"/>
                    <a:pt x="36" y="59"/>
                  </a:cubicBezTo>
                  <a:cubicBezTo>
                    <a:pt x="38" y="62"/>
                    <a:pt x="41" y="67"/>
                    <a:pt x="4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6" name="Freeform 14">
              <a:extLst>
                <a:ext uri="{FF2B5EF4-FFF2-40B4-BE49-F238E27FC236}">
                  <a16:creationId xmlns:a16="http://schemas.microsoft.com/office/drawing/2014/main" id="{12DA1AB3-ED15-4E64-82FB-EEDA12B92FD9}"/>
                </a:ext>
              </a:extLst>
            </p:cNvPr>
            <p:cNvSpPr>
              <a:spLocks noEditPoints="1"/>
            </p:cNvSpPr>
            <p:nvPr/>
          </p:nvSpPr>
          <p:spPr bwMode="auto">
            <a:xfrm>
              <a:off x="-48" y="2578"/>
              <a:ext cx="65" cy="68"/>
            </a:xfrm>
            <a:custGeom>
              <a:avLst/>
              <a:gdLst>
                <a:gd name="T0" fmla="*/ 43 w 54"/>
                <a:gd name="T1" fmla="*/ 49 h 55"/>
                <a:gd name="T2" fmla="*/ 27 w 54"/>
                <a:gd name="T3" fmla="*/ 55 h 55"/>
                <a:gd name="T4" fmla="*/ 14 w 54"/>
                <a:gd name="T5" fmla="*/ 51 h 55"/>
                <a:gd name="T6" fmla="*/ 0 w 54"/>
                <a:gd name="T7" fmla="*/ 27 h 55"/>
                <a:gd name="T8" fmla="*/ 14 w 54"/>
                <a:gd name="T9" fmla="*/ 3 h 55"/>
                <a:gd name="T10" fmla="*/ 27 w 54"/>
                <a:gd name="T11" fmla="*/ 0 h 55"/>
                <a:gd name="T12" fmla="*/ 43 w 54"/>
                <a:gd name="T13" fmla="*/ 6 h 55"/>
                <a:gd name="T14" fmla="*/ 43 w 54"/>
                <a:gd name="T15" fmla="*/ 1 h 55"/>
                <a:gd name="T16" fmla="*/ 54 w 54"/>
                <a:gd name="T17" fmla="*/ 1 h 55"/>
                <a:gd name="T18" fmla="*/ 54 w 54"/>
                <a:gd name="T19" fmla="*/ 53 h 55"/>
                <a:gd name="T20" fmla="*/ 43 w 54"/>
                <a:gd name="T21" fmla="*/ 53 h 55"/>
                <a:gd name="T22" fmla="*/ 43 w 54"/>
                <a:gd name="T23" fmla="*/ 49 h 55"/>
                <a:gd name="T24" fmla="*/ 43 w 54"/>
                <a:gd name="T25" fmla="*/ 17 h 55"/>
                <a:gd name="T26" fmla="*/ 28 w 54"/>
                <a:gd name="T27" fmla="*/ 10 h 55"/>
                <a:gd name="T28" fmla="*/ 11 w 54"/>
                <a:gd name="T29" fmla="*/ 27 h 55"/>
                <a:gd name="T30" fmla="*/ 28 w 54"/>
                <a:gd name="T31" fmla="*/ 45 h 55"/>
                <a:gd name="T32" fmla="*/ 43 w 54"/>
                <a:gd name="T33" fmla="*/ 37 h 55"/>
                <a:gd name="T34" fmla="*/ 43 w 54"/>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5">
                  <a:moveTo>
                    <a:pt x="43" y="49"/>
                  </a:moveTo>
                  <a:cubicBezTo>
                    <a:pt x="39" y="52"/>
                    <a:pt x="33" y="55"/>
                    <a:pt x="27" y="55"/>
                  </a:cubicBezTo>
                  <a:cubicBezTo>
                    <a:pt x="22" y="55"/>
                    <a:pt x="17" y="53"/>
                    <a:pt x="14" y="51"/>
                  </a:cubicBezTo>
                  <a:cubicBezTo>
                    <a:pt x="6" y="46"/>
                    <a:pt x="0" y="38"/>
                    <a:pt x="0" y="27"/>
                  </a:cubicBezTo>
                  <a:cubicBezTo>
                    <a:pt x="0" y="17"/>
                    <a:pt x="6" y="8"/>
                    <a:pt x="14" y="3"/>
                  </a:cubicBezTo>
                  <a:cubicBezTo>
                    <a:pt x="17" y="1"/>
                    <a:pt x="22" y="0"/>
                    <a:pt x="27" y="0"/>
                  </a:cubicBezTo>
                  <a:cubicBezTo>
                    <a:pt x="33" y="0"/>
                    <a:pt x="38" y="1"/>
                    <a:pt x="43" y="6"/>
                  </a:cubicBezTo>
                  <a:cubicBezTo>
                    <a:pt x="43" y="1"/>
                    <a:pt x="43" y="1"/>
                    <a:pt x="43" y="1"/>
                  </a:cubicBezTo>
                  <a:cubicBezTo>
                    <a:pt x="54" y="1"/>
                    <a:pt x="54" y="1"/>
                    <a:pt x="54" y="1"/>
                  </a:cubicBezTo>
                  <a:cubicBezTo>
                    <a:pt x="54" y="53"/>
                    <a:pt x="54" y="53"/>
                    <a:pt x="54" y="53"/>
                  </a:cubicBezTo>
                  <a:cubicBezTo>
                    <a:pt x="43" y="53"/>
                    <a:pt x="43" y="53"/>
                    <a:pt x="43" y="53"/>
                  </a:cubicBezTo>
                  <a:lnTo>
                    <a:pt x="43" y="49"/>
                  </a:lnTo>
                  <a:close/>
                  <a:moveTo>
                    <a:pt x="43" y="17"/>
                  </a:moveTo>
                  <a:cubicBezTo>
                    <a:pt x="40" y="13"/>
                    <a:pt x="34" y="10"/>
                    <a:pt x="28" y="10"/>
                  </a:cubicBezTo>
                  <a:cubicBezTo>
                    <a:pt x="18" y="10"/>
                    <a:pt x="11" y="18"/>
                    <a:pt x="11" y="27"/>
                  </a:cubicBezTo>
                  <a:cubicBezTo>
                    <a:pt x="11" y="37"/>
                    <a:pt x="18" y="45"/>
                    <a:pt x="28" y="45"/>
                  </a:cubicBezTo>
                  <a:cubicBezTo>
                    <a:pt x="34" y="45"/>
                    <a:pt x="39" y="42"/>
                    <a:pt x="43" y="37"/>
                  </a:cubicBezTo>
                  <a:lnTo>
                    <a:pt x="4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5">
              <a:extLst>
                <a:ext uri="{FF2B5EF4-FFF2-40B4-BE49-F238E27FC236}">
                  <a16:creationId xmlns:a16="http://schemas.microsoft.com/office/drawing/2014/main" id="{5E709387-F54E-4075-86AE-963F67867E59}"/>
                </a:ext>
              </a:extLst>
            </p:cNvPr>
            <p:cNvSpPr>
              <a:spLocks/>
            </p:cNvSpPr>
            <p:nvPr/>
          </p:nvSpPr>
          <p:spPr bwMode="auto">
            <a:xfrm>
              <a:off x="41" y="2578"/>
              <a:ext cx="35" cy="65"/>
            </a:xfrm>
            <a:custGeom>
              <a:avLst/>
              <a:gdLst>
                <a:gd name="T0" fmla="*/ 29 w 29"/>
                <a:gd name="T1" fmla="*/ 10 h 53"/>
                <a:gd name="T2" fmla="*/ 26 w 29"/>
                <a:gd name="T3" fmla="*/ 10 h 53"/>
                <a:gd name="T4" fmla="*/ 10 w 29"/>
                <a:gd name="T5" fmla="*/ 19 h 53"/>
                <a:gd name="T6" fmla="*/ 10 w 29"/>
                <a:gd name="T7" fmla="*/ 53 h 53"/>
                <a:gd name="T8" fmla="*/ 0 w 29"/>
                <a:gd name="T9" fmla="*/ 53 h 53"/>
                <a:gd name="T10" fmla="*/ 0 w 29"/>
                <a:gd name="T11" fmla="*/ 1 h 53"/>
                <a:gd name="T12" fmla="*/ 10 w 29"/>
                <a:gd name="T13" fmla="*/ 1 h 53"/>
                <a:gd name="T14" fmla="*/ 10 w 29"/>
                <a:gd name="T15" fmla="*/ 7 h 53"/>
                <a:gd name="T16" fmla="*/ 26 w 29"/>
                <a:gd name="T17" fmla="*/ 0 h 53"/>
                <a:gd name="T18" fmla="*/ 29 w 29"/>
                <a:gd name="T19" fmla="*/ 0 h 53"/>
                <a:gd name="T20" fmla="*/ 29 w 29"/>
                <a:gd name="T21"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53">
                  <a:moveTo>
                    <a:pt x="29" y="10"/>
                  </a:moveTo>
                  <a:cubicBezTo>
                    <a:pt x="28" y="10"/>
                    <a:pt x="27" y="10"/>
                    <a:pt x="26" y="10"/>
                  </a:cubicBezTo>
                  <a:cubicBezTo>
                    <a:pt x="19" y="10"/>
                    <a:pt x="14" y="13"/>
                    <a:pt x="10" y="19"/>
                  </a:cubicBezTo>
                  <a:cubicBezTo>
                    <a:pt x="10" y="53"/>
                    <a:pt x="10" y="53"/>
                    <a:pt x="10" y="53"/>
                  </a:cubicBezTo>
                  <a:cubicBezTo>
                    <a:pt x="0" y="53"/>
                    <a:pt x="0" y="53"/>
                    <a:pt x="0" y="53"/>
                  </a:cubicBezTo>
                  <a:cubicBezTo>
                    <a:pt x="0" y="1"/>
                    <a:pt x="0" y="1"/>
                    <a:pt x="0" y="1"/>
                  </a:cubicBezTo>
                  <a:cubicBezTo>
                    <a:pt x="10" y="1"/>
                    <a:pt x="10" y="1"/>
                    <a:pt x="10" y="1"/>
                  </a:cubicBezTo>
                  <a:cubicBezTo>
                    <a:pt x="10" y="7"/>
                    <a:pt x="10" y="7"/>
                    <a:pt x="10" y="7"/>
                  </a:cubicBezTo>
                  <a:cubicBezTo>
                    <a:pt x="12" y="4"/>
                    <a:pt x="18" y="0"/>
                    <a:pt x="26" y="0"/>
                  </a:cubicBezTo>
                  <a:cubicBezTo>
                    <a:pt x="26" y="0"/>
                    <a:pt x="28" y="0"/>
                    <a:pt x="29" y="0"/>
                  </a:cubicBez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16">
              <a:extLst>
                <a:ext uri="{FF2B5EF4-FFF2-40B4-BE49-F238E27FC236}">
                  <a16:creationId xmlns:a16="http://schemas.microsoft.com/office/drawing/2014/main" id="{9CD3BE17-E433-4C19-8A98-35680C96EE5A}"/>
                </a:ext>
              </a:extLst>
            </p:cNvPr>
            <p:cNvSpPr>
              <a:spLocks/>
            </p:cNvSpPr>
            <p:nvPr/>
          </p:nvSpPr>
          <p:spPr bwMode="auto">
            <a:xfrm>
              <a:off x="121" y="2547"/>
              <a:ext cx="86" cy="99"/>
            </a:xfrm>
            <a:custGeom>
              <a:avLst/>
              <a:gdLst>
                <a:gd name="T0" fmla="*/ 40 w 71"/>
                <a:gd name="T1" fmla="*/ 0 h 81"/>
                <a:gd name="T2" fmla="*/ 69 w 71"/>
                <a:gd name="T3" fmla="*/ 12 h 81"/>
                <a:gd name="T4" fmla="*/ 61 w 71"/>
                <a:gd name="T5" fmla="*/ 19 h 81"/>
                <a:gd name="T6" fmla="*/ 40 w 71"/>
                <a:gd name="T7" fmla="*/ 11 h 81"/>
                <a:gd name="T8" fmla="*/ 11 w 71"/>
                <a:gd name="T9" fmla="*/ 40 h 81"/>
                <a:gd name="T10" fmla="*/ 41 w 71"/>
                <a:gd name="T11" fmla="*/ 70 h 81"/>
                <a:gd name="T12" fmla="*/ 63 w 71"/>
                <a:gd name="T13" fmla="*/ 59 h 81"/>
                <a:gd name="T14" fmla="*/ 71 w 71"/>
                <a:gd name="T15" fmla="*/ 66 h 81"/>
                <a:gd name="T16" fmla="*/ 41 w 71"/>
                <a:gd name="T17" fmla="*/ 81 h 81"/>
                <a:gd name="T18" fmla="*/ 0 w 71"/>
                <a:gd name="T19" fmla="*/ 40 h 81"/>
                <a:gd name="T20" fmla="*/ 40 w 71"/>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1">
                  <a:moveTo>
                    <a:pt x="40" y="0"/>
                  </a:moveTo>
                  <a:cubicBezTo>
                    <a:pt x="51" y="0"/>
                    <a:pt x="62" y="5"/>
                    <a:pt x="69" y="12"/>
                  </a:cubicBezTo>
                  <a:cubicBezTo>
                    <a:pt x="61" y="19"/>
                    <a:pt x="61" y="19"/>
                    <a:pt x="61" y="19"/>
                  </a:cubicBezTo>
                  <a:cubicBezTo>
                    <a:pt x="56" y="14"/>
                    <a:pt x="48" y="11"/>
                    <a:pt x="40" y="11"/>
                  </a:cubicBezTo>
                  <a:cubicBezTo>
                    <a:pt x="24" y="11"/>
                    <a:pt x="11" y="23"/>
                    <a:pt x="11" y="40"/>
                  </a:cubicBezTo>
                  <a:cubicBezTo>
                    <a:pt x="11" y="58"/>
                    <a:pt x="24" y="70"/>
                    <a:pt x="41" y="70"/>
                  </a:cubicBezTo>
                  <a:cubicBezTo>
                    <a:pt x="51" y="70"/>
                    <a:pt x="59" y="64"/>
                    <a:pt x="63" y="59"/>
                  </a:cubicBezTo>
                  <a:cubicBezTo>
                    <a:pt x="71" y="66"/>
                    <a:pt x="71" y="66"/>
                    <a:pt x="71" y="66"/>
                  </a:cubicBezTo>
                  <a:cubicBezTo>
                    <a:pt x="65" y="75"/>
                    <a:pt x="53" y="81"/>
                    <a:pt x="41" y="81"/>
                  </a:cubicBezTo>
                  <a:cubicBezTo>
                    <a:pt x="17" y="81"/>
                    <a:pt x="0" y="63"/>
                    <a:pt x="0" y="40"/>
                  </a:cubicBezTo>
                  <a:cubicBezTo>
                    <a:pt x="0" y="18"/>
                    <a:pt x="17"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17">
              <a:extLst>
                <a:ext uri="{FF2B5EF4-FFF2-40B4-BE49-F238E27FC236}">
                  <a16:creationId xmlns:a16="http://schemas.microsoft.com/office/drawing/2014/main" id="{D2AEFA9B-94F6-4665-B4D3-0F4CDC966DAB}"/>
                </a:ext>
              </a:extLst>
            </p:cNvPr>
            <p:cNvSpPr>
              <a:spLocks noEditPoints="1"/>
            </p:cNvSpPr>
            <p:nvPr/>
          </p:nvSpPr>
          <p:spPr bwMode="auto">
            <a:xfrm>
              <a:off x="217" y="2578"/>
              <a:ext cx="66" cy="68"/>
            </a:xfrm>
            <a:custGeom>
              <a:avLst/>
              <a:gdLst>
                <a:gd name="T0" fmla="*/ 27 w 54"/>
                <a:gd name="T1" fmla="*/ 0 h 55"/>
                <a:gd name="T2" fmla="*/ 54 w 54"/>
                <a:gd name="T3" fmla="*/ 27 h 55"/>
                <a:gd name="T4" fmla="*/ 27 w 54"/>
                <a:gd name="T5" fmla="*/ 55 h 55"/>
                <a:gd name="T6" fmla="*/ 0 w 54"/>
                <a:gd name="T7" fmla="*/ 27 h 55"/>
                <a:gd name="T8" fmla="*/ 27 w 54"/>
                <a:gd name="T9" fmla="*/ 0 h 55"/>
                <a:gd name="T10" fmla="*/ 27 w 54"/>
                <a:gd name="T11" fmla="*/ 45 h 55"/>
                <a:gd name="T12" fmla="*/ 43 w 54"/>
                <a:gd name="T13" fmla="*/ 27 h 55"/>
                <a:gd name="T14" fmla="*/ 27 w 54"/>
                <a:gd name="T15" fmla="*/ 10 h 55"/>
                <a:gd name="T16" fmla="*/ 10 w 54"/>
                <a:gd name="T17" fmla="*/ 27 h 55"/>
                <a:gd name="T18" fmla="*/ 27 w 54"/>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0"/>
                  </a:moveTo>
                  <a:cubicBezTo>
                    <a:pt x="42" y="0"/>
                    <a:pt x="54" y="11"/>
                    <a:pt x="54" y="27"/>
                  </a:cubicBezTo>
                  <a:cubicBezTo>
                    <a:pt x="54" y="43"/>
                    <a:pt x="42" y="55"/>
                    <a:pt x="27" y="55"/>
                  </a:cubicBezTo>
                  <a:cubicBezTo>
                    <a:pt x="11" y="55"/>
                    <a:pt x="0" y="43"/>
                    <a:pt x="0" y="27"/>
                  </a:cubicBezTo>
                  <a:cubicBezTo>
                    <a:pt x="0" y="11"/>
                    <a:pt x="11" y="0"/>
                    <a:pt x="27" y="0"/>
                  </a:cubicBezTo>
                  <a:close/>
                  <a:moveTo>
                    <a:pt x="27" y="45"/>
                  </a:moveTo>
                  <a:cubicBezTo>
                    <a:pt x="37" y="45"/>
                    <a:pt x="43" y="37"/>
                    <a:pt x="43" y="27"/>
                  </a:cubicBezTo>
                  <a:cubicBezTo>
                    <a:pt x="43" y="18"/>
                    <a:pt x="37" y="10"/>
                    <a:pt x="27" y="10"/>
                  </a:cubicBezTo>
                  <a:cubicBezTo>
                    <a:pt x="17" y="10"/>
                    <a:pt x="10" y="18"/>
                    <a:pt x="10" y="27"/>
                  </a:cubicBezTo>
                  <a:cubicBezTo>
                    <a:pt x="10" y="37"/>
                    <a:pt x="17" y="45"/>
                    <a:pt x="2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18">
              <a:extLst>
                <a:ext uri="{FF2B5EF4-FFF2-40B4-BE49-F238E27FC236}">
                  <a16:creationId xmlns:a16="http://schemas.microsoft.com/office/drawing/2014/main" id="{66119897-D120-411B-8688-3CA353EE47A4}"/>
                </a:ext>
              </a:extLst>
            </p:cNvPr>
            <p:cNvSpPr>
              <a:spLocks/>
            </p:cNvSpPr>
            <p:nvPr/>
          </p:nvSpPr>
          <p:spPr bwMode="auto">
            <a:xfrm>
              <a:off x="301" y="2578"/>
              <a:ext cx="107" cy="65"/>
            </a:xfrm>
            <a:custGeom>
              <a:avLst/>
              <a:gdLst>
                <a:gd name="T0" fmla="*/ 10 w 88"/>
                <a:gd name="T1" fmla="*/ 1 h 53"/>
                <a:gd name="T2" fmla="*/ 10 w 88"/>
                <a:gd name="T3" fmla="*/ 6 h 53"/>
                <a:gd name="T4" fmla="*/ 25 w 88"/>
                <a:gd name="T5" fmla="*/ 0 h 53"/>
                <a:gd name="T6" fmla="*/ 44 w 88"/>
                <a:gd name="T7" fmla="*/ 8 h 53"/>
                <a:gd name="T8" fmla="*/ 64 w 88"/>
                <a:gd name="T9" fmla="*/ 0 h 53"/>
                <a:gd name="T10" fmla="*/ 83 w 88"/>
                <a:gd name="T11" fmla="*/ 9 h 53"/>
                <a:gd name="T12" fmla="*/ 88 w 88"/>
                <a:gd name="T13" fmla="*/ 27 h 53"/>
                <a:gd name="T14" fmla="*/ 88 w 88"/>
                <a:gd name="T15" fmla="*/ 53 h 53"/>
                <a:gd name="T16" fmla="*/ 77 w 88"/>
                <a:gd name="T17" fmla="*/ 53 h 53"/>
                <a:gd name="T18" fmla="*/ 77 w 88"/>
                <a:gd name="T19" fmla="*/ 25 h 53"/>
                <a:gd name="T20" fmla="*/ 74 w 88"/>
                <a:gd name="T21" fmla="*/ 14 h 53"/>
                <a:gd name="T22" fmla="*/ 64 w 88"/>
                <a:gd name="T23" fmla="*/ 10 h 53"/>
                <a:gd name="T24" fmla="*/ 48 w 88"/>
                <a:gd name="T25" fmla="*/ 17 h 53"/>
                <a:gd name="T26" fmla="*/ 49 w 88"/>
                <a:gd name="T27" fmla="*/ 27 h 53"/>
                <a:gd name="T28" fmla="*/ 49 w 88"/>
                <a:gd name="T29" fmla="*/ 53 h 53"/>
                <a:gd name="T30" fmla="*/ 38 w 88"/>
                <a:gd name="T31" fmla="*/ 53 h 53"/>
                <a:gd name="T32" fmla="*/ 38 w 88"/>
                <a:gd name="T33" fmla="*/ 25 h 53"/>
                <a:gd name="T34" fmla="*/ 35 w 88"/>
                <a:gd name="T35" fmla="*/ 14 h 53"/>
                <a:gd name="T36" fmla="*/ 25 w 88"/>
                <a:gd name="T37" fmla="*/ 10 h 53"/>
                <a:gd name="T38" fmla="*/ 10 w 88"/>
                <a:gd name="T39" fmla="*/ 17 h 53"/>
                <a:gd name="T40" fmla="*/ 10 w 88"/>
                <a:gd name="T41" fmla="*/ 53 h 53"/>
                <a:gd name="T42" fmla="*/ 0 w 88"/>
                <a:gd name="T43" fmla="*/ 53 h 53"/>
                <a:gd name="T44" fmla="*/ 0 w 88"/>
                <a:gd name="T45" fmla="*/ 1 h 53"/>
                <a:gd name="T46" fmla="*/ 10 w 88"/>
                <a:gd name="T4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53">
                  <a:moveTo>
                    <a:pt x="10" y="1"/>
                  </a:moveTo>
                  <a:cubicBezTo>
                    <a:pt x="10" y="6"/>
                    <a:pt x="10" y="6"/>
                    <a:pt x="10" y="6"/>
                  </a:cubicBezTo>
                  <a:cubicBezTo>
                    <a:pt x="12" y="4"/>
                    <a:pt x="18" y="0"/>
                    <a:pt x="25" y="0"/>
                  </a:cubicBezTo>
                  <a:cubicBezTo>
                    <a:pt x="33" y="0"/>
                    <a:pt x="40" y="3"/>
                    <a:pt x="44" y="8"/>
                  </a:cubicBezTo>
                  <a:cubicBezTo>
                    <a:pt x="49" y="4"/>
                    <a:pt x="54" y="0"/>
                    <a:pt x="64" y="0"/>
                  </a:cubicBezTo>
                  <a:cubicBezTo>
                    <a:pt x="72" y="0"/>
                    <a:pt x="78" y="3"/>
                    <a:pt x="83" y="9"/>
                  </a:cubicBezTo>
                  <a:cubicBezTo>
                    <a:pt x="86" y="13"/>
                    <a:pt x="88" y="18"/>
                    <a:pt x="88" y="27"/>
                  </a:cubicBezTo>
                  <a:cubicBezTo>
                    <a:pt x="88" y="53"/>
                    <a:pt x="88" y="53"/>
                    <a:pt x="88" y="53"/>
                  </a:cubicBezTo>
                  <a:cubicBezTo>
                    <a:pt x="77" y="53"/>
                    <a:pt x="77" y="53"/>
                    <a:pt x="77" y="53"/>
                  </a:cubicBezTo>
                  <a:cubicBezTo>
                    <a:pt x="77" y="25"/>
                    <a:pt x="77" y="25"/>
                    <a:pt x="77" y="25"/>
                  </a:cubicBezTo>
                  <a:cubicBezTo>
                    <a:pt x="77" y="20"/>
                    <a:pt x="76" y="17"/>
                    <a:pt x="74" y="14"/>
                  </a:cubicBezTo>
                  <a:cubicBezTo>
                    <a:pt x="72" y="12"/>
                    <a:pt x="68" y="10"/>
                    <a:pt x="64" y="10"/>
                  </a:cubicBezTo>
                  <a:cubicBezTo>
                    <a:pt x="56" y="10"/>
                    <a:pt x="51" y="14"/>
                    <a:pt x="48" y="17"/>
                  </a:cubicBezTo>
                  <a:cubicBezTo>
                    <a:pt x="49" y="20"/>
                    <a:pt x="49" y="23"/>
                    <a:pt x="49" y="27"/>
                  </a:cubicBezTo>
                  <a:cubicBezTo>
                    <a:pt x="49" y="53"/>
                    <a:pt x="49" y="53"/>
                    <a:pt x="49" y="53"/>
                  </a:cubicBezTo>
                  <a:cubicBezTo>
                    <a:pt x="38" y="53"/>
                    <a:pt x="38" y="53"/>
                    <a:pt x="38" y="53"/>
                  </a:cubicBezTo>
                  <a:cubicBezTo>
                    <a:pt x="38" y="25"/>
                    <a:pt x="38" y="25"/>
                    <a:pt x="38" y="25"/>
                  </a:cubicBezTo>
                  <a:cubicBezTo>
                    <a:pt x="38" y="20"/>
                    <a:pt x="37" y="17"/>
                    <a:pt x="35" y="14"/>
                  </a:cubicBezTo>
                  <a:cubicBezTo>
                    <a:pt x="33" y="12"/>
                    <a:pt x="29" y="10"/>
                    <a:pt x="25" y="10"/>
                  </a:cubicBezTo>
                  <a:cubicBezTo>
                    <a:pt x="19" y="10"/>
                    <a:pt x="13" y="14"/>
                    <a:pt x="10" y="17"/>
                  </a:cubicBezTo>
                  <a:cubicBezTo>
                    <a:pt x="10" y="53"/>
                    <a:pt x="10" y="53"/>
                    <a:pt x="10" y="53"/>
                  </a:cubicBezTo>
                  <a:cubicBezTo>
                    <a:pt x="0" y="53"/>
                    <a:pt x="0" y="53"/>
                    <a:pt x="0" y="53"/>
                  </a:cubicBezTo>
                  <a:cubicBezTo>
                    <a:pt x="0" y="1"/>
                    <a:pt x="0" y="1"/>
                    <a:pt x="0" y="1"/>
                  </a:cubicBez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19">
              <a:extLst>
                <a:ext uri="{FF2B5EF4-FFF2-40B4-BE49-F238E27FC236}">
                  <a16:creationId xmlns:a16="http://schemas.microsoft.com/office/drawing/2014/main" id="{4A8921D1-2706-4C54-A971-389D02452057}"/>
                </a:ext>
              </a:extLst>
            </p:cNvPr>
            <p:cNvSpPr>
              <a:spLocks noEditPoints="1"/>
            </p:cNvSpPr>
            <p:nvPr/>
          </p:nvSpPr>
          <p:spPr bwMode="auto">
            <a:xfrm>
              <a:off x="429" y="2578"/>
              <a:ext cx="66" cy="98"/>
            </a:xfrm>
            <a:custGeom>
              <a:avLst/>
              <a:gdLst>
                <a:gd name="T0" fmla="*/ 11 w 54"/>
                <a:gd name="T1" fmla="*/ 80 h 80"/>
                <a:gd name="T2" fmla="*/ 0 w 54"/>
                <a:gd name="T3" fmla="*/ 80 h 80"/>
                <a:gd name="T4" fmla="*/ 0 w 54"/>
                <a:gd name="T5" fmla="*/ 1 h 80"/>
                <a:gd name="T6" fmla="*/ 11 w 54"/>
                <a:gd name="T7" fmla="*/ 1 h 80"/>
                <a:gd name="T8" fmla="*/ 11 w 54"/>
                <a:gd name="T9" fmla="*/ 6 h 80"/>
                <a:gd name="T10" fmla="*/ 27 w 54"/>
                <a:gd name="T11" fmla="*/ 0 h 80"/>
                <a:gd name="T12" fmla="*/ 40 w 54"/>
                <a:gd name="T13" fmla="*/ 3 h 80"/>
                <a:gd name="T14" fmla="*/ 54 w 54"/>
                <a:gd name="T15" fmla="*/ 27 h 80"/>
                <a:gd name="T16" fmla="*/ 40 w 54"/>
                <a:gd name="T17" fmla="*/ 51 h 80"/>
                <a:gd name="T18" fmla="*/ 27 w 54"/>
                <a:gd name="T19" fmla="*/ 55 h 80"/>
                <a:gd name="T20" fmla="*/ 11 w 54"/>
                <a:gd name="T21" fmla="*/ 49 h 80"/>
                <a:gd name="T22" fmla="*/ 11 w 54"/>
                <a:gd name="T23" fmla="*/ 80 h 80"/>
                <a:gd name="T24" fmla="*/ 11 w 54"/>
                <a:gd name="T25" fmla="*/ 37 h 80"/>
                <a:gd name="T26" fmla="*/ 26 w 54"/>
                <a:gd name="T27" fmla="*/ 45 h 80"/>
                <a:gd name="T28" fmla="*/ 43 w 54"/>
                <a:gd name="T29" fmla="*/ 27 h 80"/>
                <a:gd name="T30" fmla="*/ 26 w 54"/>
                <a:gd name="T31" fmla="*/ 10 h 80"/>
                <a:gd name="T32" fmla="*/ 11 w 54"/>
                <a:gd name="T33" fmla="*/ 17 h 80"/>
                <a:gd name="T34" fmla="*/ 11 w 54"/>
                <a:gd name="T35"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0">
                  <a:moveTo>
                    <a:pt x="11" y="80"/>
                  </a:moveTo>
                  <a:cubicBezTo>
                    <a:pt x="0" y="80"/>
                    <a:pt x="0" y="80"/>
                    <a:pt x="0" y="80"/>
                  </a:cubicBezTo>
                  <a:cubicBezTo>
                    <a:pt x="0" y="1"/>
                    <a:pt x="0" y="1"/>
                    <a:pt x="0" y="1"/>
                  </a:cubicBezTo>
                  <a:cubicBezTo>
                    <a:pt x="11" y="1"/>
                    <a:pt x="11" y="1"/>
                    <a:pt x="11" y="1"/>
                  </a:cubicBezTo>
                  <a:cubicBezTo>
                    <a:pt x="11" y="6"/>
                    <a:pt x="11" y="6"/>
                    <a:pt x="11" y="6"/>
                  </a:cubicBezTo>
                  <a:cubicBezTo>
                    <a:pt x="16" y="1"/>
                    <a:pt x="21" y="0"/>
                    <a:pt x="27" y="0"/>
                  </a:cubicBezTo>
                  <a:cubicBezTo>
                    <a:pt x="32" y="0"/>
                    <a:pt x="37" y="1"/>
                    <a:pt x="40" y="3"/>
                  </a:cubicBezTo>
                  <a:cubicBezTo>
                    <a:pt x="48" y="8"/>
                    <a:pt x="54" y="17"/>
                    <a:pt x="54" y="27"/>
                  </a:cubicBezTo>
                  <a:cubicBezTo>
                    <a:pt x="54" y="38"/>
                    <a:pt x="48" y="46"/>
                    <a:pt x="40" y="51"/>
                  </a:cubicBezTo>
                  <a:cubicBezTo>
                    <a:pt x="37" y="53"/>
                    <a:pt x="32" y="55"/>
                    <a:pt x="27" y="55"/>
                  </a:cubicBezTo>
                  <a:cubicBezTo>
                    <a:pt x="21" y="55"/>
                    <a:pt x="15" y="53"/>
                    <a:pt x="11" y="49"/>
                  </a:cubicBezTo>
                  <a:lnTo>
                    <a:pt x="11" y="80"/>
                  </a:lnTo>
                  <a:close/>
                  <a:moveTo>
                    <a:pt x="11" y="37"/>
                  </a:moveTo>
                  <a:cubicBezTo>
                    <a:pt x="15" y="42"/>
                    <a:pt x="20" y="45"/>
                    <a:pt x="26" y="45"/>
                  </a:cubicBezTo>
                  <a:cubicBezTo>
                    <a:pt x="36" y="45"/>
                    <a:pt x="43" y="37"/>
                    <a:pt x="43" y="27"/>
                  </a:cubicBezTo>
                  <a:cubicBezTo>
                    <a:pt x="43" y="18"/>
                    <a:pt x="36" y="10"/>
                    <a:pt x="26" y="10"/>
                  </a:cubicBezTo>
                  <a:cubicBezTo>
                    <a:pt x="20" y="10"/>
                    <a:pt x="14" y="13"/>
                    <a:pt x="11" y="1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20">
              <a:extLst>
                <a:ext uri="{FF2B5EF4-FFF2-40B4-BE49-F238E27FC236}">
                  <a16:creationId xmlns:a16="http://schemas.microsoft.com/office/drawing/2014/main" id="{35D600B0-DF64-43F9-8F41-FD917F7879DA}"/>
                </a:ext>
              </a:extLst>
            </p:cNvPr>
            <p:cNvSpPr>
              <a:spLocks noEditPoints="1"/>
            </p:cNvSpPr>
            <p:nvPr/>
          </p:nvSpPr>
          <p:spPr bwMode="auto">
            <a:xfrm>
              <a:off x="507" y="2578"/>
              <a:ext cx="65" cy="68"/>
            </a:xfrm>
            <a:custGeom>
              <a:avLst/>
              <a:gdLst>
                <a:gd name="T0" fmla="*/ 43 w 53"/>
                <a:gd name="T1" fmla="*/ 49 h 55"/>
                <a:gd name="T2" fmla="*/ 26 w 53"/>
                <a:gd name="T3" fmla="*/ 55 h 55"/>
                <a:gd name="T4" fmla="*/ 13 w 53"/>
                <a:gd name="T5" fmla="*/ 51 h 55"/>
                <a:gd name="T6" fmla="*/ 0 w 53"/>
                <a:gd name="T7" fmla="*/ 27 h 55"/>
                <a:gd name="T8" fmla="*/ 13 w 53"/>
                <a:gd name="T9" fmla="*/ 3 h 55"/>
                <a:gd name="T10" fmla="*/ 26 w 53"/>
                <a:gd name="T11" fmla="*/ 0 h 55"/>
                <a:gd name="T12" fmla="*/ 43 w 53"/>
                <a:gd name="T13" fmla="*/ 6 h 55"/>
                <a:gd name="T14" fmla="*/ 43 w 53"/>
                <a:gd name="T15" fmla="*/ 1 h 55"/>
                <a:gd name="T16" fmla="*/ 53 w 53"/>
                <a:gd name="T17" fmla="*/ 1 h 55"/>
                <a:gd name="T18" fmla="*/ 53 w 53"/>
                <a:gd name="T19" fmla="*/ 53 h 55"/>
                <a:gd name="T20" fmla="*/ 43 w 53"/>
                <a:gd name="T21" fmla="*/ 53 h 55"/>
                <a:gd name="T22" fmla="*/ 43 w 53"/>
                <a:gd name="T23" fmla="*/ 49 h 55"/>
                <a:gd name="T24" fmla="*/ 42 w 53"/>
                <a:gd name="T25" fmla="*/ 17 h 55"/>
                <a:gd name="T26" fmla="*/ 27 w 53"/>
                <a:gd name="T27" fmla="*/ 10 h 55"/>
                <a:gd name="T28" fmla="*/ 10 w 53"/>
                <a:gd name="T29" fmla="*/ 27 h 55"/>
                <a:gd name="T30" fmla="*/ 28 w 53"/>
                <a:gd name="T31" fmla="*/ 45 h 55"/>
                <a:gd name="T32" fmla="*/ 42 w 53"/>
                <a:gd name="T33" fmla="*/ 37 h 55"/>
                <a:gd name="T34" fmla="*/ 42 w 53"/>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5">
                  <a:moveTo>
                    <a:pt x="43" y="49"/>
                  </a:moveTo>
                  <a:cubicBezTo>
                    <a:pt x="38" y="52"/>
                    <a:pt x="33" y="55"/>
                    <a:pt x="26" y="55"/>
                  </a:cubicBezTo>
                  <a:cubicBezTo>
                    <a:pt x="22" y="55"/>
                    <a:pt x="17" y="53"/>
                    <a:pt x="13" y="51"/>
                  </a:cubicBezTo>
                  <a:cubicBezTo>
                    <a:pt x="5" y="46"/>
                    <a:pt x="0" y="38"/>
                    <a:pt x="0" y="27"/>
                  </a:cubicBezTo>
                  <a:cubicBezTo>
                    <a:pt x="0" y="17"/>
                    <a:pt x="5" y="8"/>
                    <a:pt x="13" y="3"/>
                  </a:cubicBezTo>
                  <a:cubicBezTo>
                    <a:pt x="17" y="1"/>
                    <a:pt x="21" y="0"/>
                    <a:pt x="26" y="0"/>
                  </a:cubicBezTo>
                  <a:cubicBezTo>
                    <a:pt x="32" y="0"/>
                    <a:pt x="38" y="1"/>
                    <a:pt x="43" y="6"/>
                  </a:cubicBezTo>
                  <a:cubicBezTo>
                    <a:pt x="43" y="1"/>
                    <a:pt x="43" y="1"/>
                    <a:pt x="43" y="1"/>
                  </a:cubicBezTo>
                  <a:cubicBezTo>
                    <a:pt x="53" y="1"/>
                    <a:pt x="53" y="1"/>
                    <a:pt x="53" y="1"/>
                  </a:cubicBezTo>
                  <a:cubicBezTo>
                    <a:pt x="53" y="53"/>
                    <a:pt x="53" y="53"/>
                    <a:pt x="53" y="53"/>
                  </a:cubicBezTo>
                  <a:cubicBezTo>
                    <a:pt x="43" y="53"/>
                    <a:pt x="43" y="53"/>
                    <a:pt x="43" y="53"/>
                  </a:cubicBezTo>
                  <a:lnTo>
                    <a:pt x="43" y="49"/>
                  </a:lnTo>
                  <a:close/>
                  <a:moveTo>
                    <a:pt x="42" y="17"/>
                  </a:moveTo>
                  <a:cubicBezTo>
                    <a:pt x="39" y="13"/>
                    <a:pt x="34" y="10"/>
                    <a:pt x="27" y="10"/>
                  </a:cubicBezTo>
                  <a:cubicBezTo>
                    <a:pt x="17" y="10"/>
                    <a:pt x="10" y="18"/>
                    <a:pt x="10" y="27"/>
                  </a:cubicBezTo>
                  <a:cubicBezTo>
                    <a:pt x="10" y="37"/>
                    <a:pt x="18" y="45"/>
                    <a:pt x="28" y="45"/>
                  </a:cubicBezTo>
                  <a:cubicBezTo>
                    <a:pt x="33" y="45"/>
                    <a:pt x="39" y="42"/>
                    <a:pt x="42" y="37"/>
                  </a:cubicBezTo>
                  <a:lnTo>
                    <a:pt x="4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21">
              <a:extLst>
                <a:ext uri="{FF2B5EF4-FFF2-40B4-BE49-F238E27FC236}">
                  <a16:creationId xmlns:a16="http://schemas.microsoft.com/office/drawing/2014/main" id="{029D937B-7CA1-4A65-9420-B9CF6DE87E02}"/>
                </a:ext>
              </a:extLst>
            </p:cNvPr>
            <p:cNvSpPr>
              <a:spLocks/>
            </p:cNvSpPr>
            <p:nvPr/>
          </p:nvSpPr>
          <p:spPr bwMode="auto">
            <a:xfrm>
              <a:off x="595" y="2578"/>
              <a:ext cx="61" cy="65"/>
            </a:xfrm>
            <a:custGeom>
              <a:avLst/>
              <a:gdLst>
                <a:gd name="T0" fmla="*/ 10 w 50"/>
                <a:gd name="T1" fmla="*/ 6 h 53"/>
                <a:gd name="T2" fmla="*/ 26 w 50"/>
                <a:gd name="T3" fmla="*/ 0 h 53"/>
                <a:gd name="T4" fmla="*/ 45 w 50"/>
                <a:gd name="T5" fmla="*/ 9 h 53"/>
                <a:gd name="T6" fmla="*/ 50 w 50"/>
                <a:gd name="T7" fmla="*/ 28 h 53"/>
                <a:gd name="T8" fmla="*/ 50 w 50"/>
                <a:gd name="T9" fmla="*/ 53 h 53"/>
                <a:gd name="T10" fmla="*/ 40 w 50"/>
                <a:gd name="T11" fmla="*/ 53 h 53"/>
                <a:gd name="T12" fmla="*/ 40 w 50"/>
                <a:gd name="T13" fmla="*/ 27 h 53"/>
                <a:gd name="T14" fmla="*/ 37 w 50"/>
                <a:gd name="T15" fmla="*/ 15 h 53"/>
                <a:gd name="T16" fmla="*/ 26 w 50"/>
                <a:gd name="T17" fmla="*/ 10 h 53"/>
                <a:gd name="T18" fmla="*/ 11 w 50"/>
                <a:gd name="T19" fmla="*/ 17 h 53"/>
                <a:gd name="T20" fmla="*/ 11 w 50"/>
                <a:gd name="T21" fmla="*/ 53 h 53"/>
                <a:gd name="T22" fmla="*/ 0 w 50"/>
                <a:gd name="T23" fmla="*/ 53 h 53"/>
                <a:gd name="T24" fmla="*/ 0 w 50"/>
                <a:gd name="T25" fmla="*/ 1 h 53"/>
                <a:gd name="T26" fmla="*/ 10 w 50"/>
                <a:gd name="T27" fmla="*/ 1 h 53"/>
                <a:gd name="T28" fmla="*/ 10 w 50"/>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3">
                  <a:moveTo>
                    <a:pt x="10" y="6"/>
                  </a:moveTo>
                  <a:cubicBezTo>
                    <a:pt x="13" y="3"/>
                    <a:pt x="18" y="0"/>
                    <a:pt x="26" y="0"/>
                  </a:cubicBezTo>
                  <a:cubicBezTo>
                    <a:pt x="34" y="0"/>
                    <a:pt x="41" y="3"/>
                    <a:pt x="45" y="9"/>
                  </a:cubicBezTo>
                  <a:cubicBezTo>
                    <a:pt x="49" y="13"/>
                    <a:pt x="50" y="19"/>
                    <a:pt x="50" y="28"/>
                  </a:cubicBezTo>
                  <a:cubicBezTo>
                    <a:pt x="50" y="53"/>
                    <a:pt x="50" y="53"/>
                    <a:pt x="50" y="53"/>
                  </a:cubicBezTo>
                  <a:cubicBezTo>
                    <a:pt x="40" y="53"/>
                    <a:pt x="40" y="53"/>
                    <a:pt x="40" y="53"/>
                  </a:cubicBezTo>
                  <a:cubicBezTo>
                    <a:pt x="40" y="27"/>
                    <a:pt x="40" y="27"/>
                    <a:pt x="40" y="27"/>
                  </a:cubicBezTo>
                  <a:cubicBezTo>
                    <a:pt x="40" y="20"/>
                    <a:pt x="38" y="17"/>
                    <a:pt x="37" y="15"/>
                  </a:cubicBezTo>
                  <a:cubicBezTo>
                    <a:pt x="34" y="12"/>
                    <a:pt x="30" y="10"/>
                    <a:pt x="26" y="10"/>
                  </a:cubicBezTo>
                  <a:cubicBezTo>
                    <a:pt x="19" y="10"/>
                    <a:pt x="14" y="13"/>
                    <a:pt x="11" y="17"/>
                  </a:cubicBezTo>
                  <a:cubicBezTo>
                    <a:pt x="11" y="53"/>
                    <a:pt x="11" y="53"/>
                    <a:pt x="11" y="53"/>
                  </a:cubicBezTo>
                  <a:cubicBezTo>
                    <a:pt x="0" y="53"/>
                    <a:pt x="0" y="53"/>
                    <a:pt x="0" y="53"/>
                  </a:cubicBezTo>
                  <a:cubicBezTo>
                    <a:pt x="0" y="1"/>
                    <a:pt x="0" y="1"/>
                    <a:pt x="0" y="1"/>
                  </a:cubicBezTo>
                  <a:cubicBezTo>
                    <a:pt x="10" y="1"/>
                    <a:pt x="10" y="1"/>
                    <a:pt x="10" y="1"/>
                  </a:cubicBezTo>
                  <a:lnTo>
                    <a:pt x="1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22">
              <a:extLst>
                <a:ext uri="{FF2B5EF4-FFF2-40B4-BE49-F238E27FC236}">
                  <a16:creationId xmlns:a16="http://schemas.microsoft.com/office/drawing/2014/main" id="{36566426-F920-4AAD-B4CE-020A0F73029B}"/>
                </a:ext>
              </a:extLst>
            </p:cNvPr>
            <p:cNvSpPr>
              <a:spLocks/>
            </p:cNvSpPr>
            <p:nvPr/>
          </p:nvSpPr>
          <p:spPr bwMode="auto">
            <a:xfrm>
              <a:off x="665" y="2580"/>
              <a:ext cx="70" cy="96"/>
            </a:xfrm>
            <a:custGeom>
              <a:avLst/>
              <a:gdLst>
                <a:gd name="T0" fmla="*/ 13 w 70"/>
                <a:gd name="T1" fmla="*/ 96 h 96"/>
                <a:gd name="T2" fmla="*/ 30 w 70"/>
                <a:gd name="T3" fmla="*/ 58 h 96"/>
                <a:gd name="T4" fmla="*/ 0 w 70"/>
                <a:gd name="T5" fmla="*/ 0 h 96"/>
                <a:gd name="T6" fmla="*/ 15 w 70"/>
                <a:gd name="T7" fmla="*/ 0 h 96"/>
                <a:gd name="T8" fmla="*/ 36 w 70"/>
                <a:gd name="T9" fmla="*/ 44 h 96"/>
                <a:gd name="T10" fmla="*/ 56 w 70"/>
                <a:gd name="T11" fmla="*/ 0 h 96"/>
                <a:gd name="T12" fmla="*/ 70 w 70"/>
                <a:gd name="T13" fmla="*/ 0 h 96"/>
                <a:gd name="T14" fmla="*/ 25 w 70"/>
                <a:gd name="T15" fmla="*/ 96 h 96"/>
                <a:gd name="T16" fmla="*/ 13 w 7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96">
                  <a:moveTo>
                    <a:pt x="13" y="96"/>
                  </a:moveTo>
                  <a:lnTo>
                    <a:pt x="30" y="58"/>
                  </a:lnTo>
                  <a:lnTo>
                    <a:pt x="0" y="0"/>
                  </a:lnTo>
                  <a:lnTo>
                    <a:pt x="15" y="0"/>
                  </a:lnTo>
                  <a:lnTo>
                    <a:pt x="36" y="44"/>
                  </a:lnTo>
                  <a:lnTo>
                    <a:pt x="56" y="0"/>
                  </a:lnTo>
                  <a:lnTo>
                    <a:pt x="70" y="0"/>
                  </a:lnTo>
                  <a:lnTo>
                    <a:pt x="25" y="96"/>
                  </a:lnTo>
                  <a:lnTo>
                    <a:pt x="13"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23">
              <a:extLst>
                <a:ext uri="{FF2B5EF4-FFF2-40B4-BE49-F238E27FC236}">
                  <a16:creationId xmlns:a16="http://schemas.microsoft.com/office/drawing/2014/main" id="{148BC25D-61AE-4BEC-AF51-6F6DAFD93AD6}"/>
                </a:ext>
              </a:extLst>
            </p:cNvPr>
            <p:cNvSpPr>
              <a:spLocks noEditPoints="1"/>
            </p:cNvSpPr>
            <p:nvPr/>
          </p:nvSpPr>
          <p:spPr bwMode="auto">
            <a:xfrm>
              <a:off x="553" y="2267"/>
              <a:ext cx="126" cy="167"/>
            </a:xfrm>
            <a:custGeom>
              <a:avLst/>
              <a:gdLst>
                <a:gd name="T0" fmla="*/ 0 w 103"/>
                <a:gd name="T1" fmla="*/ 137 h 137"/>
                <a:gd name="T2" fmla="*/ 0 w 103"/>
                <a:gd name="T3" fmla="*/ 0 h 137"/>
                <a:gd name="T4" fmla="*/ 48 w 103"/>
                <a:gd name="T5" fmla="*/ 0 h 137"/>
                <a:gd name="T6" fmla="*/ 72 w 103"/>
                <a:gd name="T7" fmla="*/ 3 h 137"/>
                <a:gd name="T8" fmla="*/ 88 w 103"/>
                <a:gd name="T9" fmla="*/ 10 h 137"/>
                <a:gd name="T10" fmla="*/ 97 w 103"/>
                <a:gd name="T11" fmla="*/ 22 h 137"/>
                <a:gd name="T12" fmla="*/ 99 w 103"/>
                <a:gd name="T13" fmla="*/ 37 h 137"/>
                <a:gd name="T14" fmla="*/ 98 w 103"/>
                <a:gd name="T15" fmla="*/ 46 h 137"/>
                <a:gd name="T16" fmla="*/ 94 w 103"/>
                <a:gd name="T17" fmla="*/ 54 h 137"/>
                <a:gd name="T18" fmla="*/ 86 w 103"/>
                <a:gd name="T19" fmla="*/ 61 h 137"/>
                <a:gd name="T20" fmla="*/ 76 w 103"/>
                <a:gd name="T21" fmla="*/ 66 h 137"/>
                <a:gd name="T22" fmla="*/ 103 w 103"/>
                <a:gd name="T23" fmla="*/ 96 h 137"/>
                <a:gd name="T24" fmla="*/ 100 w 103"/>
                <a:gd name="T25" fmla="*/ 112 h 137"/>
                <a:gd name="T26" fmla="*/ 90 w 103"/>
                <a:gd name="T27" fmla="*/ 125 h 137"/>
                <a:gd name="T28" fmla="*/ 74 w 103"/>
                <a:gd name="T29" fmla="*/ 133 h 137"/>
                <a:gd name="T30" fmla="*/ 53 w 103"/>
                <a:gd name="T31" fmla="*/ 137 h 137"/>
                <a:gd name="T32" fmla="*/ 0 w 103"/>
                <a:gd name="T33" fmla="*/ 137 h 137"/>
                <a:gd name="T34" fmla="*/ 28 w 103"/>
                <a:gd name="T35" fmla="*/ 58 h 137"/>
                <a:gd name="T36" fmla="*/ 47 w 103"/>
                <a:gd name="T37" fmla="*/ 58 h 137"/>
                <a:gd name="T38" fmla="*/ 57 w 103"/>
                <a:gd name="T39" fmla="*/ 57 h 137"/>
                <a:gd name="T40" fmla="*/ 65 w 103"/>
                <a:gd name="T41" fmla="*/ 54 h 137"/>
                <a:gd name="T42" fmla="*/ 70 w 103"/>
                <a:gd name="T43" fmla="*/ 49 h 137"/>
                <a:gd name="T44" fmla="*/ 71 w 103"/>
                <a:gd name="T45" fmla="*/ 40 h 137"/>
                <a:gd name="T46" fmla="*/ 70 w 103"/>
                <a:gd name="T47" fmla="*/ 31 h 137"/>
                <a:gd name="T48" fmla="*/ 66 w 103"/>
                <a:gd name="T49" fmla="*/ 26 h 137"/>
                <a:gd name="T50" fmla="*/ 58 w 103"/>
                <a:gd name="T51" fmla="*/ 23 h 137"/>
                <a:gd name="T52" fmla="*/ 48 w 103"/>
                <a:gd name="T53" fmla="*/ 22 h 137"/>
                <a:gd name="T54" fmla="*/ 28 w 103"/>
                <a:gd name="T55" fmla="*/ 22 h 137"/>
                <a:gd name="T56" fmla="*/ 28 w 103"/>
                <a:gd name="T57" fmla="*/ 58 h 137"/>
                <a:gd name="T58" fmla="*/ 28 w 103"/>
                <a:gd name="T59" fmla="*/ 78 h 137"/>
                <a:gd name="T60" fmla="*/ 28 w 103"/>
                <a:gd name="T61" fmla="*/ 115 h 137"/>
                <a:gd name="T62" fmla="*/ 52 w 103"/>
                <a:gd name="T63" fmla="*/ 115 h 137"/>
                <a:gd name="T64" fmla="*/ 63 w 103"/>
                <a:gd name="T65" fmla="*/ 113 h 137"/>
                <a:gd name="T66" fmla="*/ 70 w 103"/>
                <a:gd name="T67" fmla="*/ 109 h 137"/>
                <a:gd name="T68" fmla="*/ 74 w 103"/>
                <a:gd name="T69" fmla="*/ 103 h 137"/>
                <a:gd name="T70" fmla="*/ 75 w 103"/>
                <a:gd name="T71" fmla="*/ 95 h 137"/>
                <a:gd name="T72" fmla="*/ 74 w 103"/>
                <a:gd name="T73" fmla="*/ 88 h 137"/>
                <a:gd name="T74" fmla="*/ 70 w 103"/>
                <a:gd name="T75" fmla="*/ 82 h 137"/>
                <a:gd name="T76" fmla="*/ 63 w 103"/>
                <a:gd name="T77" fmla="*/ 79 h 137"/>
                <a:gd name="T78" fmla="*/ 52 w 103"/>
                <a:gd name="T79" fmla="*/ 78 h 137"/>
                <a:gd name="T80" fmla="*/ 28 w 103"/>
                <a:gd name="T81" fmla="*/ 7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137">
                  <a:moveTo>
                    <a:pt x="0" y="137"/>
                  </a:moveTo>
                  <a:cubicBezTo>
                    <a:pt x="0" y="0"/>
                    <a:pt x="0" y="0"/>
                    <a:pt x="0" y="0"/>
                  </a:cubicBezTo>
                  <a:cubicBezTo>
                    <a:pt x="48" y="0"/>
                    <a:pt x="48" y="0"/>
                    <a:pt x="48" y="0"/>
                  </a:cubicBezTo>
                  <a:cubicBezTo>
                    <a:pt x="57" y="0"/>
                    <a:pt x="65" y="1"/>
                    <a:pt x="72" y="3"/>
                  </a:cubicBezTo>
                  <a:cubicBezTo>
                    <a:pt x="78" y="4"/>
                    <a:pt x="83" y="7"/>
                    <a:pt x="88" y="10"/>
                  </a:cubicBezTo>
                  <a:cubicBezTo>
                    <a:pt x="92" y="13"/>
                    <a:pt x="95" y="17"/>
                    <a:pt x="97" y="22"/>
                  </a:cubicBezTo>
                  <a:cubicBezTo>
                    <a:pt x="98" y="26"/>
                    <a:pt x="99" y="31"/>
                    <a:pt x="99" y="37"/>
                  </a:cubicBezTo>
                  <a:cubicBezTo>
                    <a:pt x="99" y="40"/>
                    <a:pt x="99" y="43"/>
                    <a:pt x="98" y="46"/>
                  </a:cubicBezTo>
                  <a:cubicBezTo>
                    <a:pt x="97" y="49"/>
                    <a:pt x="96" y="51"/>
                    <a:pt x="94" y="54"/>
                  </a:cubicBezTo>
                  <a:cubicBezTo>
                    <a:pt x="92" y="56"/>
                    <a:pt x="89" y="59"/>
                    <a:pt x="86" y="61"/>
                  </a:cubicBezTo>
                  <a:cubicBezTo>
                    <a:pt x="83" y="63"/>
                    <a:pt x="80" y="65"/>
                    <a:pt x="76" y="66"/>
                  </a:cubicBezTo>
                  <a:cubicBezTo>
                    <a:pt x="94" y="70"/>
                    <a:pt x="103" y="80"/>
                    <a:pt x="103" y="96"/>
                  </a:cubicBezTo>
                  <a:cubicBezTo>
                    <a:pt x="103" y="102"/>
                    <a:pt x="102" y="107"/>
                    <a:pt x="100" y="112"/>
                  </a:cubicBezTo>
                  <a:cubicBezTo>
                    <a:pt x="97" y="117"/>
                    <a:pt x="94" y="121"/>
                    <a:pt x="90" y="125"/>
                  </a:cubicBezTo>
                  <a:cubicBezTo>
                    <a:pt x="86" y="129"/>
                    <a:pt x="80" y="131"/>
                    <a:pt x="74" y="133"/>
                  </a:cubicBezTo>
                  <a:cubicBezTo>
                    <a:pt x="68" y="136"/>
                    <a:pt x="61" y="137"/>
                    <a:pt x="53" y="137"/>
                  </a:cubicBezTo>
                  <a:lnTo>
                    <a:pt x="0" y="137"/>
                  </a:lnTo>
                  <a:close/>
                  <a:moveTo>
                    <a:pt x="28" y="58"/>
                  </a:moveTo>
                  <a:cubicBezTo>
                    <a:pt x="47" y="58"/>
                    <a:pt x="47" y="58"/>
                    <a:pt x="47" y="58"/>
                  </a:cubicBezTo>
                  <a:cubicBezTo>
                    <a:pt x="50" y="58"/>
                    <a:pt x="54" y="58"/>
                    <a:pt x="57" y="57"/>
                  </a:cubicBezTo>
                  <a:cubicBezTo>
                    <a:pt x="60" y="57"/>
                    <a:pt x="63" y="56"/>
                    <a:pt x="65" y="54"/>
                  </a:cubicBezTo>
                  <a:cubicBezTo>
                    <a:pt x="67" y="53"/>
                    <a:pt x="68" y="51"/>
                    <a:pt x="70" y="49"/>
                  </a:cubicBezTo>
                  <a:cubicBezTo>
                    <a:pt x="71" y="46"/>
                    <a:pt x="71" y="43"/>
                    <a:pt x="71" y="40"/>
                  </a:cubicBezTo>
                  <a:cubicBezTo>
                    <a:pt x="71" y="37"/>
                    <a:pt x="71" y="34"/>
                    <a:pt x="70" y="31"/>
                  </a:cubicBezTo>
                  <a:cubicBezTo>
                    <a:pt x="69" y="29"/>
                    <a:pt x="68" y="27"/>
                    <a:pt x="66" y="26"/>
                  </a:cubicBezTo>
                  <a:cubicBezTo>
                    <a:pt x="64" y="24"/>
                    <a:pt x="61" y="23"/>
                    <a:pt x="58" y="23"/>
                  </a:cubicBezTo>
                  <a:cubicBezTo>
                    <a:pt x="56" y="22"/>
                    <a:pt x="52" y="22"/>
                    <a:pt x="48" y="22"/>
                  </a:cubicBezTo>
                  <a:cubicBezTo>
                    <a:pt x="28" y="22"/>
                    <a:pt x="28" y="22"/>
                    <a:pt x="28" y="22"/>
                  </a:cubicBezTo>
                  <a:lnTo>
                    <a:pt x="28" y="58"/>
                  </a:lnTo>
                  <a:close/>
                  <a:moveTo>
                    <a:pt x="28" y="78"/>
                  </a:moveTo>
                  <a:cubicBezTo>
                    <a:pt x="28" y="115"/>
                    <a:pt x="28" y="115"/>
                    <a:pt x="28" y="115"/>
                  </a:cubicBezTo>
                  <a:cubicBezTo>
                    <a:pt x="52" y="115"/>
                    <a:pt x="52" y="115"/>
                    <a:pt x="52" y="115"/>
                  </a:cubicBezTo>
                  <a:cubicBezTo>
                    <a:pt x="57" y="115"/>
                    <a:pt x="60" y="114"/>
                    <a:pt x="63" y="113"/>
                  </a:cubicBezTo>
                  <a:cubicBezTo>
                    <a:pt x="66" y="112"/>
                    <a:pt x="69" y="111"/>
                    <a:pt x="70" y="109"/>
                  </a:cubicBezTo>
                  <a:cubicBezTo>
                    <a:pt x="72" y="107"/>
                    <a:pt x="73" y="105"/>
                    <a:pt x="74" y="103"/>
                  </a:cubicBezTo>
                  <a:cubicBezTo>
                    <a:pt x="75" y="100"/>
                    <a:pt x="75" y="98"/>
                    <a:pt x="75" y="95"/>
                  </a:cubicBezTo>
                  <a:cubicBezTo>
                    <a:pt x="75" y="93"/>
                    <a:pt x="75" y="90"/>
                    <a:pt x="74" y="88"/>
                  </a:cubicBezTo>
                  <a:cubicBezTo>
                    <a:pt x="73" y="86"/>
                    <a:pt x="72" y="84"/>
                    <a:pt x="70" y="82"/>
                  </a:cubicBezTo>
                  <a:cubicBezTo>
                    <a:pt x="68" y="81"/>
                    <a:pt x="66" y="80"/>
                    <a:pt x="63" y="79"/>
                  </a:cubicBezTo>
                  <a:cubicBezTo>
                    <a:pt x="60" y="78"/>
                    <a:pt x="56" y="78"/>
                    <a:pt x="52" y="78"/>
                  </a:cubicBezTo>
                  <a:lnTo>
                    <a:pt x="2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24">
              <a:extLst>
                <a:ext uri="{FF2B5EF4-FFF2-40B4-BE49-F238E27FC236}">
                  <a16:creationId xmlns:a16="http://schemas.microsoft.com/office/drawing/2014/main" id="{07CBBA88-E110-46DF-8973-D8931ED2D4F1}"/>
                </a:ext>
              </a:extLst>
            </p:cNvPr>
            <p:cNvSpPr>
              <a:spLocks noEditPoints="1"/>
            </p:cNvSpPr>
            <p:nvPr/>
          </p:nvSpPr>
          <p:spPr bwMode="auto">
            <a:xfrm>
              <a:off x="706" y="2267"/>
              <a:ext cx="131" cy="167"/>
            </a:xfrm>
            <a:custGeom>
              <a:avLst/>
              <a:gdLst>
                <a:gd name="T0" fmla="*/ 28 w 108"/>
                <a:gd name="T1" fmla="*/ 85 h 137"/>
                <a:gd name="T2" fmla="*/ 28 w 108"/>
                <a:gd name="T3" fmla="*/ 137 h 137"/>
                <a:gd name="T4" fmla="*/ 0 w 108"/>
                <a:gd name="T5" fmla="*/ 137 h 137"/>
                <a:gd name="T6" fmla="*/ 0 w 108"/>
                <a:gd name="T7" fmla="*/ 0 h 137"/>
                <a:gd name="T8" fmla="*/ 42 w 108"/>
                <a:gd name="T9" fmla="*/ 0 h 137"/>
                <a:gd name="T10" fmla="*/ 67 w 108"/>
                <a:gd name="T11" fmla="*/ 3 h 137"/>
                <a:gd name="T12" fmla="*/ 84 w 108"/>
                <a:gd name="T13" fmla="*/ 11 h 137"/>
                <a:gd name="T14" fmla="*/ 93 w 108"/>
                <a:gd name="T15" fmla="*/ 24 h 137"/>
                <a:gd name="T16" fmla="*/ 96 w 108"/>
                <a:gd name="T17" fmla="*/ 40 h 137"/>
                <a:gd name="T18" fmla="*/ 94 w 108"/>
                <a:gd name="T19" fmla="*/ 53 h 137"/>
                <a:gd name="T20" fmla="*/ 88 w 108"/>
                <a:gd name="T21" fmla="*/ 64 h 137"/>
                <a:gd name="T22" fmla="*/ 79 w 108"/>
                <a:gd name="T23" fmla="*/ 73 h 137"/>
                <a:gd name="T24" fmla="*/ 67 w 108"/>
                <a:gd name="T25" fmla="*/ 79 h 137"/>
                <a:gd name="T26" fmla="*/ 72 w 108"/>
                <a:gd name="T27" fmla="*/ 82 h 137"/>
                <a:gd name="T28" fmla="*/ 77 w 108"/>
                <a:gd name="T29" fmla="*/ 87 h 137"/>
                <a:gd name="T30" fmla="*/ 108 w 108"/>
                <a:gd name="T31" fmla="*/ 137 h 137"/>
                <a:gd name="T32" fmla="*/ 83 w 108"/>
                <a:gd name="T33" fmla="*/ 137 h 137"/>
                <a:gd name="T34" fmla="*/ 73 w 108"/>
                <a:gd name="T35" fmla="*/ 131 h 137"/>
                <a:gd name="T36" fmla="*/ 47 w 108"/>
                <a:gd name="T37" fmla="*/ 89 h 137"/>
                <a:gd name="T38" fmla="*/ 43 w 108"/>
                <a:gd name="T39" fmla="*/ 86 h 137"/>
                <a:gd name="T40" fmla="*/ 37 w 108"/>
                <a:gd name="T41" fmla="*/ 85 h 137"/>
                <a:gd name="T42" fmla="*/ 28 w 108"/>
                <a:gd name="T43" fmla="*/ 85 h 137"/>
                <a:gd name="T44" fmla="*/ 28 w 108"/>
                <a:gd name="T45" fmla="*/ 65 h 137"/>
                <a:gd name="T46" fmla="*/ 42 w 108"/>
                <a:gd name="T47" fmla="*/ 65 h 137"/>
                <a:gd name="T48" fmla="*/ 54 w 108"/>
                <a:gd name="T49" fmla="*/ 63 h 137"/>
                <a:gd name="T50" fmla="*/ 62 w 108"/>
                <a:gd name="T51" fmla="*/ 58 h 137"/>
                <a:gd name="T52" fmla="*/ 67 w 108"/>
                <a:gd name="T53" fmla="*/ 51 h 137"/>
                <a:gd name="T54" fmla="*/ 68 w 108"/>
                <a:gd name="T55" fmla="*/ 42 h 137"/>
                <a:gd name="T56" fmla="*/ 62 w 108"/>
                <a:gd name="T57" fmla="*/ 27 h 137"/>
                <a:gd name="T58" fmla="*/ 42 w 108"/>
                <a:gd name="T59" fmla="*/ 22 h 137"/>
                <a:gd name="T60" fmla="*/ 28 w 108"/>
                <a:gd name="T61" fmla="*/ 22 h 137"/>
                <a:gd name="T62" fmla="*/ 28 w 108"/>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37">
                  <a:moveTo>
                    <a:pt x="28" y="85"/>
                  </a:moveTo>
                  <a:cubicBezTo>
                    <a:pt x="28" y="137"/>
                    <a:pt x="28" y="137"/>
                    <a:pt x="28" y="137"/>
                  </a:cubicBezTo>
                  <a:cubicBezTo>
                    <a:pt x="0" y="137"/>
                    <a:pt x="0" y="137"/>
                    <a:pt x="0" y="137"/>
                  </a:cubicBezTo>
                  <a:cubicBezTo>
                    <a:pt x="0" y="0"/>
                    <a:pt x="0" y="0"/>
                    <a:pt x="0" y="0"/>
                  </a:cubicBezTo>
                  <a:cubicBezTo>
                    <a:pt x="42" y="0"/>
                    <a:pt x="42" y="0"/>
                    <a:pt x="42" y="0"/>
                  </a:cubicBezTo>
                  <a:cubicBezTo>
                    <a:pt x="52" y="0"/>
                    <a:pt x="60" y="1"/>
                    <a:pt x="67" y="3"/>
                  </a:cubicBezTo>
                  <a:cubicBezTo>
                    <a:pt x="74" y="5"/>
                    <a:pt x="79" y="8"/>
                    <a:pt x="84" y="11"/>
                  </a:cubicBezTo>
                  <a:cubicBezTo>
                    <a:pt x="88" y="15"/>
                    <a:pt x="91" y="19"/>
                    <a:pt x="93" y="24"/>
                  </a:cubicBezTo>
                  <a:cubicBezTo>
                    <a:pt x="95" y="29"/>
                    <a:pt x="96" y="34"/>
                    <a:pt x="96" y="40"/>
                  </a:cubicBezTo>
                  <a:cubicBezTo>
                    <a:pt x="96" y="44"/>
                    <a:pt x="95" y="49"/>
                    <a:pt x="94" y="53"/>
                  </a:cubicBezTo>
                  <a:cubicBezTo>
                    <a:pt x="93" y="57"/>
                    <a:pt x="91" y="60"/>
                    <a:pt x="88" y="64"/>
                  </a:cubicBezTo>
                  <a:cubicBezTo>
                    <a:pt x="86" y="67"/>
                    <a:pt x="83" y="70"/>
                    <a:pt x="79" y="73"/>
                  </a:cubicBezTo>
                  <a:cubicBezTo>
                    <a:pt x="76" y="75"/>
                    <a:pt x="72" y="77"/>
                    <a:pt x="67" y="79"/>
                  </a:cubicBezTo>
                  <a:cubicBezTo>
                    <a:pt x="69" y="80"/>
                    <a:pt x="71" y="81"/>
                    <a:pt x="72" y="82"/>
                  </a:cubicBezTo>
                  <a:cubicBezTo>
                    <a:pt x="74" y="84"/>
                    <a:pt x="75" y="86"/>
                    <a:pt x="77" y="87"/>
                  </a:cubicBezTo>
                  <a:cubicBezTo>
                    <a:pt x="108" y="137"/>
                    <a:pt x="108" y="137"/>
                    <a:pt x="108" y="137"/>
                  </a:cubicBezTo>
                  <a:cubicBezTo>
                    <a:pt x="83" y="137"/>
                    <a:pt x="83" y="137"/>
                    <a:pt x="83" y="137"/>
                  </a:cubicBezTo>
                  <a:cubicBezTo>
                    <a:pt x="78" y="137"/>
                    <a:pt x="75" y="135"/>
                    <a:pt x="73" y="131"/>
                  </a:cubicBezTo>
                  <a:cubicBezTo>
                    <a:pt x="47" y="89"/>
                    <a:pt x="47" y="89"/>
                    <a:pt x="47" y="89"/>
                  </a:cubicBezTo>
                  <a:cubicBezTo>
                    <a:pt x="45" y="88"/>
                    <a:pt x="44" y="86"/>
                    <a:pt x="43" y="86"/>
                  </a:cubicBezTo>
                  <a:cubicBezTo>
                    <a:pt x="42" y="85"/>
                    <a:pt x="40" y="85"/>
                    <a:pt x="37" y="85"/>
                  </a:cubicBezTo>
                  <a:lnTo>
                    <a:pt x="28" y="85"/>
                  </a:lnTo>
                  <a:close/>
                  <a:moveTo>
                    <a:pt x="28" y="65"/>
                  </a:moveTo>
                  <a:cubicBezTo>
                    <a:pt x="42" y="65"/>
                    <a:pt x="42" y="65"/>
                    <a:pt x="42" y="65"/>
                  </a:cubicBezTo>
                  <a:cubicBezTo>
                    <a:pt x="47" y="65"/>
                    <a:pt x="51" y="64"/>
                    <a:pt x="54" y="63"/>
                  </a:cubicBezTo>
                  <a:cubicBezTo>
                    <a:pt x="57" y="62"/>
                    <a:pt x="60" y="60"/>
                    <a:pt x="62" y="58"/>
                  </a:cubicBezTo>
                  <a:cubicBezTo>
                    <a:pt x="64" y="56"/>
                    <a:pt x="66" y="54"/>
                    <a:pt x="67" y="51"/>
                  </a:cubicBezTo>
                  <a:cubicBezTo>
                    <a:pt x="68" y="48"/>
                    <a:pt x="68" y="45"/>
                    <a:pt x="68" y="42"/>
                  </a:cubicBezTo>
                  <a:cubicBezTo>
                    <a:pt x="68" y="36"/>
                    <a:pt x="66" y="31"/>
                    <a:pt x="62" y="27"/>
                  </a:cubicBezTo>
                  <a:cubicBezTo>
                    <a:pt x="58" y="23"/>
                    <a:pt x="51" y="22"/>
                    <a:pt x="42" y="22"/>
                  </a:cubicBezTo>
                  <a:cubicBezTo>
                    <a:pt x="28" y="22"/>
                    <a:pt x="28" y="22"/>
                    <a:pt x="28" y="22"/>
                  </a:cubicBez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25">
              <a:extLst>
                <a:ext uri="{FF2B5EF4-FFF2-40B4-BE49-F238E27FC236}">
                  <a16:creationId xmlns:a16="http://schemas.microsoft.com/office/drawing/2014/main" id="{0A46D104-4166-4F40-93EE-9E06A5C936A3}"/>
                </a:ext>
              </a:extLst>
            </p:cNvPr>
            <p:cNvSpPr>
              <a:spLocks/>
            </p:cNvSpPr>
            <p:nvPr/>
          </p:nvSpPr>
          <p:spPr bwMode="auto">
            <a:xfrm>
              <a:off x="851" y="2267"/>
              <a:ext cx="140" cy="168"/>
            </a:xfrm>
            <a:custGeom>
              <a:avLst/>
              <a:gdLst>
                <a:gd name="T0" fmla="*/ 57 w 115"/>
                <a:gd name="T1" fmla="*/ 114 h 138"/>
                <a:gd name="T2" fmla="*/ 70 w 115"/>
                <a:gd name="T3" fmla="*/ 112 h 138"/>
                <a:gd name="T4" fmla="*/ 79 w 115"/>
                <a:gd name="T5" fmla="*/ 105 h 138"/>
                <a:gd name="T6" fmla="*/ 85 w 115"/>
                <a:gd name="T7" fmla="*/ 95 h 138"/>
                <a:gd name="T8" fmla="*/ 87 w 115"/>
                <a:gd name="T9" fmla="*/ 81 h 138"/>
                <a:gd name="T10" fmla="*/ 87 w 115"/>
                <a:gd name="T11" fmla="*/ 0 h 138"/>
                <a:gd name="T12" fmla="*/ 115 w 115"/>
                <a:gd name="T13" fmla="*/ 0 h 138"/>
                <a:gd name="T14" fmla="*/ 115 w 115"/>
                <a:gd name="T15" fmla="*/ 81 h 138"/>
                <a:gd name="T16" fmla="*/ 111 w 115"/>
                <a:gd name="T17" fmla="*/ 104 h 138"/>
                <a:gd name="T18" fmla="*/ 99 w 115"/>
                <a:gd name="T19" fmla="*/ 122 h 138"/>
                <a:gd name="T20" fmla="*/ 81 w 115"/>
                <a:gd name="T21" fmla="*/ 134 h 138"/>
                <a:gd name="T22" fmla="*/ 57 w 115"/>
                <a:gd name="T23" fmla="*/ 138 h 138"/>
                <a:gd name="T24" fmla="*/ 33 w 115"/>
                <a:gd name="T25" fmla="*/ 134 h 138"/>
                <a:gd name="T26" fmla="*/ 15 w 115"/>
                <a:gd name="T27" fmla="*/ 122 h 138"/>
                <a:gd name="T28" fmla="*/ 4 w 115"/>
                <a:gd name="T29" fmla="*/ 104 h 138"/>
                <a:gd name="T30" fmla="*/ 0 w 115"/>
                <a:gd name="T31" fmla="*/ 81 h 138"/>
                <a:gd name="T32" fmla="*/ 0 w 115"/>
                <a:gd name="T33" fmla="*/ 0 h 138"/>
                <a:gd name="T34" fmla="*/ 28 w 115"/>
                <a:gd name="T35" fmla="*/ 0 h 138"/>
                <a:gd name="T36" fmla="*/ 28 w 115"/>
                <a:gd name="T37" fmla="*/ 81 h 138"/>
                <a:gd name="T38" fmla="*/ 30 w 115"/>
                <a:gd name="T39" fmla="*/ 95 h 138"/>
                <a:gd name="T40" fmla="*/ 36 w 115"/>
                <a:gd name="T41" fmla="*/ 105 h 138"/>
                <a:gd name="T42" fmla="*/ 45 w 115"/>
                <a:gd name="T43" fmla="*/ 112 h 138"/>
                <a:gd name="T44" fmla="*/ 57 w 115"/>
                <a:gd name="T45"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38">
                  <a:moveTo>
                    <a:pt x="57" y="114"/>
                  </a:moveTo>
                  <a:cubicBezTo>
                    <a:pt x="62" y="114"/>
                    <a:pt x="66" y="113"/>
                    <a:pt x="70" y="112"/>
                  </a:cubicBezTo>
                  <a:cubicBezTo>
                    <a:pt x="73" y="110"/>
                    <a:pt x="76" y="108"/>
                    <a:pt x="79" y="105"/>
                  </a:cubicBezTo>
                  <a:cubicBezTo>
                    <a:pt x="81" y="102"/>
                    <a:pt x="83" y="99"/>
                    <a:pt x="85" y="95"/>
                  </a:cubicBezTo>
                  <a:cubicBezTo>
                    <a:pt x="86" y="91"/>
                    <a:pt x="87" y="86"/>
                    <a:pt x="87" y="81"/>
                  </a:cubicBezTo>
                  <a:cubicBezTo>
                    <a:pt x="87" y="0"/>
                    <a:pt x="87" y="0"/>
                    <a:pt x="87" y="0"/>
                  </a:cubicBezTo>
                  <a:cubicBezTo>
                    <a:pt x="115" y="0"/>
                    <a:pt x="115" y="0"/>
                    <a:pt x="115" y="0"/>
                  </a:cubicBezTo>
                  <a:cubicBezTo>
                    <a:pt x="115" y="81"/>
                    <a:pt x="115" y="81"/>
                    <a:pt x="115" y="81"/>
                  </a:cubicBezTo>
                  <a:cubicBezTo>
                    <a:pt x="115" y="90"/>
                    <a:pt x="113" y="97"/>
                    <a:pt x="111" y="104"/>
                  </a:cubicBezTo>
                  <a:cubicBezTo>
                    <a:pt x="108" y="111"/>
                    <a:pt x="104" y="117"/>
                    <a:pt x="99" y="122"/>
                  </a:cubicBezTo>
                  <a:cubicBezTo>
                    <a:pt x="94" y="127"/>
                    <a:pt x="88" y="131"/>
                    <a:pt x="81" y="134"/>
                  </a:cubicBezTo>
                  <a:cubicBezTo>
                    <a:pt x="74" y="137"/>
                    <a:pt x="66" y="138"/>
                    <a:pt x="57" y="138"/>
                  </a:cubicBezTo>
                  <a:cubicBezTo>
                    <a:pt x="48" y="138"/>
                    <a:pt x="40" y="137"/>
                    <a:pt x="33" y="134"/>
                  </a:cubicBezTo>
                  <a:cubicBezTo>
                    <a:pt x="26" y="131"/>
                    <a:pt x="20" y="127"/>
                    <a:pt x="15" y="122"/>
                  </a:cubicBezTo>
                  <a:cubicBezTo>
                    <a:pt x="10" y="117"/>
                    <a:pt x="6" y="111"/>
                    <a:pt x="4" y="104"/>
                  </a:cubicBezTo>
                  <a:cubicBezTo>
                    <a:pt x="1" y="97"/>
                    <a:pt x="0" y="90"/>
                    <a:pt x="0" y="81"/>
                  </a:cubicBezTo>
                  <a:cubicBezTo>
                    <a:pt x="0" y="0"/>
                    <a:pt x="0" y="0"/>
                    <a:pt x="0" y="0"/>
                  </a:cubicBezTo>
                  <a:cubicBezTo>
                    <a:pt x="28" y="0"/>
                    <a:pt x="28" y="0"/>
                    <a:pt x="28" y="0"/>
                  </a:cubicBezTo>
                  <a:cubicBezTo>
                    <a:pt x="28" y="81"/>
                    <a:pt x="28" y="81"/>
                    <a:pt x="28" y="81"/>
                  </a:cubicBezTo>
                  <a:cubicBezTo>
                    <a:pt x="28" y="86"/>
                    <a:pt x="29" y="91"/>
                    <a:pt x="30" y="95"/>
                  </a:cubicBezTo>
                  <a:cubicBezTo>
                    <a:pt x="31" y="99"/>
                    <a:pt x="33" y="102"/>
                    <a:pt x="36" y="105"/>
                  </a:cubicBezTo>
                  <a:cubicBezTo>
                    <a:pt x="38" y="108"/>
                    <a:pt x="41" y="110"/>
                    <a:pt x="45" y="112"/>
                  </a:cubicBezTo>
                  <a:cubicBezTo>
                    <a:pt x="49" y="113"/>
                    <a:pt x="53" y="114"/>
                    <a:pt x="5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26">
              <a:extLst>
                <a:ext uri="{FF2B5EF4-FFF2-40B4-BE49-F238E27FC236}">
                  <a16:creationId xmlns:a16="http://schemas.microsoft.com/office/drawing/2014/main" id="{525F7682-9D16-4933-B505-AB9DFB6C9AA0}"/>
                </a:ext>
              </a:extLst>
            </p:cNvPr>
            <p:cNvSpPr>
              <a:spLocks/>
            </p:cNvSpPr>
            <p:nvPr/>
          </p:nvSpPr>
          <p:spPr bwMode="auto">
            <a:xfrm>
              <a:off x="1024" y="2267"/>
              <a:ext cx="141" cy="167"/>
            </a:xfrm>
            <a:custGeom>
              <a:avLst/>
              <a:gdLst>
                <a:gd name="T0" fmla="*/ 18 w 116"/>
                <a:gd name="T1" fmla="*/ 0 h 137"/>
                <a:gd name="T2" fmla="*/ 20 w 116"/>
                <a:gd name="T3" fmla="*/ 1 h 137"/>
                <a:gd name="T4" fmla="*/ 22 w 116"/>
                <a:gd name="T5" fmla="*/ 2 h 137"/>
                <a:gd name="T6" fmla="*/ 24 w 116"/>
                <a:gd name="T7" fmla="*/ 5 h 137"/>
                <a:gd name="T8" fmla="*/ 92 w 116"/>
                <a:gd name="T9" fmla="*/ 92 h 137"/>
                <a:gd name="T10" fmla="*/ 92 w 116"/>
                <a:gd name="T11" fmla="*/ 85 h 137"/>
                <a:gd name="T12" fmla="*/ 92 w 116"/>
                <a:gd name="T13" fmla="*/ 78 h 137"/>
                <a:gd name="T14" fmla="*/ 92 w 116"/>
                <a:gd name="T15" fmla="*/ 0 h 137"/>
                <a:gd name="T16" fmla="*/ 116 w 116"/>
                <a:gd name="T17" fmla="*/ 0 h 137"/>
                <a:gd name="T18" fmla="*/ 116 w 116"/>
                <a:gd name="T19" fmla="*/ 137 h 137"/>
                <a:gd name="T20" fmla="*/ 102 w 116"/>
                <a:gd name="T21" fmla="*/ 137 h 137"/>
                <a:gd name="T22" fmla="*/ 96 w 116"/>
                <a:gd name="T23" fmla="*/ 135 h 137"/>
                <a:gd name="T24" fmla="*/ 92 w 116"/>
                <a:gd name="T25" fmla="*/ 132 h 137"/>
                <a:gd name="T26" fmla="*/ 24 w 116"/>
                <a:gd name="T27" fmla="*/ 45 h 137"/>
                <a:gd name="T28" fmla="*/ 24 w 116"/>
                <a:gd name="T29" fmla="*/ 52 h 137"/>
                <a:gd name="T30" fmla="*/ 25 w 116"/>
                <a:gd name="T31" fmla="*/ 58 h 137"/>
                <a:gd name="T32" fmla="*/ 25 w 116"/>
                <a:gd name="T33" fmla="*/ 137 h 137"/>
                <a:gd name="T34" fmla="*/ 0 w 116"/>
                <a:gd name="T35" fmla="*/ 137 h 137"/>
                <a:gd name="T36" fmla="*/ 0 w 116"/>
                <a:gd name="T37" fmla="*/ 0 h 137"/>
                <a:gd name="T38" fmla="*/ 14 w 116"/>
                <a:gd name="T39" fmla="*/ 0 h 137"/>
                <a:gd name="T40" fmla="*/ 18 w 116"/>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37">
                  <a:moveTo>
                    <a:pt x="18" y="0"/>
                  </a:moveTo>
                  <a:cubicBezTo>
                    <a:pt x="18" y="0"/>
                    <a:pt x="19" y="1"/>
                    <a:pt x="20" y="1"/>
                  </a:cubicBezTo>
                  <a:cubicBezTo>
                    <a:pt x="21" y="1"/>
                    <a:pt x="21" y="2"/>
                    <a:pt x="22" y="2"/>
                  </a:cubicBezTo>
                  <a:cubicBezTo>
                    <a:pt x="22" y="3"/>
                    <a:pt x="23" y="4"/>
                    <a:pt x="24" y="5"/>
                  </a:cubicBezTo>
                  <a:cubicBezTo>
                    <a:pt x="92" y="92"/>
                    <a:pt x="92" y="92"/>
                    <a:pt x="92" y="92"/>
                  </a:cubicBezTo>
                  <a:cubicBezTo>
                    <a:pt x="92" y="89"/>
                    <a:pt x="92" y="87"/>
                    <a:pt x="92" y="85"/>
                  </a:cubicBezTo>
                  <a:cubicBezTo>
                    <a:pt x="92" y="82"/>
                    <a:pt x="92" y="80"/>
                    <a:pt x="92" y="78"/>
                  </a:cubicBezTo>
                  <a:cubicBezTo>
                    <a:pt x="92" y="0"/>
                    <a:pt x="92" y="0"/>
                    <a:pt x="92" y="0"/>
                  </a:cubicBezTo>
                  <a:cubicBezTo>
                    <a:pt x="116" y="0"/>
                    <a:pt x="116" y="0"/>
                    <a:pt x="116" y="0"/>
                  </a:cubicBezTo>
                  <a:cubicBezTo>
                    <a:pt x="116" y="137"/>
                    <a:pt x="116" y="137"/>
                    <a:pt x="116" y="137"/>
                  </a:cubicBezTo>
                  <a:cubicBezTo>
                    <a:pt x="102" y="137"/>
                    <a:pt x="102" y="137"/>
                    <a:pt x="102" y="137"/>
                  </a:cubicBezTo>
                  <a:cubicBezTo>
                    <a:pt x="100" y="137"/>
                    <a:pt x="98" y="136"/>
                    <a:pt x="96" y="135"/>
                  </a:cubicBezTo>
                  <a:cubicBezTo>
                    <a:pt x="95" y="135"/>
                    <a:pt x="93" y="133"/>
                    <a:pt x="92" y="132"/>
                  </a:cubicBezTo>
                  <a:cubicBezTo>
                    <a:pt x="24" y="45"/>
                    <a:pt x="24" y="45"/>
                    <a:pt x="24" y="45"/>
                  </a:cubicBezTo>
                  <a:cubicBezTo>
                    <a:pt x="24" y="48"/>
                    <a:pt x="24" y="50"/>
                    <a:pt x="24" y="52"/>
                  </a:cubicBezTo>
                  <a:cubicBezTo>
                    <a:pt x="24" y="54"/>
                    <a:pt x="25" y="56"/>
                    <a:pt x="25" y="58"/>
                  </a:cubicBezTo>
                  <a:cubicBezTo>
                    <a:pt x="25" y="137"/>
                    <a:pt x="25" y="137"/>
                    <a:pt x="25" y="137"/>
                  </a:cubicBezTo>
                  <a:cubicBezTo>
                    <a:pt x="0" y="137"/>
                    <a:pt x="0" y="137"/>
                    <a:pt x="0" y="137"/>
                  </a:cubicBezTo>
                  <a:cubicBezTo>
                    <a:pt x="0" y="0"/>
                    <a:pt x="0" y="0"/>
                    <a:pt x="0" y="0"/>
                  </a:cubicBezTo>
                  <a:cubicBezTo>
                    <a:pt x="14" y="0"/>
                    <a:pt x="14" y="0"/>
                    <a:pt x="14"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27">
              <a:extLst>
                <a:ext uri="{FF2B5EF4-FFF2-40B4-BE49-F238E27FC236}">
                  <a16:creationId xmlns:a16="http://schemas.microsoft.com/office/drawing/2014/main" id="{BD44238B-FEC2-4E1A-B21E-A335C875A920}"/>
                </a:ext>
              </a:extLst>
            </p:cNvPr>
            <p:cNvSpPr>
              <a:spLocks/>
            </p:cNvSpPr>
            <p:nvPr/>
          </p:nvSpPr>
          <p:spPr bwMode="auto">
            <a:xfrm>
              <a:off x="1187" y="2267"/>
              <a:ext cx="131" cy="167"/>
            </a:xfrm>
            <a:custGeom>
              <a:avLst/>
              <a:gdLst>
                <a:gd name="T0" fmla="*/ 131 w 131"/>
                <a:gd name="T1" fmla="*/ 0 h 167"/>
                <a:gd name="T2" fmla="*/ 131 w 131"/>
                <a:gd name="T3" fmla="*/ 28 h 167"/>
                <a:gd name="T4" fmla="*/ 83 w 131"/>
                <a:gd name="T5" fmla="*/ 28 h 167"/>
                <a:gd name="T6" fmla="*/ 83 w 131"/>
                <a:gd name="T7" fmla="*/ 167 h 167"/>
                <a:gd name="T8" fmla="*/ 47 w 131"/>
                <a:gd name="T9" fmla="*/ 167 h 167"/>
                <a:gd name="T10" fmla="*/ 47 w 131"/>
                <a:gd name="T11" fmla="*/ 28 h 167"/>
                <a:gd name="T12" fmla="*/ 0 w 131"/>
                <a:gd name="T13" fmla="*/ 28 h 167"/>
                <a:gd name="T14" fmla="*/ 0 w 131"/>
                <a:gd name="T15" fmla="*/ 0 h 167"/>
                <a:gd name="T16" fmla="*/ 131 w 13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67">
                  <a:moveTo>
                    <a:pt x="131" y="0"/>
                  </a:moveTo>
                  <a:lnTo>
                    <a:pt x="131" y="28"/>
                  </a:lnTo>
                  <a:lnTo>
                    <a:pt x="83" y="28"/>
                  </a:lnTo>
                  <a:lnTo>
                    <a:pt x="83" y="167"/>
                  </a:lnTo>
                  <a:lnTo>
                    <a:pt x="47" y="167"/>
                  </a:lnTo>
                  <a:lnTo>
                    <a:pt x="47" y="28"/>
                  </a:lnTo>
                  <a:lnTo>
                    <a:pt x="0" y="28"/>
                  </a:lnTo>
                  <a:lnTo>
                    <a:pt x="0" y="0"/>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28">
              <a:extLst>
                <a:ext uri="{FF2B5EF4-FFF2-40B4-BE49-F238E27FC236}">
                  <a16:creationId xmlns:a16="http://schemas.microsoft.com/office/drawing/2014/main" id="{DABFE346-26A4-4B80-8EA5-FCF5DD341601}"/>
                </a:ext>
              </a:extLst>
            </p:cNvPr>
            <p:cNvSpPr>
              <a:spLocks noEditPoints="1"/>
            </p:cNvSpPr>
            <p:nvPr/>
          </p:nvSpPr>
          <p:spPr bwMode="auto">
            <a:xfrm>
              <a:off x="1324" y="2265"/>
              <a:ext cx="170" cy="170"/>
            </a:xfrm>
            <a:custGeom>
              <a:avLst/>
              <a:gdLst>
                <a:gd name="T0" fmla="*/ 139 w 139"/>
                <a:gd name="T1" fmla="*/ 69 h 139"/>
                <a:gd name="T2" fmla="*/ 134 w 139"/>
                <a:gd name="T3" fmla="*/ 97 h 139"/>
                <a:gd name="T4" fmla="*/ 120 w 139"/>
                <a:gd name="T5" fmla="*/ 119 h 139"/>
                <a:gd name="T6" fmla="*/ 98 w 139"/>
                <a:gd name="T7" fmla="*/ 134 h 139"/>
                <a:gd name="T8" fmla="*/ 70 w 139"/>
                <a:gd name="T9" fmla="*/ 139 h 139"/>
                <a:gd name="T10" fmla="*/ 41 w 139"/>
                <a:gd name="T11" fmla="*/ 134 h 139"/>
                <a:gd name="T12" fmla="*/ 19 w 139"/>
                <a:gd name="T13" fmla="*/ 119 h 139"/>
                <a:gd name="T14" fmla="*/ 5 w 139"/>
                <a:gd name="T15" fmla="*/ 97 h 139"/>
                <a:gd name="T16" fmla="*/ 0 w 139"/>
                <a:gd name="T17" fmla="*/ 69 h 139"/>
                <a:gd name="T18" fmla="*/ 5 w 139"/>
                <a:gd name="T19" fmla="*/ 42 h 139"/>
                <a:gd name="T20" fmla="*/ 19 w 139"/>
                <a:gd name="T21" fmla="*/ 20 h 139"/>
                <a:gd name="T22" fmla="*/ 41 w 139"/>
                <a:gd name="T23" fmla="*/ 5 h 139"/>
                <a:gd name="T24" fmla="*/ 70 w 139"/>
                <a:gd name="T25" fmla="*/ 0 h 139"/>
                <a:gd name="T26" fmla="*/ 98 w 139"/>
                <a:gd name="T27" fmla="*/ 5 h 139"/>
                <a:gd name="T28" fmla="*/ 120 w 139"/>
                <a:gd name="T29" fmla="*/ 20 h 139"/>
                <a:gd name="T30" fmla="*/ 134 w 139"/>
                <a:gd name="T31" fmla="*/ 42 h 139"/>
                <a:gd name="T32" fmla="*/ 139 w 139"/>
                <a:gd name="T33" fmla="*/ 69 h 139"/>
                <a:gd name="T34" fmla="*/ 111 w 139"/>
                <a:gd name="T35" fmla="*/ 69 h 139"/>
                <a:gd name="T36" fmla="*/ 108 w 139"/>
                <a:gd name="T37" fmla="*/ 50 h 139"/>
                <a:gd name="T38" fmla="*/ 100 w 139"/>
                <a:gd name="T39" fmla="*/ 36 h 139"/>
                <a:gd name="T40" fmla="*/ 87 w 139"/>
                <a:gd name="T41" fmla="*/ 26 h 139"/>
                <a:gd name="T42" fmla="*/ 70 w 139"/>
                <a:gd name="T43" fmla="*/ 23 h 139"/>
                <a:gd name="T44" fmla="*/ 52 w 139"/>
                <a:gd name="T45" fmla="*/ 26 h 139"/>
                <a:gd name="T46" fmla="*/ 39 w 139"/>
                <a:gd name="T47" fmla="*/ 36 h 139"/>
                <a:gd name="T48" fmla="*/ 31 w 139"/>
                <a:gd name="T49" fmla="*/ 50 h 139"/>
                <a:gd name="T50" fmla="*/ 28 w 139"/>
                <a:gd name="T51" fmla="*/ 69 h 139"/>
                <a:gd name="T52" fmla="*/ 31 w 139"/>
                <a:gd name="T53" fmla="*/ 89 h 139"/>
                <a:gd name="T54" fmla="*/ 39 w 139"/>
                <a:gd name="T55" fmla="*/ 103 h 139"/>
                <a:gd name="T56" fmla="*/ 52 w 139"/>
                <a:gd name="T57" fmla="*/ 112 h 139"/>
                <a:gd name="T58" fmla="*/ 70 w 139"/>
                <a:gd name="T59" fmla="*/ 115 h 139"/>
                <a:gd name="T60" fmla="*/ 87 w 139"/>
                <a:gd name="T61" fmla="*/ 112 h 139"/>
                <a:gd name="T62" fmla="*/ 100 w 139"/>
                <a:gd name="T63" fmla="*/ 103 h 139"/>
                <a:gd name="T64" fmla="*/ 108 w 139"/>
                <a:gd name="T65" fmla="*/ 89 h 139"/>
                <a:gd name="T66" fmla="*/ 111 w 139"/>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139">
                  <a:moveTo>
                    <a:pt x="139" y="69"/>
                  </a:moveTo>
                  <a:cubicBezTo>
                    <a:pt x="139" y="79"/>
                    <a:pt x="138" y="89"/>
                    <a:pt x="134" y="97"/>
                  </a:cubicBezTo>
                  <a:cubicBezTo>
                    <a:pt x="131" y="106"/>
                    <a:pt x="126" y="113"/>
                    <a:pt x="120" y="119"/>
                  </a:cubicBezTo>
                  <a:cubicBezTo>
                    <a:pt x="114" y="125"/>
                    <a:pt x="107" y="130"/>
                    <a:pt x="98" y="134"/>
                  </a:cubicBezTo>
                  <a:cubicBezTo>
                    <a:pt x="90" y="137"/>
                    <a:pt x="80" y="139"/>
                    <a:pt x="70" y="139"/>
                  </a:cubicBezTo>
                  <a:cubicBezTo>
                    <a:pt x="59" y="139"/>
                    <a:pt x="50" y="137"/>
                    <a:pt x="41" y="134"/>
                  </a:cubicBezTo>
                  <a:cubicBezTo>
                    <a:pt x="32" y="130"/>
                    <a:pt x="25" y="125"/>
                    <a:pt x="19" y="119"/>
                  </a:cubicBezTo>
                  <a:cubicBezTo>
                    <a:pt x="13" y="113"/>
                    <a:pt x="8" y="106"/>
                    <a:pt x="5" y="97"/>
                  </a:cubicBezTo>
                  <a:cubicBezTo>
                    <a:pt x="1" y="89"/>
                    <a:pt x="0" y="79"/>
                    <a:pt x="0" y="69"/>
                  </a:cubicBezTo>
                  <a:cubicBezTo>
                    <a:pt x="0" y="59"/>
                    <a:pt x="1" y="50"/>
                    <a:pt x="5" y="42"/>
                  </a:cubicBezTo>
                  <a:cubicBezTo>
                    <a:pt x="8" y="33"/>
                    <a:pt x="13" y="26"/>
                    <a:pt x="19" y="20"/>
                  </a:cubicBezTo>
                  <a:cubicBezTo>
                    <a:pt x="25" y="13"/>
                    <a:pt x="32" y="8"/>
                    <a:pt x="41" y="5"/>
                  </a:cubicBezTo>
                  <a:cubicBezTo>
                    <a:pt x="50" y="1"/>
                    <a:pt x="59" y="0"/>
                    <a:pt x="70" y="0"/>
                  </a:cubicBezTo>
                  <a:cubicBezTo>
                    <a:pt x="80" y="0"/>
                    <a:pt x="90" y="1"/>
                    <a:pt x="98" y="5"/>
                  </a:cubicBezTo>
                  <a:cubicBezTo>
                    <a:pt x="107" y="8"/>
                    <a:pt x="114" y="13"/>
                    <a:pt x="120" y="20"/>
                  </a:cubicBezTo>
                  <a:cubicBezTo>
                    <a:pt x="126" y="26"/>
                    <a:pt x="131" y="33"/>
                    <a:pt x="134" y="42"/>
                  </a:cubicBezTo>
                  <a:cubicBezTo>
                    <a:pt x="138" y="50"/>
                    <a:pt x="139" y="59"/>
                    <a:pt x="139"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7" y="24"/>
                    <a:pt x="52" y="26"/>
                  </a:cubicBezTo>
                  <a:cubicBezTo>
                    <a:pt x="47" y="29"/>
                    <a:pt x="43" y="32"/>
                    <a:pt x="39" y="36"/>
                  </a:cubicBezTo>
                  <a:cubicBezTo>
                    <a:pt x="36" y="40"/>
                    <a:pt x="33" y="44"/>
                    <a:pt x="31" y="50"/>
                  </a:cubicBezTo>
                  <a:cubicBezTo>
                    <a:pt x="29" y="56"/>
                    <a:pt x="28" y="62"/>
                    <a:pt x="28" y="69"/>
                  </a:cubicBezTo>
                  <a:cubicBezTo>
                    <a:pt x="28" y="76"/>
                    <a:pt x="29" y="83"/>
                    <a:pt x="31" y="89"/>
                  </a:cubicBezTo>
                  <a:cubicBezTo>
                    <a:pt x="33" y="94"/>
                    <a:pt x="36" y="99"/>
                    <a:pt x="39" y="103"/>
                  </a:cubicBezTo>
                  <a:cubicBezTo>
                    <a:pt x="43" y="107"/>
                    <a:pt x="47" y="110"/>
                    <a:pt x="52" y="112"/>
                  </a:cubicBezTo>
                  <a:cubicBezTo>
                    <a:pt x="57"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29">
              <a:extLst>
                <a:ext uri="{FF2B5EF4-FFF2-40B4-BE49-F238E27FC236}">
                  <a16:creationId xmlns:a16="http://schemas.microsoft.com/office/drawing/2014/main" id="{16DEDEEE-4B0B-4F35-A6E4-2866C9AA5E15}"/>
                </a:ext>
              </a:extLst>
            </p:cNvPr>
            <p:cNvSpPr>
              <a:spLocks/>
            </p:cNvSpPr>
            <p:nvPr/>
          </p:nvSpPr>
          <p:spPr bwMode="auto">
            <a:xfrm>
              <a:off x="1519" y="2267"/>
              <a:ext cx="143" cy="167"/>
            </a:xfrm>
            <a:custGeom>
              <a:avLst/>
              <a:gdLst>
                <a:gd name="T0" fmla="*/ 18 w 117"/>
                <a:gd name="T1" fmla="*/ 0 h 137"/>
                <a:gd name="T2" fmla="*/ 20 w 117"/>
                <a:gd name="T3" fmla="*/ 1 h 137"/>
                <a:gd name="T4" fmla="*/ 22 w 117"/>
                <a:gd name="T5" fmla="*/ 2 h 137"/>
                <a:gd name="T6" fmla="*/ 24 w 117"/>
                <a:gd name="T7" fmla="*/ 5 h 137"/>
                <a:gd name="T8" fmla="*/ 93 w 117"/>
                <a:gd name="T9" fmla="*/ 92 h 137"/>
                <a:gd name="T10" fmla="*/ 92 w 117"/>
                <a:gd name="T11" fmla="*/ 85 h 137"/>
                <a:gd name="T12" fmla="*/ 92 w 117"/>
                <a:gd name="T13" fmla="*/ 78 h 137"/>
                <a:gd name="T14" fmla="*/ 92 w 117"/>
                <a:gd name="T15" fmla="*/ 0 h 137"/>
                <a:gd name="T16" fmla="*/ 117 w 117"/>
                <a:gd name="T17" fmla="*/ 0 h 137"/>
                <a:gd name="T18" fmla="*/ 117 w 117"/>
                <a:gd name="T19" fmla="*/ 137 h 137"/>
                <a:gd name="T20" fmla="*/ 102 w 117"/>
                <a:gd name="T21" fmla="*/ 137 h 137"/>
                <a:gd name="T22" fmla="*/ 97 w 117"/>
                <a:gd name="T23" fmla="*/ 135 h 137"/>
                <a:gd name="T24" fmla="*/ 92 w 117"/>
                <a:gd name="T25" fmla="*/ 132 h 137"/>
                <a:gd name="T26" fmla="*/ 24 w 117"/>
                <a:gd name="T27" fmla="*/ 45 h 137"/>
                <a:gd name="T28" fmla="*/ 25 w 117"/>
                <a:gd name="T29" fmla="*/ 52 h 137"/>
                <a:gd name="T30" fmla="*/ 25 w 117"/>
                <a:gd name="T31" fmla="*/ 58 h 137"/>
                <a:gd name="T32" fmla="*/ 25 w 117"/>
                <a:gd name="T33" fmla="*/ 137 h 137"/>
                <a:gd name="T34" fmla="*/ 0 w 117"/>
                <a:gd name="T35" fmla="*/ 137 h 137"/>
                <a:gd name="T36" fmla="*/ 0 w 117"/>
                <a:gd name="T37" fmla="*/ 0 h 137"/>
                <a:gd name="T38" fmla="*/ 15 w 117"/>
                <a:gd name="T39" fmla="*/ 0 h 137"/>
                <a:gd name="T40" fmla="*/ 18 w 117"/>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37">
                  <a:moveTo>
                    <a:pt x="18" y="0"/>
                  </a:moveTo>
                  <a:cubicBezTo>
                    <a:pt x="19" y="0"/>
                    <a:pt x="20" y="1"/>
                    <a:pt x="20" y="1"/>
                  </a:cubicBezTo>
                  <a:cubicBezTo>
                    <a:pt x="21" y="1"/>
                    <a:pt x="22" y="2"/>
                    <a:pt x="22" y="2"/>
                  </a:cubicBezTo>
                  <a:cubicBezTo>
                    <a:pt x="23" y="3"/>
                    <a:pt x="24" y="4"/>
                    <a:pt x="24" y="5"/>
                  </a:cubicBezTo>
                  <a:cubicBezTo>
                    <a:pt x="93" y="92"/>
                    <a:pt x="93" y="92"/>
                    <a:pt x="93" y="92"/>
                  </a:cubicBezTo>
                  <a:cubicBezTo>
                    <a:pt x="93" y="89"/>
                    <a:pt x="92" y="87"/>
                    <a:pt x="92" y="85"/>
                  </a:cubicBezTo>
                  <a:cubicBezTo>
                    <a:pt x="92" y="82"/>
                    <a:pt x="92" y="80"/>
                    <a:pt x="92" y="78"/>
                  </a:cubicBezTo>
                  <a:cubicBezTo>
                    <a:pt x="92" y="0"/>
                    <a:pt x="92" y="0"/>
                    <a:pt x="92" y="0"/>
                  </a:cubicBezTo>
                  <a:cubicBezTo>
                    <a:pt x="117" y="0"/>
                    <a:pt x="117" y="0"/>
                    <a:pt x="117" y="0"/>
                  </a:cubicBezTo>
                  <a:cubicBezTo>
                    <a:pt x="117" y="137"/>
                    <a:pt x="117" y="137"/>
                    <a:pt x="117" y="137"/>
                  </a:cubicBezTo>
                  <a:cubicBezTo>
                    <a:pt x="102" y="137"/>
                    <a:pt x="102" y="137"/>
                    <a:pt x="102" y="137"/>
                  </a:cubicBezTo>
                  <a:cubicBezTo>
                    <a:pt x="100" y="137"/>
                    <a:pt x="98" y="136"/>
                    <a:pt x="97" y="135"/>
                  </a:cubicBezTo>
                  <a:cubicBezTo>
                    <a:pt x="95" y="135"/>
                    <a:pt x="94" y="133"/>
                    <a:pt x="92" y="132"/>
                  </a:cubicBezTo>
                  <a:cubicBezTo>
                    <a:pt x="24" y="45"/>
                    <a:pt x="24" y="45"/>
                    <a:pt x="24" y="45"/>
                  </a:cubicBezTo>
                  <a:cubicBezTo>
                    <a:pt x="25" y="48"/>
                    <a:pt x="25" y="50"/>
                    <a:pt x="25" y="52"/>
                  </a:cubicBezTo>
                  <a:cubicBezTo>
                    <a:pt x="25" y="54"/>
                    <a:pt x="25" y="56"/>
                    <a:pt x="25" y="58"/>
                  </a:cubicBezTo>
                  <a:cubicBezTo>
                    <a:pt x="25" y="137"/>
                    <a:pt x="25" y="137"/>
                    <a:pt x="25" y="137"/>
                  </a:cubicBezTo>
                  <a:cubicBezTo>
                    <a:pt x="0" y="137"/>
                    <a:pt x="0" y="137"/>
                    <a:pt x="0" y="137"/>
                  </a:cubicBezTo>
                  <a:cubicBezTo>
                    <a:pt x="0" y="0"/>
                    <a:pt x="0" y="0"/>
                    <a:pt x="0" y="0"/>
                  </a:cubicBezTo>
                  <a:cubicBezTo>
                    <a:pt x="15" y="0"/>
                    <a:pt x="15" y="0"/>
                    <a:pt x="15" y="0"/>
                  </a:cubicBezTo>
                  <a:cubicBezTo>
                    <a:pt x="16" y="0"/>
                    <a:pt x="17"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30">
              <a:extLst>
                <a:ext uri="{FF2B5EF4-FFF2-40B4-BE49-F238E27FC236}">
                  <a16:creationId xmlns:a16="http://schemas.microsoft.com/office/drawing/2014/main" id="{9D35A154-C595-4E4E-BA38-D57659A009DC}"/>
                </a:ext>
              </a:extLst>
            </p:cNvPr>
            <p:cNvSpPr>
              <a:spLocks/>
            </p:cNvSpPr>
            <p:nvPr/>
          </p:nvSpPr>
          <p:spPr bwMode="auto">
            <a:xfrm>
              <a:off x="-489" y="2265"/>
              <a:ext cx="141" cy="170"/>
            </a:xfrm>
            <a:custGeom>
              <a:avLst/>
              <a:gdLst>
                <a:gd name="T0" fmla="*/ 101 w 116"/>
                <a:gd name="T1" fmla="*/ 104 h 139"/>
                <a:gd name="T2" fmla="*/ 105 w 116"/>
                <a:gd name="T3" fmla="*/ 106 h 139"/>
                <a:gd name="T4" fmla="*/ 116 w 116"/>
                <a:gd name="T5" fmla="*/ 118 h 139"/>
                <a:gd name="T6" fmla="*/ 95 w 116"/>
                <a:gd name="T7" fmla="*/ 134 h 139"/>
                <a:gd name="T8" fmla="*/ 66 w 116"/>
                <a:gd name="T9" fmla="*/ 139 h 139"/>
                <a:gd name="T10" fmla="*/ 39 w 116"/>
                <a:gd name="T11" fmla="*/ 134 h 139"/>
                <a:gd name="T12" fmla="*/ 18 w 116"/>
                <a:gd name="T13" fmla="*/ 119 h 139"/>
                <a:gd name="T14" fmla="*/ 5 w 116"/>
                <a:gd name="T15" fmla="*/ 97 h 139"/>
                <a:gd name="T16" fmla="*/ 0 w 116"/>
                <a:gd name="T17" fmla="*/ 69 h 139"/>
                <a:gd name="T18" fmla="*/ 2 w 116"/>
                <a:gd name="T19" fmla="*/ 50 h 139"/>
                <a:gd name="T20" fmla="*/ 9 w 116"/>
                <a:gd name="T21" fmla="*/ 33 h 139"/>
                <a:gd name="T22" fmla="*/ 19 w 116"/>
                <a:gd name="T23" fmla="*/ 19 h 139"/>
                <a:gd name="T24" fmla="*/ 33 w 116"/>
                <a:gd name="T25" fmla="*/ 9 h 139"/>
                <a:gd name="T26" fmla="*/ 49 w 116"/>
                <a:gd name="T27" fmla="*/ 2 h 139"/>
                <a:gd name="T28" fmla="*/ 68 w 116"/>
                <a:gd name="T29" fmla="*/ 0 h 139"/>
                <a:gd name="T30" fmla="*/ 82 w 116"/>
                <a:gd name="T31" fmla="*/ 1 h 139"/>
                <a:gd name="T32" fmla="*/ 95 w 116"/>
                <a:gd name="T33" fmla="*/ 5 h 139"/>
                <a:gd name="T34" fmla="*/ 105 w 116"/>
                <a:gd name="T35" fmla="*/ 10 h 139"/>
                <a:gd name="T36" fmla="*/ 114 w 116"/>
                <a:gd name="T37" fmla="*/ 18 h 139"/>
                <a:gd name="T38" fmla="*/ 105 w 116"/>
                <a:gd name="T39" fmla="*/ 31 h 139"/>
                <a:gd name="T40" fmla="*/ 103 w 116"/>
                <a:gd name="T41" fmla="*/ 33 h 139"/>
                <a:gd name="T42" fmla="*/ 99 w 116"/>
                <a:gd name="T43" fmla="*/ 34 h 139"/>
                <a:gd name="T44" fmla="*/ 95 w 116"/>
                <a:gd name="T45" fmla="*/ 32 h 139"/>
                <a:gd name="T46" fmla="*/ 89 w 116"/>
                <a:gd name="T47" fmla="*/ 28 h 139"/>
                <a:gd name="T48" fmla="*/ 81 w 116"/>
                <a:gd name="T49" fmla="*/ 25 h 139"/>
                <a:gd name="T50" fmla="*/ 68 w 116"/>
                <a:gd name="T51" fmla="*/ 23 h 139"/>
                <a:gd name="T52" fmla="*/ 52 w 116"/>
                <a:gd name="T53" fmla="*/ 26 h 139"/>
                <a:gd name="T54" fmla="*/ 40 w 116"/>
                <a:gd name="T55" fmla="*/ 35 h 139"/>
                <a:gd name="T56" fmla="*/ 32 w 116"/>
                <a:gd name="T57" fmla="*/ 50 h 139"/>
                <a:gd name="T58" fmla="*/ 29 w 116"/>
                <a:gd name="T59" fmla="*/ 69 h 139"/>
                <a:gd name="T60" fmla="*/ 32 w 116"/>
                <a:gd name="T61" fmla="*/ 89 h 139"/>
                <a:gd name="T62" fmla="*/ 40 w 116"/>
                <a:gd name="T63" fmla="*/ 103 h 139"/>
                <a:gd name="T64" fmla="*/ 53 w 116"/>
                <a:gd name="T65" fmla="*/ 112 h 139"/>
                <a:gd name="T66" fmla="*/ 68 w 116"/>
                <a:gd name="T67" fmla="*/ 115 h 139"/>
                <a:gd name="T68" fmla="*/ 77 w 116"/>
                <a:gd name="T69" fmla="*/ 115 h 139"/>
                <a:gd name="T70" fmla="*/ 84 w 116"/>
                <a:gd name="T71" fmla="*/ 113 h 139"/>
                <a:gd name="T72" fmla="*/ 90 w 116"/>
                <a:gd name="T73" fmla="*/ 110 h 139"/>
                <a:gd name="T74" fmla="*/ 96 w 116"/>
                <a:gd name="T75" fmla="*/ 106 h 139"/>
                <a:gd name="T76" fmla="*/ 98 w 116"/>
                <a:gd name="T77" fmla="*/ 105 h 139"/>
                <a:gd name="T78" fmla="*/ 101 w 116"/>
                <a:gd name="T79"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139">
                  <a:moveTo>
                    <a:pt x="101" y="104"/>
                  </a:moveTo>
                  <a:cubicBezTo>
                    <a:pt x="102" y="104"/>
                    <a:pt x="104" y="105"/>
                    <a:pt x="105" y="106"/>
                  </a:cubicBezTo>
                  <a:cubicBezTo>
                    <a:pt x="116" y="118"/>
                    <a:pt x="116" y="118"/>
                    <a:pt x="116" y="118"/>
                  </a:cubicBezTo>
                  <a:cubicBezTo>
                    <a:pt x="111" y="125"/>
                    <a:pt x="104" y="130"/>
                    <a:pt x="95" y="134"/>
                  </a:cubicBezTo>
                  <a:cubicBezTo>
                    <a:pt x="87" y="137"/>
                    <a:pt x="78" y="139"/>
                    <a:pt x="66" y="139"/>
                  </a:cubicBezTo>
                  <a:cubicBezTo>
                    <a:pt x="56" y="139"/>
                    <a:pt x="47" y="137"/>
                    <a:pt x="39" y="134"/>
                  </a:cubicBezTo>
                  <a:cubicBezTo>
                    <a:pt x="31" y="130"/>
                    <a:pt x="24" y="126"/>
                    <a:pt x="18" y="119"/>
                  </a:cubicBezTo>
                  <a:cubicBezTo>
                    <a:pt x="12" y="113"/>
                    <a:pt x="8" y="106"/>
                    <a:pt x="5" y="97"/>
                  </a:cubicBezTo>
                  <a:cubicBezTo>
                    <a:pt x="2" y="89"/>
                    <a:pt x="0" y="79"/>
                    <a:pt x="0" y="69"/>
                  </a:cubicBezTo>
                  <a:cubicBezTo>
                    <a:pt x="0" y="63"/>
                    <a:pt x="1" y="56"/>
                    <a:pt x="2" y="50"/>
                  </a:cubicBezTo>
                  <a:cubicBezTo>
                    <a:pt x="4" y="44"/>
                    <a:pt x="6" y="38"/>
                    <a:pt x="9" y="33"/>
                  </a:cubicBezTo>
                  <a:cubicBezTo>
                    <a:pt x="12" y="28"/>
                    <a:pt x="15" y="23"/>
                    <a:pt x="19" y="19"/>
                  </a:cubicBezTo>
                  <a:cubicBezTo>
                    <a:pt x="23" y="15"/>
                    <a:pt x="28" y="12"/>
                    <a:pt x="33" y="9"/>
                  </a:cubicBezTo>
                  <a:cubicBezTo>
                    <a:pt x="38" y="6"/>
                    <a:pt x="43" y="3"/>
                    <a:pt x="49" y="2"/>
                  </a:cubicBezTo>
                  <a:cubicBezTo>
                    <a:pt x="55" y="0"/>
                    <a:pt x="61" y="0"/>
                    <a:pt x="68" y="0"/>
                  </a:cubicBezTo>
                  <a:cubicBezTo>
                    <a:pt x="73" y="0"/>
                    <a:pt x="78" y="0"/>
                    <a:pt x="82" y="1"/>
                  </a:cubicBezTo>
                  <a:cubicBezTo>
                    <a:pt x="87" y="2"/>
                    <a:pt x="91" y="3"/>
                    <a:pt x="95" y="5"/>
                  </a:cubicBezTo>
                  <a:cubicBezTo>
                    <a:pt x="99" y="6"/>
                    <a:pt x="102" y="8"/>
                    <a:pt x="105" y="10"/>
                  </a:cubicBezTo>
                  <a:cubicBezTo>
                    <a:pt x="109" y="13"/>
                    <a:pt x="112" y="15"/>
                    <a:pt x="114" y="18"/>
                  </a:cubicBezTo>
                  <a:cubicBezTo>
                    <a:pt x="105" y="31"/>
                    <a:pt x="105" y="31"/>
                    <a:pt x="105" y="31"/>
                  </a:cubicBezTo>
                  <a:cubicBezTo>
                    <a:pt x="104" y="31"/>
                    <a:pt x="104" y="32"/>
                    <a:pt x="103" y="33"/>
                  </a:cubicBezTo>
                  <a:cubicBezTo>
                    <a:pt x="102" y="33"/>
                    <a:pt x="101" y="34"/>
                    <a:pt x="99" y="34"/>
                  </a:cubicBezTo>
                  <a:cubicBezTo>
                    <a:pt x="98" y="34"/>
                    <a:pt x="96" y="33"/>
                    <a:pt x="95" y="32"/>
                  </a:cubicBezTo>
                  <a:cubicBezTo>
                    <a:pt x="93" y="31"/>
                    <a:pt x="91" y="30"/>
                    <a:pt x="89" y="28"/>
                  </a:cubicBezTo>
                  <a:cubicBezTo>
                    <a:pt x="87" y="27"/>
                    <a:pt x="84" y="26"/>
                    <a:pt x="81" y="25"/>
                  </a:cubicBezTo>
                  <a:cubicBezTo>
                    <a:pt x="77" y="24"/>
                    <a:pt x="73" y="23"/>
                    <a:pt x="68" y="23"/>
                  </a:cubicBezTo>
                  <a:cubicBezTo>
                    <a:pt x="62" y="23"/>
                    <a:pt x="57" y="24"/>
                    <a:pt x="52" y="26"/>
                  </a:cubicBezTo>
                  <a:cubicBezTo>
                    <a:pt x="47" y="28"/>
                    <a:pt x="43" y="31"/>
                    <a:pt x="40" y="35"/>
                  </a:cubicBezTo>
                  <a:cubicBezTo>
                    <a:pt x="36" y="39"/>
                    <a:pt x="34" y="44"/>
                    <a:pt x="32" y="50"/>
                  </a:cubicBezTo>
                  <a:cubicBezTo>
                    <a:pt x="30" y="56"/>
                    <a:pt x="29" y="62"/>
                    <a:pt x="29" y="69"/>
                  </a:cubicBezTo>
                  <a:cubicBezTo>
                    <a:pt x="29" y="77"/>
                    <a:pt x="30" y="83"/>
                    <a:pt x="32" y="89"/>
                  </a:cubicBezTo>
                  <a:cubicBezTo>
                    <a:pt x="34" y="95"/>
                    <a:pt x="37" y="99"/>
                    <a:pt x="40" y="103"/>
                  </a:cubicBezTo>
                  <a:cubicBezTo>
                    <a:pt x="44" y="107"/>
                    <a:pt x="48" y="110"/>
                    <a:pt x="53" y="112"/>
                  </a:cubicBezTo>
                  <a:cubicBezTo>
                    <a:pt x="58" y="114"/>
                    <a:pt x="63" y="115"/>
                    <a:pt x="68" y="115"/>
                  </a:cubicBezTo>
                  <a:cubicBezTo>
                    <a:pt x="71" y="115"/>
                    <a:pt x="74" y="115"/>
                    <a:pt x="77" y="115"/>
                  </a:cubicBezTo>
                  <a:cubicBezTo>
                    <a:pt x="79" y="115"/>
                    <a:pt x="82" y="114"/>
                    <a:pt x="84" y="113"/>
                  </a:cubicBezTo>
                  <a:cubicBezTo>
                    <a:pt x="86" y="113"/>
                    <a:pt x="88" y="112"/>
                    <a:pt x="90" y="110"/>
                  </a:cubicBezTo>
                  <a:cubicBezTo>
                    <a:pt x="92" y="109"/>
                    <a:pt x="94" y="108"/>
                    <a:pt x="96" y="106"/>
                  </a:cubicBezTo>
                  <a:cubicBezTo>
                    <a:pt x="97" y="105"/>
                    <a:pt x="98" y="105"/>
                    <a:pt x="98" y="105"/>
                  </a:cubicBezTo>
                  <a:cubicBezTo>
                    <a:pt x="99" y="104"/>
                    <a:pt x="100" y="104"/>
                    <a:pt x="101"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3" name="Freeform 31">
              <a:extLst>
                <a:ext uri="{FF2B5EF4-FFF2-40B4-BE49-F238E27FC236}">
                  <a16:creationId xmlns:a16="http://schemas.microsoft.com/office/drawing/2014/main" id="{6C09F285-4D5D-4D32-BF45-167D66A019EE}"/>
                </a:ext>
              </a:extLst>
            </p:cNvPr>
            <p:cNvSpPr>
              <a:spLocks noEditPoints="1"/>
            </p:cNvSpPr>
            <p:nvPr/>
          </p:nvSpPr>
          <p:spPr bwMode="auto">
            <a:xfrm>
              <a:off x="-342" y="2265"/>
              <a:ext cx="171" cy="170"/>
            </a:xfrm>
            <a:custGeom>
              <a:avLst/>
              <a:gdLst>
                <a:gd name="T0" fmla="*/ 140 w 140"/>
                <a:gd name="T1" fmla="*/ 69 h 139"/>
                <a:gd name="T2" fmla="*/ 135 w 140"/>
                <a:gd name="T3" fmla="*/ 97 h 139"/>
                <a:gd name="T4" fmla="*/ 120 w 140"/>
                <a:gd name="T5" fmla="*/ 119 h 139"/>
                <a:gd name="T6" fmla="*/ 98 w 140"/>
                <a:gd name="T7" fmla="*/ 134 h 139"/>
                <a:gd name="T8" fmla="*/ 70 w 140"/>
                <a:gd name="T9" fmla="*/ 139 h 139"/>
                <a:gd name="T10" fmla="*/ 41 w 140"/>
                <a:gd name="T11" fmla="*/ 134 h 139"/>
                <a:gd name="T12" fmla="*/ 19 w 140"/>
                <a:gd name="T13" fmla="*/ 119 h 139"/>
                <a:gd name="T14" fmla="*/ 5 w 140"/>
                <a:gd name="T15" fmla="*/ 97 h 139"/>
                <a:gd name="T16" fmla="*/ 0 w 140"/>
                <a:gd name="T17" fmla="*/ 69 h 139"/>
                <a:gd name="T18" fmla="*/ 5 w 140"/>
                <a:gd name="T19" fmla="*/ 42 h 139"/>
                <a:gd name="T20" fmla="*/ 19 w 140"/>
                <a:gd name="T21" fmla="*/ 20 h 139"/>
                <a:gd name="T22" fmla="*/ 41 w 140"/>
                <a:gd name="T23" fmla="*/ 5 h 139"/>
                <a:gd name="T24" fmla="*/ 70 w 140"/>
                <a:gd name="T25" fmla="*/ 0 h 139"/>
                <a:gd name="T26" fmla="*/ 98 w 140"/>
                <a:gd name="T27" fmla="*/ 5 h 139"/>
                <a:gd name="T28" fmla="*/ 120 w 140"/>
                <a:gd name="T29" fmla="*/ 20 h 139"/>
                <a:gd name="T30" fmla="*/ 135 w 140"/>
                <a:gd name="T31" fmla="*/ 42 h 139"/>
                <a:gd name="T32" fmla="*/ 140 w 140"/>
                <a:gd name="T33" fmla="*/ 69 h 139"/>
                <a:gd name="T34" fmla="*/ 111 w 140"/>
                <a:gd name="T35" fmla="*/ 69 h 139"/>
                <a:gd name="T36" fmla="*/ 108 w 140"/>
                <a:gd name="T37" fmla="*/ 50 h 139"/>
                <a:gd name="T38" fmla="*/ 100 w 140"/>
                <a:gd name="T39" fmla="*/ 36 h 139"/>
                <a:gd name="T40" fmla="*/ 87 w 140"/>
                <a:gd name="T41" fmla="*/ 26 h 139"/>
                <a:gd name="T42" fmla="*/ 70 w 140"/>
                <a:gd name="T43" fmla="*/ 23 h 139"/>
                <a:gd name="T44" fmla="*/ 53 w 140"/>
                <a:gd name="T45" fmla="*/ 26 h 139"/>
                <a:gd name="T46" fmla="*/ 40 w 140"/>
                <a:gd name="T47" fmla="*/ 36 h 139"/>
                <a:gd name="T48" fmla="*/ 32 w 140"/>
                <a:gd name="T49" fmla="*/ 50 h 139"/>
                <a:gd name="T50" fmla="*/ 29 w 140"/>
                <a:gd name="T51" fmla="*/ 69 h 139"/>
                <a:gd name="T52" fmla="*/ 32 w 140"/>
                <a:gd name="T53" fmla="*/ 89 h 139"/>
                <a:gd name="T54" fmla="*/ 40 w 140"/>
                <a:gd name="T55" fmla="*/ 103 h 139"/>
                <a:gd name="T56" fmla="*/ 53 w 140"/>
                <a:gd name="T57" fmla="*/ 112 h 139"/>
                <a:gd name="T58" fmla="*/ 70 w 140"/>
                <a:gd name="T59" fmla="*/ 115 h 139"/>
                <a:gd name="T60" fmla="*/ 87 w 140"/>
                <a:gd name="T61" fmla="*/ 112 h 139"/>
                <a:gd name="T62" fmla="*/ 100 w 140"/>
                <a:gd name="T63" fmla="*/ 103 h 139"/>
                <a:gd name="T64" fmla="*/ 108 w 140"/>
                <a:gd name="T65" fmla="*/ 89 h 139"/>
                <a:gd name="T66" fmla="*/ 111 w 140"/>
                <a:gd name="T67"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9">
                  <a:moveTo>
                    <a:pt x="140" y="69"/>
                  </a:moveTo>
                  <a:cubicBezTo>
                    <a:pt x="140" y="79"/>
                    <a:pt x="138" y="89"/>
                    <a:pt x="135" y="97"/>
                  </a:cubicBezTo>
                  <a:cubicBezTo>
                    <a:pt x="131" y="106"/>
                    <a:pt x="127" y="113"/>
                    <a:pt x="120" y="119"/>
                  </a:cubicBezTo>
                  <a:cubicBezTo>
                    <a:pt x="114" y="125"/>
                    <a:pt x="107" y="130"/>
                    <a:pt x="98" y="134"/>
                  </a:cubicBezTo>
                  <a:cubicBezTo>
                    <a:pt x="90" y="137"/>
                    <a:pt x="80" y="139"/>
                    <a:pt x="70" y="139"/>
                  </a:cubicBezTo>
                  <a:cubicBezTo>
                    <a:pt x="59" y="139"/>
                    <a:pt x="50" y="137"/>
                    <a:pt x="41" y="134"/>
                  </a:cubicBezTo>
                  <a:cubicBezTo>
                    <a:pt x="33" y="130"/>
                    <a:pt x="25" y="125"/>
                    <a:pt x="19" y="119"/>
                  </a:cubicBezTo>
                  <a:cubicBezTo>
                    <a:pt x="13" y="113"/>
                    <a:pt x="8" y="106"/>
                    <a:pt x="5" y="97"/>
                  </a:cubicBezTo>
                  <a:cubicBezTo>
                    <a:pt x="2" y="89"/>
                    <a:pt x="0" y="79"/>
                    <a:pt x="0" y="69"/>
                  </a:cubicBezTo>
                  <a:cubicBezTo>
                    <a:pt x="0" y="59"/>
                    <a:pt x="2" y="50"/>
                    <a:pt x="5" y="42"/>
                  </a:cubicBezTo>
                  <a:cubicBezTo>
                    <a:pt x="8" y="33"/>
                    <a:pt x="13" y="26"/>
                    <a:pt x="19" y="20"/>
                  </a:cubicBezTo>
                  <a:cubicBezTo>
                    <a:pt x="25" y="13"/>
                    <a:pt x="33" y="8"/>
                    <a:pt x="41" y="5"/>
                  </a:cubicBezTo>
                  <a:cubicBezTo>
                    <a:pt x="50" y="1"/>
                    <a:pt x="59" y="0"/>
                    <a:pt x="70" y="0"/>
                  </a:cubicBezTo>
                  <a:cubicBezTo>
                    <a:pt x="80" y="0"/>
                    <a:pt x="90" y="1"/>
                    <a:pt x="98" y="5"/>
                  </a:cubicBezTo>
                  <a:cubicBezTo>
                    <a:pt x="107" y="8"/>
                    <a:pt x="114" y="13"/>
                    <a:pt x="120" y="20"/>
                  </a:cubicBezTo>
                  <a:cubicBezTo>
                    <a:pt x="127" y="26"/>
                    <a:pt x="131" y="33"/>
                    <a:pt x="135" y="42"/>
                  </a:cubicBezTo>
                  <a:cubicBezTo>
                    <a:pt x="138" y="50"/>
                    <a:pt x="140" y="59"/>
                    <a:pt x="140" y="69"/>
                  </a:cubicBezTo>
                  <a:close/>
                  <a:moveTo>
                    <a:pt x="111" y="69"/>
                  </a:moveTo>
                  <a:cubicBezTo>
                    <a:pt x="111" y="62"/>
                    <a:pt x="110" y="56"/>
                    <a:pt x="108" y="50"/>
                  </a:cubicBezTo>
                  <a:cubicBezTo>
                    <a:pt x="106" y="44"/>
                    <a:pt x="103" y="40"/>
                    <a:pt x="100" y="36"/>
                  </a:cubicBezTo>
                  <a:cubicBezTo>
                    <a:pt x="96" y="32"/>
                    <a:pt x="92" y="29"/>
                    <a:pt x="87" y="26"/>
                  </a:cubicBezTo>
                  <a:cubicBezTo>
                    <a:pt x="82" y="24"/>
                    <a:pt x="76" y="23"/>
                    <a:pt x="70" y="23"/>
                  </a:cubicBezTo>
                  <a:cubicBezTo>
                    <a:pt x="63" y="23"/>
                    <a:pt x="58" y="24"/>
                    <a:pt x="53" y="26"/>
                  </a:cubicBezTo>
                  <a:cubicBezTo>
                    <a:pt x="48" y="29"/>
                    <a:pt x="43" y="32"/>
                    <a:pt x="40" y="36"/>
                  </a:cubicBezTo>
                  <a:cubicBezTo>
                    <a:pt x="36" y="40"/>
                    <a:pt x="33" y="44"/>
                    <a:pt x="32" y="50"/>
                  </a:cubicBezTo>
                  <a:cubicBezTo>
                    <a:pt x="30" y="56"/>
                    <a:pt x="29" y="62"/>
                    <a:pt x="29" y="69"/>
                  </a:cubicBezTo>
                  <a:cubicBezTo>
                    <a:pt x="29" y="76"/>
                    <a:pt x="30" y="83"/>
                    <a:pt x="32" y="89"/>
                  </a:cubicBezTo>
                  <a:cubicBezTo>
                    <a:pt x="33" y="94"/>
                    <a:pt x="36" y="99"/>
                    <a:pt x="40" y="103"/>
                  </a:cubicBezTo>
                  <a:cubicBezTo>
                    <a:pt x="43" y="107"/>
                    <a:pt x="48" y="110"/>
                    <a:pt x="53" y="112"/>
                  </a:cubicBezTo>
                  <a:cubicBezTo>
                    <a:pt x="58" y="114"/>
                    <a:pt x="63" y="115"/>
                    <a:pt x="70" y="115"/>
                  </a:cubicBezTo>
                  <a:cubicBezTo>
                    <a:pt x="76" y="115"/>
                    <a:pt x="82" y="114"/>
                    <a:pt x="87" y="112"/>
                  </a:cubicBezTo>
                  <a:cubicBezTo>
                    <a:pt x="92" y="110"/>
                    <a:pt x="96" y="107"/>
                    <a:pt x="100" y="103"/>
                  </a:cubicBezTo>
                  <a:cubicBezTo>
                    <a:pt x="103" y="99"/>
                    <a:pt x="106" y="94"/>
                    <a:pt x="108" y="89"/>
                  </a:cubicBezTo>
                  <a:cubicBezTo>
                    <a:pt x="110" y="83"/>
                    <a:pt x="111" y="76"/>
                    <a:pt x="111"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4" name="Freeform 32">
              <a:extLst>
                <a:ext uri="{FF2B5EF4-FFF2-40B4-BE49-F238E27FC236}">
                  <a16:creationId xmlns:a16="http://schemas.microsoft.com/office/drawing/2014/main" id="{6677BAA3-416D-440D-91D1-96F4B5A3088D}"/>
                </a:ext>
              </a:extLst>
            </p:cNvPr>
            <p:cNvSpPr>
              <a:spLocks/>
            </p:cNvSpPr>
            <p:nvPr/>
          </p:nvSpPr>
          <p:spPr bwMode="auto">
            <a:xfrm>
              <a:off x="-147" y="2267"/>
              <a:ext cx="99" cy="167"/>
            </a:xfrm>
            <a:custGeom>
              <a:avLst/>
              <a:gdLst>
                <a:gd name="T0" fmla="*/ 35 w 99"/>
                <a:gd name="T1" fmla="*/ 139 h 167"/>
                <a:gd name="T2" fmla="*/ 99 w 99"/>
                <a:gd name="T3" fmla="*/ 139 h 167"/>
                <a:gd name="T4" fmla="*/ 99 w 99"/>
                <a:gd name="T5" fmla="*/ 167 h 167"/>
                <a:gd name="T6" fmla="*/ 0 w 99"/>
                <a:gd name="T7" fmla="*/ 167 h 167"/>
                <a:gd name="T8" fmla="*/ 0 w 99"/>
                <a:gd name="T9" fmla="*/ 0 h 167"/>
                <a:gd name="T10" fmla="*/ 35 w 99"/>
                <a:gd name="T11" fmla="*/ 0 h 167"/>
                <a:gd name="T12" fmla="*/ 35 w 99"/>
                <a:gd name="T13" fmla="*/ 139 h 167"/>
              </a:gdLst>
              <a:ahLst/>
              <a:cxnLst>
                <a:cxn ang="0">
                  <a:pos x="T0" y="T1"/>
                </a:cxn>
                <a:cxn ang="0">
                  <a:pos x="T2" y="T3"/>
                </a:cxn>
                <a:cxn ang="0">
                  <a:pos x="T4" y="T5"/>
                </a:cxn>
                <a:cxn ang="0">
                  <a:pos x="T6" y="T7"/>
                </a:cxn>
                <a:cxn ang="0">
                  <a:pos x="T8" y="T9"/>
                </a:cxn>
                <a:cxn ang="0">
                  <a:pos x="T10" y="T11"/>
                </a:cxn>
                <a:cxn ang="0">
                  <a:pos x="T12" y="T13"/>
                </a:cxn>
              </a:cxnLst>
              <a:rect l="0" t="0" r="r" b="b"/>
              <a:pathLst>
                <a:path w="99" h="167">
                  <a:moveTo>
                    <a:pt x="35" y="139"/>
                  </a:moveTo>
                  <a:lnTo>
                    <a:pt x="99" y="139"/>
                  </a:lnTo>
                  <a:lnTo>
                    <a:pt x="99" y="167"/>
                  </a:lnTo>
                  <a:lnTo>
                    <a:pt x="0" y="167"/>
                  </a:lnTo>
                  <a:lnTo>
                    <a:pt x="0" y="0"/>
                  </a:lnTo>
                  <a:lnTo>
                    <a:pt x="35" y="0"/>
                  </a:lnTo>
                  <a:lnTo>
                    <a:pt x="35"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Freeform 33">
              <a:extLst>
                <a:ext uri="{FF2B5EF4-FFF2-40B4-BE49-F238E27FC236}">
                  <a16:creationId xmlns:a16="http://schemas.microsoft.com/office/drawing/2014/main" id="{3A073018-D7DE-4385-A50C-F56E22C0EC6E}"/>
                </a:ext>
              </a:extLst>
            </p:cNvPr>
            <p:cNvSpPr>
              <a:spLocks/>
            </p:cNvSpPr>
            <p:nvPr/>
          </p:nvSpPr>
          <p:spPr bwMode="auto">
            <a:xfrm>
              <a:off x="-28" y="2267"/>
              <a:ext cx="184" cy="167"/>
            </a:xfrm>
            <a:custGeom>
              <a:avLst/>
              <a:gdLst>
                <a:gd name="T0" fmla="*/ 73 w 151"/>
                <a:gd name="T1" fmla="*/ 84 h 137"/>
                <a:gd name="T2" fmla="*/ 76 w 151"/>
                <a:gd name="T3" fmla="*/ 91 h 137"/>
                <a:gd name="T4" fmla="*/ 79 w 151"/>
                <a:gd name="T5" fmla="*/ 84 h 137"/>
                <a:gd name="T6" fmla="*/ 82 w 151"/>
                <a:gd name="T7" fmla="*/ 77 h 137"/>
                <a:gd name="T8" fmla="*/ 120 w 151"/>
                <a:gd name="T9" fmla="*/ 5 h 137"/>
                <a:gd name="T10" fmla="*/ 122 w 151"/>
                <a:gd name="T11" fmla="*/ 2 h 137"/>
                <a:gd name="T12" fmla="*/ 124 w 151"/>
                <a:gd name="T13" fmla="*/ 1 h 137"/>
                <a:gd name="T14" fmla="*/ 126 w 151"/>
                <a:gd name="T15" fmla="*/ 0 h 137"/>
                <a:gd name="T16" fmla="*/ 129 w 151"/>
                <a:gd name="T17" fmla="*/ 0 h 137"/>
                <a:gd name="T18" fmla="*/ 151 w 151"/>
                <a:gd name="T19" fmla="*/ 0 h 137"/>
                <a:gd name="T20" fmla="*/ 151 w 151"/>
                <a:gd name="T21" fmla="*/ 137 h 137"/>
                <a:gd name="T22" fmla="*/ 126 w 151"/>
                <a:gd name="T23" fmla="*/ 137 h 137"/>
                <a:gd name="T24" fmla="*/ 126 w 151"/>
                <a:gd name="T25" fmla="*/ 53 h 137"/>
                <a:gd name="T26" fmla="*/ 126 w 151"/>
                <a:gd name="T27" fmla="*/ 47 h 137"/>
                <a:gd name="T28" fmla="*/ 127 w 151"/>
                <a:gd name="T29" fmla="*/ 41 h 137"/>
                <a:gd name="T30" fmla="*/ 88 w 151"/>
                <a:gd name="T31" fmla="*/ 115 h 137"/>
                <a:gd name="T32" fmla="*/ 78 w 151"/>
                <a:gd name="T33" fmla="*/ 121 h 137"/>
                <a:gd name="T34" fmla="*/ 74 w 151"/>
                <a:gd name="T35" fmla="*/ 121 h 137"/>
                <a:gd name="T36" fmla="*/ 68 w 151"/>
                <a:gd name="T37" fmla="*/ 120 h 137"/>
                <a:gd name="T38" fmla="*/ 64 w 151"/>
                <a:gd name="T39" fmla="*/ 115 h 137"/>
                <a:gd name="T40" fmla="*/ 25 w 151"/>
                <a:gd name="T41" fmla="*/ 41 h 137"/>
                <a:gd name="T42" fmla="*/ 25 w 151"/>
                <a:gd name="T43" fmla="*/ 47 h 137"/>
                <a:gd name="T44" fmla="*/ 25 w 151"/>
                <a:gd name="T45" fmla="*/ 53 h 137"/>
                <a:gd name="T46" fmla="*/ 25 w 151"/>
                <a:gd name="T47" fmla="*/ 137 h 137"/>
                <a:gd name="T48" fmla="*/ 0 w 151"/>
                <a:gd name="T49" fmla="*/ 137 h 137"/>
                <a:gd name="T50" fmla="*/ 0 w 151"/>
                <a:gd name="T51" fmla="*/ 0 h 137"/>
                <a:gd name="T52" fmla="*/ 22 w 151"/>
                <a:gd name="T53" fmla="*/ 0 h 137"/>
                <a:gd name="T54" fmla="*/ 25 w 151"/>
                <a:gd name="T55" fmla="*/ 0 h 137"/>
                <a:gd name="T56" fmla="*/ 28 w 151"/>
                <a:gd name="T57" fmla="*/ 1 h 137"/>
                <a:gd name="T58" fmla="*/ 30 w 151"/>
                <a:gd name="T59" fmla="*/ 2 h 137"/>
                <a:gd name="T60" fmla="*/ 31 w 151"/>
                <a:gd name="T61" fmla="*/ 5 h 137"/>
                <a:gd name="T62" fmla="*/ 69 w 151"/>
                <a:gd name="T63" fmla="*/ 77 h 137"/>
                <a:gd name="T64" fmla="*/ 73 w 151"/>
                <a:gd name="T6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37">
                  <a:moveTo>
                    <a:pt x="73" y="84"/>
                  </a:moveTo>
                  <a:cubicBezTo>
                    <a:pt x="74" y="86"/>
                    <a:pt x="75" y="89"/>
                    <a:pt x="76" y="91"/>
                  </a:cubicBezTo>
                  <a:cubicBezTo>
                    <a:pt x="77" y="89"/>
                    <a:pt x="78" y="86"/>
                    <a:pt x="79" y="84"/>
                  </a:cubicBezTo>
                  <a:cubicBezTo>
                    <a:pt x="80" y="82"/>
                    <a:pt x="81" y="79"/>
                    <a:pt x="82" y="77"/>
                  </a:cubicBezTo>
                  <a:cubicBezTo>
                    <a:pt x="120" y="5"/>
                    <a:pt x="120" y="5"/>
                    <a:pt x="120" y="5"/>
                  </a:cubicBezTo>
                  <a:cubicBezTo>
                    <a:pt x="121" y="3"/>
                    <a:pt x="121" y="3"/>
                    <a:pt x="122" y="2"/>
                  </a:cubicBezTo>
                  <a:cubicBezTo>
                    <a:pt x="122" y="1"/>
                    <a:pt x="123" y="1"/>
                    <a:pt x="124" y="1"/>
                  </a:cubicBezTo>
                  <a:cubicBezTo>
                    <a:pt x="124" y="0"/>
                    <a:pt x="125" y="0"/>
                    <a:pt x="126" y="0"/>
                  </a:cubicBezTo>
                  <a:cubicBezTo>
                    <a:pt x="127" y="0"/>
                    <a:pt x="128" y="0"/>
                    <a:pt x="129" y="0"/>
                  </a:cubicBezTo>
                  <a:cubicBezTo>
                    <a:pt x="151" y="0"/>
                    <a:pt x="151" y="0"/>
                    <a:pt x="151" y="0"/>
                  </a:cubicBezTo>
                  <a:cubicBezTo>
                    <a:pt x="151" y="137"/>
                    <a:pt x="151" y="137"/>
                    <a:pt x="151" y="137"/>
                  </a:cubicBezTo>
                  <a:cubicBezTo>
                    <a:pt x="126" y="137"/>
                    <a:pt x="126" y="137"/>
                    <a:pt x="126" y="137"/>
                  </a:cubicBezTo>
                  <a:cubicBezTo>
                    <a:pt x="126" y="53"/>
                    <a:pt x="126" y="53"/>
                    <a:pt x="126" y="53"/>
                  </a:cubicBezTo>
                  <a:cubicBezTo>
                    <a:pt x="126" y="51"/>
                    <a:pt x="126" y="49"/>
                    <a:pt x="126" y="47"/>
                  </a:cubicBezTo>
                  <a:cubicBezTo>
                    <a:pt x="126" y="45"/>
                    <a:pt x="126" y="43"/>
                    <a:pt x="127" y="41"/>
                  </a:cubicBezTo>
                  <a:cubicBezTo>
                    <a:pt x="88" y="115"/>
                    <a:pt x="88" y="115"/>
                    <a:pt x="88" y="115"/>
                  </a:cubicBezTo>
                  <a:cubicBezTo>
                    <a:pt x="85" y="119"/>
                    <a:pt x="82" y="121"/>
                    <a:pt x="78" y="121"/>
                  </a:cubicBezTo>
                  <a:cubicBezTo>
                    <a:pt x="74" y="121"/>
                    <a:pt x="74" y="121"/>
                    <a:pt x="74" y="121"/>
                  </a:cubicBezTo>
                  <a:cubicBezTo>
                    <a:pt x="72" y="121"/>
                    <a:pt x="70" y="121"/>
                    <a:pt x="68" y="120"/>
                  </a:cubicBezTo>
                  <a:cubicBezTo>
                    <a:pt x="66" y="119"/>
                    <a:pt x="65" y="117"/>
                    <a:pt x="64" y="115"/>
                  </a:cubicBezTo>
                  <a:cubicBezTo>
                    <a:pt x="25" y="41"/>
                    <a:pt x="25" y="41"/>
                    <a:pt x="25" y="41"/>
                  </a:cubicBezTo>
                  <a:cubicBezTo>
                    <a:pt x="25" y="43"/>
                    <a:pt x="25" y="45"/>
                    <a:pt x="25" y="47"/>
                  </a:cubicBezTo>
                  <a:cubicBezTo>
                    <a:pt x="25" y="49"/>
                    <a:pt x="25" y="51"/>
                    <a:pt x="25" y="53"/>
                  </a:cubicBezTo>
                  <a:cubicBezTo>
                    <a:pt x="25" y="137"/>
                    <a:pt x="25" y="137"/>
                    <a:pt x="25" y="137"/>
                  </a:cubicBezTo>
                  <a:cubicBezTo>
                    <a:pt x="0" y="137"/>
                    <a:pt x="0" y="137"/>
                    <a:pt x="0" y="137"/>
                  </a:cubicBezTo>
                  <a:cubicBezTo>
                    <a:pt x="0" y="0"/>
                    <a:pt x="0" y="0"/>
                    <a:pt x="0" y="0"/>
                  </a:cubicBezTo>
                  <a:cubicBezTo>
                    <a:pt x="22" y="0"/>
                    <a:pt x="22" y="0"/>
                    <a:pt x="22" y="0"/>
                  </a:cubicBezTo>
                  <a:cubicBezTo>
                    <a:pt x="23" y="0"/>
                    <a:pt x="24" y="0"/>
                    <a:pt x="25" y="0"/>
                  </a:cubicBezTo>
                  <a:cubicBezTo>
                    <a:pt x="26" y="0"/>
                    <a:pt x="27" y="0"/>
                    <a:pt x="28" y="1"/>
                  </a:cubicBezTo>
                  <a:cubicBezTo>
                    <a:pt x="28" y="1"/>
                    <a:pt x="29" y="1"/>
                    <a:pt x="30" y="2"/>
                  </a:cubicBezTo>
                  <a:cubicBezTo>
                    <a:pt x="30" y="3"/>
                    <a:pt x="31" y="3"/>
                    <a:pt x="31" y="5"/>
                  </a:cubicBezTo>
                  <a:cubicBezTo>
                    <a:pt x="69" y="77"/>
                    <a:pt x="69" y="77"/>
                    <a:pt x="69" y="77"/>
                  </a:cubicBezTo>
                  <a:cubicBezTo>
                    <a:pt x="71" y="80"/>
                    <a:pt x="72" y="82"/>
                    <a:pt x="73"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6" name="Freeform 34">
              <a:extLst>
                <a:ext uri="{FF2B5EF4-FFF2-40B4-BE49-F238E27FC236}">
                  <a16:creationId xmlns:a16="http://schemas.microsoft.com/office/drawing/2014/main" id="{8820CA94-EEF5-4B52-A19D-436F0100D0B0}"/>
                </a:ext>
              </a:extLst>
            </p:cNvPr>
            <p:cNvSpPr>
              <a:spLocks noEditPoints="1"/>
            </p:cNvSpPr>
            <p:nvPr/>
          </p:nvSpPr>
          <p:spPr bwMode="auto">
            <a:xfrm>
              <a:off x="171" y="2267"/>
              <a:ext cx="166" cy="167"/>
            </a:xfrm>
            <a:custGeom>
              <a:avLst/>
              <a:gdLst>
                <a:gd name="T0" fmla="*/ 136 w 136"/>
                <a:gd name="T1" fmla="*/ 137 h 137"/>
                <a:gd name="T2" fmla="*/ 114 w 136"/>
                <a:gd name="T3" fmla="*/ 137 h 137"/>
                <a:gd name="T4" fmla="*/ 108 w 136"/>
                <a:gd name="T5" fmla="*/ 135 h 137"/>
                <a:gd name="T6" fmla="*/ 104 w 136"/>
                <a:gd name="T7" fmla="*/ 130 h 137"/>
                <a:gd name="T8" fmla="*/ 95 w 136"/>
                <a:gd name="T9" fmla="*/ 104 h 137"/>
                <a:gd name="T10" fmla="*/ 41 w 136"/>
                <a:gd name="T11" fmla="*/ 104 h 137"/>
                <a:gd name="T12" fmla="*/ 32 w 136"/>
                <a:gd name="T13" fmla="*/ 130 h 137"/>
                <a:gd name="T14" fmla="*/ 28 w 136"/>
                <a:gd name="T15" fmla="*/ 135 h 137"/>
                <a:gd name="T16" fmla="*/ 22 w 136"/>
                <a:gd name="T17" fmla="*/ 137 h 137"/>
                <a:gd name="T18" fmla="*/ 0 w 136"/>
                <a:gd name="T19" fmla="*/ 137 h 137"/>
                <a:gd name="T20" fmla="*/ 54 w 136"/>
                <a:gd name="T21" fmla="*/ 0 h 137"/>
                <a:gd name="T22" fmla="*/ 83 w 136"/>
                <a:gd name="T23" fmla="*/ 0 h 137"/>
                <a:gd name="T24" fmla="*/ 136 w 136"/>
                <a:gd name="T25" fmla="*/ 137 h 137"/>
                <a:gd name="T26" fmla="*/ 48 w 136"/>
                <a:gd name="T27" fmla="*/ 85 h 137"/>
                <a:gd name="T28" fmla="*/ 88 w 136"/>
                <a:gd name="T29" fmla="*/ 85 h 137"/>
                <a:gd name="T30" fmla="*/ 74 w 136"/>
                <a:gd name="T31" fmla="*/ 43 h 137"/>
                <a:gd name="T32" fmla="*/ 71 w 136"/>
                <a:gd name="T33" fmla="*/ 35 h 137"/>
                <a:gd name="T34" fmla="*/ 68 w 136"/>
                <a:gd name="T35" fmla="*/ 26 h 137"/>
                <a:gd name="T36" fmla="*/ 65 w 136"/>
                <a:gd name="T37" fmla="*/ 35 h 137"/>
                <a:gd name="T38" fmla="*/ 63 w 136"/>
                <a:gd name="T39" fmla="*/ 43 h 137"/>
                <a:gd name="T40" fmla="*/ 48 w 136"/>
                <a:gd name="T41"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37">
                  <a:moveTo>
                    <a:pt x="136" y="137"/>
                  </a:moveTo>
                  <a:cubicBezTo>
                    <a:pt x="114" y="137"/>
                    <a:pt x="114" y="137"/>
                    <a:pt x="114" y="137"/>
                  </a:cubicBezTo>
                  <a:cubicBezTo>
                    <a:pt x="111" y="137"/>
                    <a:pt x="109" y="136"/>
                    <a:pt x="108" y="135"/>
                  </a:cubicBezTo>
                  <a:cubicBezTo>
                    <a:pt x="106" y="134"/>
                    <a:pt x="105" y="132"/>
                    <a:pt x="104" y="130"/>
                  </a:cubicBezTo>
                  <a:cubicBezTo>
                    <a:pt x="95" y="104"/>
                    <a:pt x="95" y="104"/>
                    <a:pt x="95" y="104"/>
                  </a:cubicBezTo>
                  <a:cubicBezTo>
                    <a:pt x="41" y="104"/>
                    <a:pt x="41" y="104"/>
                    <a:pt x="41" y="104"/>
                  </a:cubicBezTo>
                  <a:cubicBezTo>
                    <a:pt x="32" y="130"/>
                    <a:pt x="32" y="130"/>
                    <a:pt x="32" y="130"/>
                  </a:cubicBezTo>
                  <a:cubicBezTo>
                    <a:pt x="31" y="132"/>
                    <a:pt x="30" y="133"/>
                    <a:pt x="28" y="135"/>
                  </a:cubicBezTo>
                  <a:cubicBezTo>
                    <a:pt x="27" y="136"/>
                    <a:pt x="25" y="137"/>
                    <a:pt x="22" y="137"/>
                  </a:cubicBezTo>
                  <a:cubicBezTo>
                    <a:pt x="0" y="137"/>
                    <a:pt x="0" y="137"/>
                    <a:pt x="0" y="137"/>
                  </a:cubicBezTo>
                  <a:cubicBezTo>
                    <a:pt x="54" y="0"/>
                    <a:pt x="54" y="0"/>
                    <a:pt x="54" y="0"/>
                  </a:cubicBezTo>
                  <a:cubicBezTo>
                    <a:pt x="83" y="0"/>
                    <a:pt x="83" y="0"/>
                    <a:pt x="83" y="0"/>
                  </a:cubicBezTo>
                  <a:lnTo>
                    <a:pt x="136" y="137"/>
                  </a:lnTo>
                  <a:close/>
                  <a:moveTo>
                    <a:pt x="48" y="85"/>
                  </a:moveTo>
                  <a:cubicBezTo>
                    <a:pt x="88" y="85"/>
                    <a:pt x="88" y="85"/>
                    <a:pt x="88" y="85"/>
                  </a:cubicBezTo>
                  <a:cubicBezTo>
                    <a:pt x="74" y="43"/>
                    <a:pt x="74" y="43"/>
                    <a:pt x="74" y="43"/>
                  </a:cubicBezTo>
                  <a:cubicBezTo>
                    <a:pt x="73" y="41"/>
                    <a:pt x="72" y="38"/>
                    <a:pt x="71" y="35"/>
                  </a:cubicBezTo>
                  <a:cubicBezTo>
                    <a:pt x="70" y="32"/>
                    <a:pt x="69" y="29"/>
                    <a:pt x="68" y="26"/>
                  </a:cubicBezTo>
                  <a:cubicBezTo>
                    <a:pt x="67" y="29"/>
                    <a:pt x="66" y="32"/>
                    <a:pt x="65" y="35"/>
                  </a:cubicBezTo>
                  <a:cubicBezTo>
                    <a:pt x="64" y="38"/>
                    <a:pt x="63" y="41"/>
                    <a:pt x="63" y="43"/>
                  </a:cubicBezTo>
                  <a:lnTo>
                    <a:pt x="48"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Freeform 35">
              <a:extLst>
                <a:ext uri="{FF2B5EF4-FFF2-40B4-BE49-F238E27FC236}">
                  <a16:creationId xmlns:a16="http://schemas.microsoft.com/office/drawing/2014/main" id="{0324ABAF-BCEC-4CB7-92F4-984BD00CBEA8}"/>
                </a:ext>
              </a:extLst>
            </p:cNvPr>
            <p:cNvSpPr>
              <a:spLocks noEditPoints="1"/>
            </p:cNvSpPr>
            <p:nvPr/>
          </p:nvSpPr>
          <p:spPr bwMode="auto">
            <a:xfrm>
              <a:off x="351" y="2267"/>
              <a:ext cx="133" cy="167"/>
            </a:xfrm>
            <a:custGeom>
              <a:avLst/>
              <a:gdLst>
                <a:gd name="T0" fmla="*/ 29 w 109"/>
                <a:gd name="T1" fmla="*/ 85 h 137"/>
                <a:gd name="T2" fmla="*/ 29 w 109"/>
                <a:gd name="T3" fmla="*/ 137 h 137"/>
                <a:gd name="T4" fmla="*/ 0 w 109"/>
                <a:gd name="T5" fmla="*/ 137 h 137"/>
                <a:gd name="T6" fmla="*/ 0 w 109"/>
                <a:gd name="T7" fmla="*/ 0 h 137"/>
                <a:gd name="T8" fmla="*/ 43 w 109"/>
                <a:gd name="T9" fmla="*/ 0 h 137"/>
                <a:gd name="T10" fmla="*/ 68 w 109"/>
                <a:gd name="T11" fmla="*/ 3 h 137"/>
                <a:gd name="T12" fmla="*/ 84 w 109"/>
                <a:gd name="T13" fmla="*/ 11 h 137"/>
                <a:gd name="T14" fmla="*/ 94 w 109"/>
                <a:gd name="T15" fmla="*/ 24 h 137"/>
                <a:gd name="T16" fmla="*/ 97 w 109"/>
                <a:gd name="T17" fmla="*/ 40 h 137"/>
                <a:gd name="T18" fmla="*/ 95 w 109"/>
                <a:gd name="T19" fmla="*/ 53 h 137"/>
                <a:gd name="T20" fmla="*/ 89 w 109"/>
                <a:gd name="T21" fmla="*/ 64 h 137"/>
                <a:gd name="T22" fmla="*/ 80 w 109"/>
                <a:gd name="T23" fmla="*/ 73 h 137"/>
                <a:gd name="T24" fmla="*/ 68 w 109"/>
                <a:gd name="T25" fmla="*/ 79 h 137"/>
                <a:gd name="T26" fmla="*/ 73 w 109"/>
                <a:gd name="T27" fmla="*/ 82 h 137"/>
                <a:gd name="T28" fmla="*/ 77 w 109"/>
                <a:gd name="T29" fmla="*/ 87 h 137"/>
                <a:gd name="T30" fmla="*/ 109 w 109"/>
                <a:gd name="T31" fmla="*/ 137 h 137"/>
                <a:gd name="T32" fmla="*/ 84 w 109"/>
                <a:gd name="T33" fmla="*/ 137 h 137"/>
                <a:gd name="T34" fmla="*/ 73 w 109"/>
                <a:gd name="T35" fmla="*/ 131 h 137"/>
                <a:gd name="T36" fmla="*/ 47 w 109"/>
                <a:gd name="T37" fmla="*/ 89 h 137"/>
                <a:gd name="T38" fmla="*/ 44 w 109"/>
                <a:gd name="T39" fmla="*/ 86 h 137"/>
                <a:gd name="T40" fmla="*/ 38 w 109"/>
                <a:gd name="T41" fmla="*/ 85 h 137"/>
                <a:gd name="T42" fmla="*/ 29 w 109"/>
                <a:gd name="T43" fmla="*/ 85 h 137"/>
                <a:gd name="T44" fmla="*/ 29 w 109"/>
                <a:gd name="T45" fmla="*/ 65 h 137"/>
                <a:gd name="T46" fmla="*/ 43 w 109"/>
                <a:gd name="T47" fmla="*/ 65 h 137"/>
                <a:gd name="T48" fmla="*/ 55 w 109"/>
                <a:gd name="T49" fmla="*/ 63 h 137"/>
                <a:gd name="T50" fmla="*/ 63 w 109"/>
                <a:gd name="T51" fmla="*/ 58 h 137"/>
                <a:gd name="T52" fmla="*/ 68 w 109"/>
                <a:gd name="T53" fmla="*/ 51 h 137"/>
                <a:gd name="T54" fmla="*/ 69 w 109"/>
                <a:gd name="T55" fmla="*/ 42 h 137"/>
                <a:gd name="T56" fmla="*/ 63 w 109"/>
                <a:gd name="T57" fmla="*/ 27 h 137"/>
                <a:gd name="T58" fmla="*/ 43 w 109"/>
                <a:gd name="T59" fmla="*/ 22 h 137"/>
                <a:gd name="T60" fmla="*/ 29 w 109"/>
                <a:gd name="T61" fmla="*/ 22 h 137"/>
                <a:gd name="T62" fmla="*/ 29 w 109"/>
                <a:gd name="T6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37">
                  <a:moveTo>
                    <a:pt x="29" y="85"/>
                  </a:moveTo>
                  <a:cubicBezTo>
                    <a:pt x="29" y="137"/>
                    <a:pt x="29" y="137"/>
                    <a:pt x="29" y="137"/>
                  </a:cubicBezTo>
                  <a:cubicBezTo>
                    <a:pt x="0" y="137"/>
                    <a:pt x="0" y="137"/>
                    <a:pt x="0" y="137"/>
                  </a:cubicBezTo>
                  <a:cubicBezTo>
                    <a:pt x="0" y="0"/>
                    <a:pt x="0" y="0"/>
                    <a:pt x="0" y="0"/>
                  </a:cubicBezTo>
                  <a:cubicBezTo>
                    <a:pt x="43" y="0"/>
                    <a:pt x="43" y="0"/>
                    <a:pt x="43" y="0"/>
                  </a:cubicBezTo>
                  <a:cubicBezTo>
                    <a:pt x="53" y="0"/>
                    <a:pt x="61" y="1"/>
                    <a:pt x="68" y="3"/>
                  </a:cubicBezTo>
                  <a:cubicBezTo>
                    <a:pt x="74" y="5"/>
                    <a:pt x="80" y="8"/>
                    <a:pt x="84" y="11"/>
                  </a:cubicBezTo>
                  <a:cubicBezTo>
                    <a:pt x="89" y="15"/>
                    <a:pt x="92" y="19"/>
                    <a:pt x="94" y="24"/>
                  </a:cubicBezTo>
                  <a:cubicBezTo>
                    <a:pt x="96" y="29"/>
                    <a:pt x="97" y="34"/>
                    <a:pt x="97" y="40"/>
                  </a:cubicBezTo>
                  <a:cubicBezTo>
                    <a:pt x="97" y="44"/>
                    <a:pt x="96" y="49"/>
                    <a:pt x="95" y="53"/>
                  </a:cubicBezTo>
                  <a:cubicBezTo>
                    <a:pt x="94" y="57"/>
                    <a:pt x="92" y="60"/>
                    <a:pt x="89" y="64"/>
                  </a:cubicBezTo>
                  <a:cubicBezTo>
                    <a:pt x="87" y="67"/>
                    <a:pt x="84" y="70"/>
                    <a:pt x="80" y="73"/>
                  </a:cubicBezTo>
                  <a:cubicBezTo>
                    <a:pt x="77" y="75"/>
                    <a:pt x="73" y="77"/>
                    <a:pt x="68" y="79"/>
                  </a:cubicBezTo>
                  <a:cubicBezTo>
                    <a:pt x="70" y="80"/>
                    <a:pt x="71" y="81"/>
                    <a:pt x="73" y="82"/>
                  </a:cubicBezTo>
                  <a:cubicBezTo>
                    <a:pt x="75" y="84"/>
                    <a:pt x="76" y="86"/>
                    <a:pt x="77" y="87"/>
                  </a:cubicBezTo>
                  <a:cubicBezTo>
                    <a:pt x="109" y="137"/>
                    <a:pt x="109" y="137"/>
                    <a:pt x="109" y="137"/>
                  </a:cubicBezTo>
                  <a:cubicBezTo>
                    <a:pt x="84" y="137"/>
                    <a:pt x="84" y="137"/>
                    <a:pt x="84" y="137"/>
                  </a:cubicBezTo>
                  <a:cubicBezTo>
                    <a:pt x="79" y="137"/>
                    <a:pt x="75" y="135"/>
                    <a:pt x="73" y="131"/>
                  </a:cubicBezTo>
                  <a:cubicBezTo>
                    <a:pt x="47" y="89"/>
                    <a:pt x="47" y="89"/>
                    <a:pt x="47" y="89"/>
                  </a:cubicBezTo>
                  <a:cubicBezTo>
                    <a:pt x="46" y="88"/>
                    <a:pt x="45" y="86"/>
                    <a:pt x="44" y="86"/>
                  </a:cubicBezTo>
                  <a:cubicBezTo>
                    <a:pt x="43" y="85"/>
                    <a:pt x="41" y="85"/>
                    <a:pt x="38" y="85"/>
                  </a:cubicBezTo>
                  <a:lnTo>
                    <a:pt x="29" y="85"/>
                  </a:lnTo>
                  <a:close/>
                  <a:moveTo>
                    <a:pt x="29" y="65"/>
                  </a:moveTo>
                  <a:cubicBezTo>
                    <a:pt x="43" y="65"/>
                    <a:pt x="43" y="65"/>
                    <a:pt x="43" y="65"/>
                  </a:cubicBezTo>
                  <a:cubicBezTo>
                    <a:pt x="48" y="65"/>
                    <a:pt x="52" y="64"/>
                    <a:pt x="55" y="63"/>
                  </a:cubicBezTo>
                  <a:cubicBezTo>
                    <a:pt x="58" y="62"/>
                    <a:pt x="61" y="60"/>
                    <a:pt x="63" y="58"/>
                  </a:cubicBezTo>
                  <a:cubicBezTo>
                    <a:pt x="65" y="56"/>
                    <a:pt x="67" y="54"/>
                    <a:pt x="68" y="51"/>
                  </a:cubicBezTo>
                  <a:cubicBezTo>
                    <a:pt x="69" y="48"/>
                    <a:pt x="69" y="45"/>
                    <a:pt x="69" y="42"/>
                  </a:cubicBezTo>
                  <a:cubicBezTo>
                    <a:pt x="69" y="36"/>
                    <a:pt x="67" y="31"/>
                    <a:pt x="63" y="27"/>
                  </a:cubicBezTo>
                  <a:cubicBezTo>
                    <a:pt x="59" y="23"/>
                    <a:pt x="52" y="22"/>
                    <a:pt x="43" y="22"/>
                  </a:cubicBezTo>
                  <a:cubicBezTo>
                    <a:pt x="29" y="22"/>
                    <a:pt x="29" y="22"/>
                    <a:pt x="29" y="22"/>
                  </a:cubicBezTo>
                  <a:lnTo>
                    <a:pt x="29"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8" name="Freeform 36">
              <a:extLst>
                <a:ext uri="{FF2B5EF4-FFF2-40B4-BE49-F238E27FC236}">
                  <a16:creationId xmlns:a16="http://schemas.microsoft.com/office/drawing/2014/main" id="{5CB38395-C4D4-49D8-83B9-EE3BCEC87FE3}"/>
                </a:ext>
              </a:extLst>
            </p:cNvPr>
            <p:cNvSpPr>
              <a:spLocks/>
            </p:cNvSpPr>
            <p:nvPr/>
          </p:nvSpPr>
          <p:spPr bwMode="auto">
            <a:xfrm>
              <a:off x="-638" y="2209"/>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Line 37">
              <a:extLst>
                <a:ext uri="{FF2B5EF4-FFF2-40B4-BE49-F238E27FC236}">
                  <a16:creationId xmlns:a16="http://schemas.microsoft.com/office/drawing/2014/main" id="{B0574526-3133-4198-A033-FA8C4C774383}"/>
                </a:ext>
              </a:extLst>
            </p:cNvPr>
            <p:cNvSpPr>
              <a:spLocks noChangeShapeType="1"/>
            </p:cNvSpPr>
            <p:nvPr/>
          </p:nvSpPr>
          <p:spPr bwMode="auto">
            <a:xfrm>
              <a:off x="-638" y="2209"/>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Rectangle 38">
              <a:extLst>
                <a:ext uri="{FF2B5EF4-FFF2-40B4-BE49-F238E27FC236}">
                  <a16:creationId xmlns:a16="http://schemas.microsoft.com/office/drawing/2014/main" id="{829BD5E5-C250-4A11-813C-8AF674E19A6D}"/>
                </a:ext>
              </a:extLst>
            </p:cNvPr>
            <p:cNvSpPr>
              <a:spLocks noChangeArrowheads="1"/>
            </p:cNvSpPr>
            <p:nvPr/>
          </p:nvSpPr>
          <p:spPr bwMode="auto">
            <a:xfrm>
              <a:off x="-638" y="2207"/>
              <a:ext cx="230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39">
              <a:extLst>
                <a:ext uri="{FF2B5EF4-FFF2-40B4-BE49-F238E27FC236}">
                  <a16:creationId xmlns:a16="http://schemas.microsoft.com/office/drawing/2014/main" id="{5359759E-8C48-44E5-977D-16A4BBC67A15}"/>
                </a:ext>
              </a:extLst>
            </p:cNvPr>
            <p:cNvSpPr>
              <a:spLocks/>
            </p:cNvSpPr>
            <p:nvPr/>
          </p:nvSpPr>
          <p:spPr bwMode="auto">
            <a:xfrm>
              <a:off x="-638" y="2500"/>
              <a:ext cx="2306" cy="0"/>
            </a:xfrm>
            <a:custGeom>
              <a:avLst/>
              <a:gdLst>
                <a:gd name="T0" fmla="*/ 0 w 2306"/>
                <a:gd name="T1" fmla="*/ 2306 w 2306"/>
                <a:gd name="T2" fmla="*/ 0 w 2306"/>
              </a:gdLst>
              <a:ahLst/>
              <a:cxnLst>
                <a:cxn ang="0">
                  <a:pos x="T0" y="0"/>
                </a:cxn>
                <a:cxn ang="0">
                  <a:pos x="T1" y="0"/>
                </a:cxn>
                <a:cxn ang="0">
                  <a:pos x="T2" y="0"/>
                </a:cxn>
              </a:cxnLst>
              <a:rect l="0" t="0" r="r" b="b"/>
              <a:pathLst>
                <a:path w="2306">
                  <a:moveTo>
                    <a:pt x="0" y="0"/>
                  </a:moveTo>
                  <a:lnTo>
                    <a:pt x="230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Line 40">
              <a:extLst>
                <a:ext uri="{FF2B5EF4-FFF2-40B4-BE49-F238E27FC236}">
                  <a16:creationId xmlns:a16="http://schemas.microsoft.com/office/drawing/2014/main" id="{31BB2E5D-E357-4F5B-AA97-327089394914}"/>
                </a:ext>
              </a:extLst>
            </p:cNvPr>
            <p:cNvSpPr>
              <a:spLocks noChangeShapeType="1"/>
            </p:cNvSpPr>
            <p:nvPr/>
          </p:nvSpPr>
          <p:spPr bwMode="auto">
            <a:xfrm>
              <a:off x="-638" y="2500"/>
              <a:ext cx="230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Rectangle 41">
              <a:extLst>
                <a:ext uri="{FF2B5EF4-FFF2-40B4-BE49-F238E27FC236}">
                  <a16:creationId xmlns:a16="http://schemas.microsoft.com/office/drawing/2014/main" id="{F6B725E1-B288-446E-AC50-E7A62B051838}"/>
                </a:ext>
              </a:extLst>
            </p:cNvPr>
            <p:cNvSpPr>
              <a:spLocks noChangeArrowheads="1"/>
            </p:cNvSpPr>
            <p:nvPr/>
          </p:nvSpPr>
          <p:spPr bwMode="auto">
            <a:xfrm>
              <a:off x="-638" y="2498"/>
              <a:ext cx="2306"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Line 42">
              <a:extLst>
                <a:ext uri="{FF2B5EF4-FFF2-40B4-BE49-F238E27FC236}">
                  <a16:creationId xmlns:a16="http://schemas.microsoft.com/office/drawing/2014/main" id="{65E6091F-4065-45E0-B2CE-3C5EFD608D9F}"/>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Line 43">
              <a:extLst>
                <a:ext uri="{FF2B5EF4-FFF2-40B4-BE49-F238E27FC236}">
                  <a16:creationId xmlns:a16="http://schemas.microsoft.com/office/drawing/2014/main" id="{48C9A148-0BA2-489E-BD49-76621CD2BB27}"/>
                </a:ext>
              </a:extLst>
            </p:cNvPr>
            <p:cNvSpPr>
              <a:spLocks noChangeShapeType="1"/>
            </p:cNvSpPr>
            <p:nvPr/>
          </p:nvSpPr>
          <p:spPr bwMode="auto">
            <a:xfrm>
              <a:off x="-594" y="21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Line 44">
              <a:extLst>
                <a:ext uri="{FF2B5EF4-FFF2-40B4-BE49-F238E27FC236}">
                  <a16:creationId xmlns:a16="http://schemas.microsoft.com/office/drawing/2014/main" id="{4654664F-9CFB-4739-A5DA-1A9165F44660}"/>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Line 45">
              <a:extLst>
                <a:ext uri="{FF2B5EF4-FFF2-40B4-BE49-F238E27FC236}">
                  <a16:creationId xmlns:a16="http://schemas.microsoft.com/office/drawing/2014/main" id="{69BD1401-54DE-4B8F-AD45-CE10580B67A9}"/>
                </a:ext>
              </a:extLst>
            </p:cNvPr>
            <p:cNvSpPr>
              <a:spLocks noChangeShapeType="1"/>
            </p:cNvSpPr>
            <p:nvPr/>
          </p:nvSpPr>
          <p:spPr bwMode="auto">
            <a:xfrm>
              <a:off x="-594" y="24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Freeform 46">
              <a:extLst>
                <a:ext uri="{FF2B5EF4-FFF2-40B4-BE49-F238E27FC236}">
                  <a16:creationId xmlns:a16="http://schemas.microsoft.com/office/drawing/2014/main" id="{691290A7-98F3-4CB7-B606-650F4F9E3DA8}"/>
                </a:ext>
              </a:extLst>
            </p:cNvPr>
            <p:cNvSpPr>
              <a:spLocks/>
            </p:cNvSpPr>
            <p:nvPr/>
          </p:nvSpPr>
          <p:spPr bwMode="auto">
            <a:xfrm>
              <a:off x="-637" y="2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19" name="Freeform 47">
              <a:extLst>
                <a:ext uri="{FF2B5EF4-FFF2-40B4-BE49-F238E27FC236}">
                  <a16:creationId xmlns:a16="http://schemas.microsoft.com/office/drawing/2014/main" id="{B97CE0C9-8FD7-442B-86BC-B63924A1254C}"/>
                </a:ext>
              </a:extLst>
            </p:cNvPr>
            <p:cNvSpPr>
              <a:spLocks/>
            </p:cNvSpPr>
            <p:nvPr/>
          </p:nvSpPr>
          <p:spPr bwMode="auto">
            <a:xfrm>
              <a:off x="-637" y="2314"/>
              <a:ext cx="63" cy="12"/>
            </a:xfrm>
            <a:custGeom>
              <a:avLst/>
              <a:gdLst>
                <a:gd name="T0" fmla="*/ 0 w 51"/>
                <a:gd name="T1" fmla="*/ 9 h 10"/>
                <a:gd name="T2" fmla="*/ 51 w 51"/>
                <a:gd name="T3" fmla="*/ 10 h 10"/>
                <a:gd name="T4" fmla="*/ 38 w 51"/>
                <a:gd name="T5" fmla="*/ 1 h 10"/>
                <a:gd name="T6" fmla="*/ 4 w 51"/>
                <a:gd name="T7" fmla="*/ 7 h 10"/>
                <a:gd name="T8" fmla="*/ 0 w 51"/>
                <a:gd name="T9" fmla="*/ 9 h 10"/>
              </a:gdLst>
              <a:ahLst/>
              <a:cxnLst>
                <a:cxn ang="0">
                  <a:pos x="T0" y="T1"/>
                </a:cxn>
                <a:cxn ang="0">
                  <a:pos x="T2" y="T3"/>
                </a:cxn>
                <a:cxn ang="0">
                  <a:pos x="T4" y="T5"/>
                </a:cxn>
                <a:cxn ang="0">
                  <a:pos x="T6" y="T7"/>
                </a:cxn>
                <a:cxn ang="0">
                  <a:pos x="T8" y="T9"/>
                </a:cxn>
              </a:cxnLst>
              <a:rect l="0" t="0" r="r" b="b"/>
              <a:pathLst>
                <a:path w="51" h="10">
                  <a:moveTo>
                    <a:pt x="0" y="9"/>
                  </a:moveTo>
                  <a:cubicBezTo>
                    <a:pt x="51" y="10"/>
                    <a:pt x="51" y="10"/>
                    <a:pt x="51" y="10"/>
                  </a:cubicBezTo>
                  <a:cubicBezTo>
                    <a:pt x="51" y="10"/>
                    <a:pt x="51" y="2"/>
                    <a:pt x="38" y="1"/>
                  </a:cubicBezTo>
                  <a:cubicBezTo>
                    <a:pt x="24" y="0"/>
                    <a:pt x="8" y="5"/>
                    <a:pt x="4" y="7"/>
                  </a:cubicBezTo>
                  <a:cubicBezTo>
                    <a:pt x="2" y="8"/>
                    <a:pt x="1"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0" name="Freeform 48">
              <a:extLst>
                <a:ext uri="{FF2B5EF4-FFF2-40B4-BE49-F238E27FC236}">
                  <a16:creationId xmlns:a16="http://schemas.microsoft.com/office/drawing/2014/main" id="{605B2B4C-89C0-4A49-8DBA-34E0460EE1ED}"/>
                </a:ext>
              </a:extLst>
            </p:cNvPr>
            <p:cNvSpPr>
              <a:spLocks/>
            </p:cNvSpPr>
            <p:nvPr/>
          </p:nvSpPr>
          <p:spPr bwMode="auto">
            <a:xfrm>
              <a:off x="-961" y="2318"/>
              <a:ext cx="426" cy="28"/>
            </a:xfrm>
            <a:custGeom>
              <a:avLst/>
              <a:gdLst>
                <a:gd name="T0" fmla="*/ 349 w 349"/>
                <a:gd name="T1" fmla="*/ 16 h 23"/>
                <a:gd name="T2" fmla="*/ 320 w 349"/>
                <a:gd name="T3" fmla="*/ 10 h 23"/>
                <a:gd name="T4" fmla="*/ 324 w 349"/>
                <a:gd name="T5" fmla="*/ 14 h 23"/>
                <a:gd name="T6" fmla="*/ 25 w 349"/>
                <a:gd name="T7" fmla="*/ 2 h 23"/>
                <a:gd name="T8" fmla="*/ 0 w 349"/>
                <a:gd name="T9" fmla="*/ 0 h 23"/>
                <a:gd name="T10" fmla="*/ 67 w 349"/>
                <a:gd name="T11" fmla="*/ 15 h 23"/>
                <a:gd name="T12" fmla="*/ 325 w 349"/>
                <a:gd name="T13" fmla="*/ 18 h 23"/>
                <a:gd name="T14" fmla="*/ 320 w 349"/>
                <a:gd name="T15" fmla="*/ 23 h 23"/>
                <a:gd name="T16" fmla="*/ 349 w 349"/>
                <a:gd name="T1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3">
                  <a:moveTo>
                    <a:pt x="349" y="16"/>
                  </a:moveTo>
                  <a:cubicBezTo>
                    <a:pt x="320" y="10"/>
                    <a:pt x="320" y="10"/>
                    <a:pt x="320" y="10"/>
                  </a:cubicBezTo>
                  <a:cubicBezTo>
                    <a:pt x="324" y="14"/>
                    <a:pt x="324" y="14"/>
                    <a:pt x="324" y="14"/>
                  </a:cubicBezTo>
                  <a:cubicBezTo>
                    <a:pt x="25" y="2"/>
                    <a:pt x="25" y="2"/>
                    <a:pt x="25" y="2"/>
                  </a:cubicBezTo>
                  <a:cubicBezTo>
                    <a:pt x="0" y="0"/>
                    <a:pt x="0" y="0"/>
                    <a:pt x="0" y="0"/>
                  </a:cubicBezTo>
                  <a:cubicBezTo>
                    <a:pt x="12" y="2"/>
                    <a:pt x="67" y="15"/>
                    <a:pt x="67" y="15"/>
                  </a:cubicBezTo>
                  <a:cubicBezTo>
                    <a:pt x="67" y="15"/>
                    <a:pt x="287" y="18"/>
                    <a:pt x="325" y="18"/>
                  </a:cubicBezTo>
                  <a:cubicBezTo>
                    <a:pt x="320" y="23"/>
                    <a:pt x="320" y="23"/>
                    <a:pt x="320" y="23"/>
                  </a:cubicBezTo>
                  <a:lnTo>
                    <a:pt x="34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1" name="Freeform 49">
              <a:extLst>
                <a:ext uri="{FF2B5EF4-FFF2-40B4-BE49-F238E27FC236}">
                  <a16:creationId xmlns:a16="http://schemas.microsoft.com/office/drawing/2014/main" id="{D6CB72B4-4663-49D0-8352-6CA537D37915}"/>
                </a:ext>
              </a:extLst>
            </p:cNvPr>
            <p:cNvSpPr>
              <a:spLocks/>
            </p:cNvSpPr>
            <p:nvPr/>
          </p:nvSpPr>
          <p:spPr bwMode="auto">
            <a:xfrm>
              <a:off x="-969" y="1958"/>
              <a:ext cx="367" cy="348"/>
            </a:xfrm>
            <a:custGeom>
              <a:avLst/>
              <a:gdLst>
                <a:gd name="T0" fmla="*/ 282 w 301"/>
                <a:gd name="T1" fmla="*/ 284 h 284"/>
                <a:gd name="T2" fmla="*/ 301 w 301"/>
                <a:gd name="T3" fmla="*/ 278 h 284"/>
                <a:gd name="T4" fmla="*/ 10 w 301"/>
                <a:gd name="T5" fmla="*/ 0 h 284"/>
                <a:gd name="T6" fmla="*/ 0 w 301"/>
                <a:gd name="T7" fmla="*/ 0 h 284"/>
                <a:gd name="T8" fmla="*/ 282 w 301"/>
                <a:gd name="T9" fmla="*/ 284 h 284"/>
              </a:gdLst>
              <a:ahLst/>
              <a:cxnLst>
                <a:cxn ang="0">
                  <a:pos x="T0" y="T1"/>
                </a:cxn>
                <a:cxn ang="0">
                  <a:pos x="T2" y="T3"/>
                </a:cxn>
                <a:cxn ang="0">
                  <a:pos x="T4" y="T5"/>
                </a:cxn>
                <a:cxn ang="0">
                  <a:pos x="T6" y="T7"/>
                </a:cxn>
                <a:cxn ang="0">
                  <a:pos x="T8" y="T9"/>
                </a:cxn>
              </a:cxnLst>
              <a:rect l="0" t="0" r="r" b="b"/>
              <a:pathLst>
                <a:path w="301" h="284">
                  <a:moveTo>
                    <a:pt x="282" y="284"/>
                  </a:moveTo>
                  <a:cubicBezTo>
                    <a:pt x="301" y="278"/>
                    <a:pt x="301" y="278"/>
                    <a:pt x="301" y="278"/>
                  </a:cubicBezTo>
                  <a:cubicBezTo>
                    <a:pt x="280" y="121"/>
                    <a:pt x="158" y="0"/>
                    <a:pt x="10" y="0"/>
                  </a:cubicBezTo>
                  <a:cubicBezTo>
                    <a:pt x="7" y="0"/>
                    <a:pt x="4" y="0"/>
                    <a:pt x="0" y="0"/>
                  </a:cubicBezTo>
                  <a:cubicBezTo>
                    <a:pt x="145" y="6"/>
                    <a:pt x="264" y="127"/>
                    <a:pt x="282"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2" name="Freeform 50">
              <a:extLst>
                <a:ext uri="{FF2B5EF4-FFF2-40B4-BE49-F238E27FC236}">
                  <a16:creationId xmlns:a16="http://schemas.microsoft.com/office/drawing/2014/main" id="{B4332AE9-E0CF-42C3-A3C9-E7DD0DC1B196}"/>
                </a:ext>
              </a:extLst>
            </p:cNvPr>
            <p:cNvSpPr>
              <a:spLocks/>
            </p:cNvSpPr>
            <p:nvPr/>
          </p:nvSpPr>
          <p:spPr bwMode="auto">
            <a:xfrm>
              <a:off x="-969" y="2400"/>
              <a:ext cx="368" cy="356"/>
            </a:xfrm>
            <a:custGeom>
              <a:avLst/>
              <a:gdLst>
                <a:gd name="T0" fmla="*/ 0 w 302"/>
                <a:gd name="T1" fmla="*/ 291 h 291"/>
                <a:gd name="T2" fmla="*/ 10 w 302"/>
                <a:gd name="T3" fmla="*/ 291 h 291"/>
                <a:gd name="T4" fmla="*/ 302 w 302"/>
                <a:gd name="T5" fmla="*/ 5 h 291"/>
                <a:gd name="T6" fmla="*/ 283 w 302"/>
                <a:gd name="T7" fmla="*/ 0 h 291"/>
                <a:gd name="T8" fmla="*/ 0 w 302"/>
                <a:gd name="T9" fmla="*/ 291 h 291"/>
              </a:gdLst>
              <a:ahLst/>
              <a:cxnLst>
                <a:cxn ang="0">
                  <a:pos x="T0" y="T1"/>
                </a:cxn>
                <a:cxn ang="0">
                  <a:pos x="T2" y="T3"/>
                </a:cxn>
                <a:cxn ang="0">
                  <a:pos x="T4" y="T5"/>
                </a:cxn>
                <a:cxn ang="0">
                  <a:pos x="T6" y="T7"/>
                </a:cxn>
                <a:cxn ang="0">
                  <a:pos x="T8" y="T9"/>
                </a:cxn>
              </a:cxnLst>
              <a:rect l="0" t="0" r="r" b="b"/>
              <a:pathLst>
                <a:path w="302" h="291">
                  <a:moveTo>
                    <a:pt x="0" y="291"/>
                  </a:moveTo>
                  <a:cubicBezTo>
                    <a:pt x="4" y="291"/>
                    <a:pt x="7" y="291"/>
                    <a:pt x="10" y="291"/>
                  </a:cubicBezTo>
                  <a:cubicBezTo>
                    <a:pt x="160" y="291"/>
                    <a:pt x="284" y="166"/>
                    <a:pt x="302" y="5"/>
                  </a:cubicBezTo>
                  <a:cubicBezTo>
                    <a:pt x="283" y="0"/>
                    <a:pt x="283" y="0"/>
                    <a:pt x="283" y="0"/>
                  </a:cubicBezTo>
                  <a:cubicBezTo>
                    <a:pt x="267" y="160"/>
                    <a:pt x="148" y="285"/>
                    <a:pt x="0"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sp>
          <p:nvSpPr>
            <p:cNvPr id="123" name="Freeform 51">
              <a:extLst>
                <a:ext uri="{FF2B5EF4-FFF2-40B4-BE49-F238E27FC236}">
                  <a16:creationId xmlns:a16="http://schemas.microsoft.com/office/drawing/2014/main" id="{A7653E25-B3E4-41FA-8D95-C68624263319}"/>
                </a:ext>
              </a:extLst>
            </p:cNvPr>
            <p:cNvSpPr>
              <a:spLocks/>
            </p:cNvSpPr>
            <p:nvPr/>
          </p:nvSpPr>
          <p:spPr bwMode="auto">
            <a:xfrm>
              <a:off x="-1367" y="2116"/>
              <a:ext cx="785" cy="564"/>
            </a:xfrm>
            <a:custGeom>
              <a:avLst/>
              <a:gdLst>
                <a:gd name="T0" fmla="*/ 395 w 645"/>
                <a:gd name="T1" fmla="*/ 187 h 461"/>
                <a:gd name="T2" fmla="*/ 339 w 645"/>
                <a:gd name="T3" fmla="*/ 174 h 461"/>
                <a:gd name="T4" fmla="*/ 301 w 645"/>
                <a:gd name="T5" fmla="*/ 165 h 461"/>
                <a:gd name="T6" fmla="*/ 302 w 645"/>
                <a:gd name="T7" fmla="*/ 158 h 461"/>
                <a:gd name="T8" fmla="*/ 314 w 645"/>
                <a:gd name="T9" fmla="*/ 148 h 461"/>
                <a:gd name="T10" fmla="*/ 347 w 645"/>
                <a:gd name="T11" fmla="*/ 138 h 461"/>
                <a:gd name="T12" fmla="*/ 347 w 645"/>
                <a:gd name="T13" fmla="*/ 118 h 461"/>
                <a:gd name="T14" fmla="*/ 348 w 645"/>
                <a:gd name="T15" fmla="*/ 104 h 461"/>
                <a:gd name="T16" fmla="*/ 358 w 645"/>
                <a:gd name="T17" fmla="*/ 95 h 461"/>
                <a:gd name="T18" fmla="*/ 345 w 645"/>
                <a:gd name="T19" fmla="*/ 71 h 461"/>
                <a:gd name="T20" fmla="*/ 344 w 645"/>
                <a:gd name="T21" fmla="*/ 47 h 461"/>
                <a:gd name="T22" fmla="*/ 346 w 645"/>
                <a:gd name="T23" fmla="*/ 27 h 461"/>
                <a:gd name="T24" fmla="*/ 264 w 645"/>
                <a:gd name="T25" fmla="*/ 1 h 461"/>
                <a:gd name="T26" fmla="*/ 227 w 645"/>
                <a:gd name="T27" fmla="*/ 22 h 461"/>
                <a:gd name="T28" fmla="*/ 226 w 645"/>
                <a:gd name="T29" fmla="*/ 91 h 461"/>
                <a:gd name="T30" fmla="*/ 234 w 645"/>
                <a:gd name="T31" fmla="*/ 127 h 461"/>
                <a:gd name="T32" fmla="*/ 234 w 645"/>
                <a:gd name="T33" fmla="*/ 149 h 461"/>
                <a:gd name="T34" fmla="*/ 232 w 645"/>
                <a:gd name="T35" fmla="*/ 153 h 461"/>
                <a:gd name="T36" fmla="*/ 222 w 645"/>
                <a:gd name="T37" fmla="*/ 159 h 461"/>
                <a:gd name="T38" fmla="*/ 212 w 645"/>
                <a:gd name="T39" fmla="*/ 158 h 461"/>
                <a:gd name="T40" fmla="*/ 174 w 645"/>
                <a:gd name="T41" fmla="*/ 169 h 461"/>
                <a:gd name="T42" fmla="*/ 155 w 645"/>
                <a:gd name="T43" fmla="*/ 173 h 461"/>
                <a:gd name="T44" fmla="*/ 15 w 645"/>
                <a:gd name="T45" fmla="*/ 207 h 461"/>
                <a:gd name="T46" fmla="*/ 11 w 645"/>
                <a:gd name="T47" fmla="*/ 222 h 461"/>
                <a:gd name="T48" fmla="*/ 90 w 645"/>
                <a:gd name="T49" fmla="*/ 247 h 461"/>
                <a:gd name="T50" fmla="*/ 140 w 645"/>
                <a:gd name="T51" fmla="*/ 267 h 461"/>
                <a:gd name="T52" fmla="*/ 155 w 645"/>
                <a:gd name="T53" fmla="*/ 272 h 461"/>
                <a:gd name="T54" fmla="*/ 235 w 645"/>
                <a:gd name="T55" fmla="*/ 421 h 461"/>
                <a:gd name="T56" fmla="*/ 341 w 645"/>
                <a:gd name="T57" fmla="*/ 453 h 461"/>
                <a:gd name="T58" fmla="*/ 352 w 645"/>
                <a:gd name="T59" fmla="*/ 293 h 461"/>
                <a:gd name="T60" fmla="*/ 436 w 645"/>
                <a:gd name="T61" fmla="*/ 239 h 461"/>
                <a:gd name="T62" fmla="*/ 538 w 645"/>
                <a:gd name="T63" fmla="*/ 225 h 461"/>
                <a:gd name="T64" fmla="*/ 581 w 645"/>
                <a:gd name="T65" fmla="*/ 212 h 461"/>
                <a:gd name="T66" fmla="*/ 622 w 645"/>
                <a:gd name="T67" fmla="*/ 220 h 461"/>
                <a:gd name="T68" fmla="*/ 641 w 645"/>
                <a:gd name="T69" fmla="*/ 198 h 461"/>
                <a:gd name="T70" fmla="*/ 638 w 645"/>
                <a:gd name="T71" fmla="*/ 18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5" h="461">
                  <a:moveTo>
                    <a:pt x="606" y="190"/>
                  </a:moveTo>
                  <a:cubicBezTo>
                    <a:pt x="395" y="187"/>
                    <a:pt x="395" y="187"/>
                    <a:pt x="395" y="187"/>
                  </a:cubicBezTo>
                  <a:cubicBezTo>
                    <a:pt x="394" y="187"/>
                    <a:pt x="394" y="187"/>
                    <a:pt x="393" y="187"/>
                  </a:cubicBezTo>
                  <a:cubicBezTo>
                    <a:pt x="389" y="185"/>
                    <a:pt x="371" y="177"/>
                    <a:pt x="339" y="174"/>
                  </a:cubicBezTo>
                  <a:cubicBezTo>
                    <a:pt x="324" y="172"/>
                    <a:pt x="311" y="169"/>
                    <a:pt x="301" y="166"/>
                  </a:cubicBezTo>
                  <a:cubicBezTo>
                    <a:pt x="301" y="165"/>
                    <a:pt x="301" y="165"/>
                    <a:pt x="301" y="165"/>
                  </a:cubicBezTo>
                  <a:cubicBezTo>
                    <a:pt x="301" y="162"/>
                    <a:pt x="301" y="162"/>
                    <a:pt x="301" y="162"/>
                  </a:cubicBezTo>
                  <a:cubicBezTo>
                    <a:pt x="302" y="158"/>
                    <a:pt x="302" y="158"/>
                    <a:pt x="302" y="158"/>
                  </a:cubicBezTo>
                  <a:cubicBezTo>
                    <a:pt x="302" y="158"/>
                    <a:pt x="302" y="158"/>
                    <a:pt x="302" y="158"/>
                  </a:cubicBezTo>
                  <a:cubicBezTo>
                    <a:pt x="303" y="154"/>
                    <a:pt x="306" y="149"/>
                    <a:pt x="314" y="148"/>
                  </a:cubicBezTo>
                  <a:cubicBezTo>
                    <a:pt x="321" y="148"/>
                    <a:pt x="332" y="151"/>
                    <a:pt x="338" y="150"/>
                  </a:cubicBezTo>
                  <a:cubicBezTo>
                    <a:pt x="345" y="149"/>
                    <a:pt x="348" y="142"/>
                    <a:pt x="347" y="138"/>
                  </a:cubicBezTo>
                  <a:cubicBezTo>
                    <a:pt x="346" y="135"/>
                    <a:pt x="345" y="128"/>
                    <a:pt x="348" y="125"/>
                  </a:cubicBezTo>
                  <a:cubicBezTo>
                    <a:pt x="352" y="122"/>
                    <a:pt x="347" y="118"/>
                    <a:pt x="347" y="118"/>
                  </a:cubicBezTo>
                  <a:cubicBezTo>
                    <a:pt x="347" y="118"/>
                    <a:pt x="352" y="116"/>
                    <a:pt x="349" y="113"/>
                  </a:cubicBezTo>
                  <a:cubicBezTo>
                    <a:pt x="345" y="110"/>
                    <a:pt x="347" y="106"/>
                    <a:pt x="348" y="104"/>
                  </a:cubicBezTo>
                  <a:cubicBezTo>
                    <a:pt x="350" y="102"/>
                    <a:pt x="354" y="104"/>
                    <a:pt x="357" y="101"/>
                  </a:cubicBezTo>
                  <a:cubicBezTo>
                    <a:pt x="359" y="98"/>
                    <a:pt x="358" y="95"/>
                    <a:pt x="358" y="95"/>
                  </a:cubicBezTo>
                  <a:cubicBezTo>
                    <a:pt x="345" y="77"/>
                    <a:pt x="345" y="77"/>
                    <a:pt x="345" y="77"/>
                  </a:cubicBezTo>
                  <a:cubicBezTo>
                    <a:pt x="344" y="75"/>
                    <a:pt x="344" y="73"/>
                    <a:pt x="345" y="71"/>
                  </a:cubicBezTo>
                  <a:cubicBezTo>
                    <a:pt x="346" y="69"/>
                    <a:pt x="348" y="66"/>
                    <a:pt x="347" y="63"/>
                  </a:cubicBezTo>
                  <a:cubicBezTo>
                    <a:pt x="347" y="59"/>
                    <a:pt x="345" y="51"/>
                    <a:pt x="344" y="47"/>
                  </a:cubicBezTo>
                  <a:cubicBezTo>
                    <a:pt x="344" y="46"/>
                    <a:pt x="343" y="44"/>
                    <a:pt x="344" y="44"/>
                  </a:cubicBezTo>
                  <a:cubicBezTo>
                    <a:pt x="347" y="42"/>
                    <a:pt x="348" y="35"/>
                    <a:pt x="346" y="27"/>
                  </a:cubicBezTo>
                  <a:cubicBezTo>
                    <a:pt x="345" y="22"/>
                    <a:pt x="341" y="14"/>
                    <a:pt x="324" y="11"/>
                  </a:cubicBezTo>
                  <a:cubicBezTo>
                    <a:pt x="301" y="1"/>
                    <a:pt x="274" y="0"/>
                    <a:pt x="264" y="1"/>
                  </a:cubicBezTo>
                  <a:cubicBezTo>
                    <a:pt x="254" y="3"/>
                    <a:pt x="246" y="8"/>
                    <a:pt x="241" y="11"/>
                  </a:cubicBezTo>
                  <a:cubicBezTo>
                    <a:pt x="238" y="13"/>
                    <a:pt x="236" y="15"/>
                    <a:pt x="227" y="22"/>
                  </a:cubicBezTo>
                  <a:cubicBezTo>
                    <a:pt x="218" y="29"/>
                    <a:pt x="217" y="47"/>
                    <a:pt x="216" y="58"/>
                  </a:cubicBezTo>
                  <a:cubicBezTo>
                    <a:pt x="216" y="69"/>
                    <a:pt x="223" y="83"/>
                    <a:pt x="226" y="91"/>
                  </a:cubicBezTo>
                  <a:cubicBezTo>
                    <a:pt x="229" y="100"/>
                    <a:pt x="232" y="112"/>
                    <a:pt x="231" y="117"/>
                  </a:cubicBezTo>
                  <a:cubicBezTo>
                    <a:pt x="231" y="124"/>
                    <a:pt x="233" y="126"/>
                    <a:pt x="234" y="127"/>
                  </a:cubicBezTo>
                  <a:cubicBezTo>
                    <a:pt x="235" y="128"/>
                    <a:pt x="236" y="129"/>
                    <a:pt x="236" y="131"/>
                  </a:cubicBezTo>
                  <a:cubicBezTo>
                    <a:pt x="236" y="137"/>
                    <a:pt x="235" y="143"/>
                    <a:pt x="234" y="149"/>
                  </a:cubicBezTo>
                  <a:cubicBezTo>
                    <a:pt x="234" y="149"/>
                    <a:pt x="234" y="149"/>
                    <a:pt x="234" y="149"/>
                  </a:cubicBezTo>
                  <a:cubicBezTo>
                    <a:pt x="233" y="151"/>
                    <a:pt x="233" y="152"/>
                    <a:pt x="232" y="153"/>
                  </a:cubicBezTo>
                  <a:cubicBezTo>
                    <a:pt x="232" y="154"/>
                    <a:pt x="231" y="155"/>
                    <a:pt x="230" y="156"/>
                  </a:cubicBezTo>
                  <a:cubicBezTo>
                    <a:pt x="228" y="157"/>
                    <a:pt x="225" y="158"/>
                    <a:pt x="222" y="159"/>
                  </a:cubicBezTo>
                  <a:cubicBezTo>
                    <a:pt x="221" y="159"/>
                    <a:pt x="220" y="159"/>
                    <a:pt x="219" y="159"/>
                  </a:cubicBezTo>
                  <a:cubicBezTo>
                    <a:pt x="217" y="158"/>
                    <a:pt x="215" y="158"/>
                    <a:pt x="212" y="158"/>
                  </a:cubicBezTo>
                  <a:cubicBezTo>
                    <a:pt x="198" y="156"/>
                    <a:pt x="182" y="162"/>
                    <a:pt x="178" y="164"/>
                  </a:cubicBezTo>
                  <a:cubicBezTo>
                    <a:pt x="177" y="165"/>
                    <a:pt x="175" y="167"/>
                    <a:pt x="174" y="169"/>
                  </a:cubicBezTo>
                  <a:cubicBezTo>
                    <a:pt x="174" y="170"/>
                    <a:pt x="172" y="171"/>
                    <a:pt x="171" y="171"/>
                  </a:cubicBezTo>
                  <a:cubicBezTo>
                    <a:pt x="166" y="172"/>
                    <a:pt x="161" y="173"/>
                    <a:pt x="155" y="173"/>
                  </a:cubicBezTo>
                  <a:cubicBezTo>
                    <a:pt x="101" y="179"/>
                    <a:pt x="114" y="172"/>
                    <a:pt x="78" y="180"/>
                  </a:cubicBezTo>
                  <a:cubicBezTo>
                    <a:pt x="46" y="187"/>
                    <a:pt x="19" y="205"/>
                    <a:pt x="15" y="207"/>
                  </a:cubicBezTo>
                  <a:cubicBezTo>
                    <a:pt x="15" y="208"/>
                    <a:pt x="15" y="208"/>
                    <a:pt x="14" y="208"/>
                  </a:cubicBezTo>
                  <a:cubicBezTo>
                    <a:pt x="12" y="209"/>
                    <a:pt x="0" y="213"/>
                    <a:pt x="11" y="222"/>
                  </a:cubicBezTo>
                  <a:cubicBezTo>
                    <a:pt x="24" y="231"/>
                    <a:pt x="39" y="241"/>
                    <a:pt x="46" y="243"/>
                  </a:cubicBezTo>
                  <a:cubicBezTo>
                    <a:pt x="53" y="245"/>
                    <a:pt x="68" y="248"/>
                    <a:pt x="90" y="247"/>
                  </a:cubicBezTo>
                  <a:cubicBezTo>
                    <a:pt x="103" y="247"/>
                    <a:pt x="112" y="252"/>
                    <a:pt x="117" y="256"/>
                  </a:cubicBezTo>
                  <a:cubicBezTo>
                    <a:pt x="123" y="262"/>
                    <a:pt x="132" y="265"/>
                    <a:pt x="140" y="267"/>
                  </a:cubicBezTo>
                  <a:cubicBezTo>
                    <a:pt x="143" y="268"/>
                    <a:pt x="147" y="269"/>
                    <a:pt x="152" y="269"/>
                  </a:cubicBezTo>
                  <a:cubicBezTo>
                    <a:pt x="153" y="270"/>
                    <a:pt x="155" y="270"/>
                    <a:pt x="155" y="272"/>
                  </a:cubicBezTo>
                  <a:cubicBezTo>
                    <a:pt x="157" y="274"/>
                    <a:pt x="159" y="279"/>
                    <a:pt x="161" y="290"/>
                  </a:cubicBezTo>
                  <a:cubicBezTo>
                    <a:pt x="166" y="308"/>
                    <a:pt x="185" y="394"/>
                    <a:pt x="235" y="421"/>
                  </a:cubicBezTo>
                  <a:cubicBezTo>
                    <a:pt x="280" y="445"/>
                    <a:pt x="310" y="457"/>
                    <a:pt x="336" y="461"/>
                  </a:cubicBezTo>
                  <a:cubicBezTo>
                    <a:pt x="340" y="461"/>
                    <a:pt x="343" y="457"/>
                    <a:pt x="341" y="453"/>
                  </a:cubicBezTo>
                  <a:cubicBezTo>
                    <a:pt x="333" y="440"/>
                    <a:pt x="321" y="410"/>
                    <a:pt x="334" y="373"/>
                  </a:cubicBezTo>
                  <a:cubicBezTo>
                    <a:pt x="351" y="323"/>
                    <a:pt x="350" y="308"/>
                    <a:pt x="352" y="293"/>
                  </a:cubicBezTo>
                  <a:cubicBezTo>
                    <a:pt x="353" y="278"/>
                    <a:pt x="347" y="261"/>
                    <a:pt x="375" y="254"/>
                  </a:cubicBezTo>
                  <a:cubicBezTo>
                    <a:pt x="403" y="246"/>
                    <a:pt x="423" y="247"/>
                    <a:pt x="436" y="239"/>
                  </a:cubicBezTo>
                  <a:cubicBezTo>
                    <a:pt x="450" y="231"/>
                    <a:pt x="455" y="224"/>
                    <a:pt x="467" y="228"/>
                  </a:cubicBezTo>
                  <a:cubicBezTo>
                    <a:pt x="479" y="232"/>
                    <a:pt x="505" y="233"/>
                    <a:pt x="538" y="225"/>
                  </a:cubicBezTo>
                  <a:cubicBezTo>
                    <a:pt x="564" y="219"/>
                    <a:pt x="575" y="214"/>
                    <a:pt x="579" y="212"/>
                  </a:cubicBezTo>
                  <a:cubicBezTo>
                    <a:pt x="579" y="212"/>
                    <a:pt x="580" y="212"/>
                    <a:pt x="581" y="212"/>
                  </a:cubicBezTo>
                  <a:cubicBezTo>
                    <a:pt x="585" y="212"/>
                    <a:pt x="596" y="213"/>
                    <a:pt x="602" y="214"/>
                  </a:cubicBezTo>
                  <a:cubicBezTo>
                    <a:pt x="609" y="215"/>
                    <a:pt x="611" y="217"/>
                    <a:pt x="622" y="220"/>
                  </a:cubicBezTo>
                  <a:cubicBezTo>
                    <a:pt x="633" y="221"/>
                    <a:pt x="633" y="210"/>
                    <a:pt x="633" y="210"/>
                  </a:cubicBezTo>
                  <a:cubicBezTo>
                    <a:pt x="633" y="210"/>
                    <a:pt x="635" y="202"/>
                    <a:pt x="641" y="198"/>
                  </a:cubicBezTo>
                  <a:cubicBezTo>
                    <a:pt x="641" y="198"/>
                    <a:pt x="641" y="198"/>
                    <a:pt x="641" y="198"/>
                  </a:cubicBezTo>
                  <a:cubicBezTo>
                    <a:pt x="645" y="196"/>
                    <a:pt x="643" y="189"/>
                    <a:pt x="638" y="189"/>
                  </a:cubicBezTo>
                  <a:lnTo>
                    <a:pt x="606"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67" name="Group 66">
            <a:extLst>
              <a:ext uri="{FF2B5EF4-FFF2-40B4-BE49-F238E27FC236}">
                <a16:creationId xmlns:a16="http://schemas.microsoft.com/office/drawing/2014/main" id="{6DB5DC6A-C29D-43E9-B2E7-C38BF3279AB6}"/>
              </a:ext>
            </a:extLst>
          </p:cNvPr>
          <p:cNvGrpSpPr/>
          <p:nvPr/>
        </p:nvGrpSpPr>
        <p:grpSpPr>
          <a:xfrm>
            <a:off x="516529" y="306024"/>
            <a:ext cx="6742760" cy="4499090"/>
            <a:chOff x="7459811" y="1844963"/>
            <a:chExt cx="6742760" cy="4499090"/>
          </a:xfrm>
        </p:grpSpPr>
        <p:pic>
          <p:nvPicPr>
            <p:cNvPr id="69" name="Picture 68">
              <a:extLst>
                <a:ext uri="{FF2B5EF4-FFF2-40B4-BE49-F238E27FC236}">
                  <a16:creationId xmlns:a16="http://schemas.microsoft.com/office/drawing/2014/main" id="{6D073968-AC4C-4D7A-A8D4-CA3A3C6B4B17}"/>
                </a:ext>
              </a:extLst>
            </p:cNvPr>
            <p:cNvPicPr>
              <a:picLocks noChangeAspect="1"/>
            </p:cNvPicPr>
            <p:nvPr/>
          </p:nvPicPr>
          <p:blipFill>
            <a:blip r:embed="rId3"/>
            <a:stretch>
              <a:fillRect/>
            </a:stretch>
          </p:blipFill>
          <p:spPr>
            <a:xfrm>
              <a:off x="7459811" y="1844963"/>
              <a:ext cx="6742760" cy="2353260"/>
            </a:xfrm>
            <a:prstGeom prst="rect">
              <a:avLst/>
            </a:prstGeom>
          </p:spPr>
        </p:pic>
        <p:pic>
          <p:nvPicPr>
            <p:cNvPr id="71" name="Picture 70">
              <a:extLst>
                <a:ext uri="{FF2B5EF4-FFF2-40B4-BE49-F238E27FC236}">
                  <a16:creationId xmlns:a16="http://schemas.microsoft.com/office/drawing/2014/main" id="{3827AD62-BC62-4CA3-872D-7CCCEAF748A6}"/>
                </a:ext>
              </a:extLst>
            </p:cNvPr>
            <p:cNvPicPr>
              <a:picLocks noChangeAspect="1"/>
            </p:cNvPicPr>
            <p:nvPr/>
          </p:nvPicPr>
          <p:blipFill>
            <a:blip r:embed="rId4"/>
            <a:stretch>
              <a:fillRect/>
            </a:stretch>
          </p:blipFill>
          <p:spPr>
            <a:xfrm>
              <a:off x="7459811" y="2930900"/>
              <a:ext cx="6316003" cy="2353260"/>
            </a:xfrm>
            <a:prstGeom prst="rect">
              <a:avLst/>
            </a:prstGeom>
          </p:spPr>
        </p:pic>
        <p:pic>
          <p:nvPicPr>
            <p:cNvPr id="72" name="Picture 71">
              <a:extLst>
                <a:ext uri="{FF2B5EF4-FFF2-40B4-BE49-F238E27FC236}">
                  <a16:creationId xmlns:a16="http://schemas.microsoft.com/office/drawing/2014/main" id="{DF104B13-5F8F-4BBA-9201-72FF9963C863}"/>
                </a:ext>
              </a:extLst>
            </p:cNvPr>
            <p:cNvPicPr>
              <a:picLocks noChangeAspect="1"/>
            </p:cNvPicPr>
            <p:nvPr/>
          </p:nvPicPr>
          <p:blipFill>
            <a:blip r:embed="rId5"/>
            <a:stretch>
              <a:fillRect/>
            </a:stretch>
          </p:blipFill>
          <p:spPr>
            <a:xfrm>
              <a:off x="7459811" y="3990793"/>
              <a:ext cx="6316003" cy="2353260"/>
            </a:xfrm>
            <a:prstGeom prst="rect">
              <a:avLst/>
            </a:prstGeom>
          </p:spPr>
        </p:pic>
      </p:grpSp>
      <p:sp>
        <p:nvSpPr>
          <p:cNvPr id="74" name="Rectangle 73">
            <a:extLst>
              <a:ext uri="{FF2B5EF4-FFF2-40B4-BE49-F238E27FC236}">
                <a16:creationId xmlns:a16="http://schemas.microsoft.com/office/drawing/2014/main" id="{403456A6-C774-4B1D-B7CF-ADDC498F9A9F}"/>
              </a:ext>
            </a:extLst>
          </p:cNvPr>
          <p:cNvSpPr/>
          <p:nvPr/>
        </p:nvSpPr>
        <p:spPr>
          <a:xfrm>
            <a:off x="1129977" y="4455942"/>
            <a:ext cx="4669237" cy="1077218"/>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Arial" panose="020B0604020202020204" pitchFamily="34" charset="0"/>
                <a:cs typeface="Arial" panose="020B0604020202020204" pitchFamily="34" charset="0"/>
              </a:rPr>
              <a:t>Questions/ comments?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Please contact kathryn.robinson@colmarbrunton.co.nz</a:t>
            </a:r>
          </a:p>
        </p:txBody>
      </p:sp>
      <p:cxnSp>
        <p:nvCxnSpPr>
          <p:cNvPr id="75" name="Straight Connector 74">
            <a:extLst>
              <a:ext uri="{FF2B5EF4-FFF2-40B4-BE49-F238E27FC236}">
                <a16:creationId xmlns:a16="http://schemas.microsoft.com/office/drawing/2014/main" id="{C3358105-7A21-42C3-9D66-2BF3D4C7636D}"/>
              </a:ext>
            </a:extLst>
          </p:cNvPr>
          <p:cNvCxnSpPr>
            <a:cxnSpLocks/>
          </p:cNvCxnSpPr>
          <p:nvPr/>
        </p:nvCxnSpPr>
        <p:spPr>
          <a:xfrm>
            <a:off x="1242884" y="4251112"/>
            <a:ext cx="43471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F20C464-401A-4C8D-B492-F66F64DA78DC}"/>
              </a:ext>
            </a:extLst>
          </p:cNvPr>
          <p:cNvSpPr>
            <a:spLocks noGrp="1"/>
          </p:cNvSpPr>
          <p:nvPr>
            <p:ph type="sldNum" sz="quarter" idx="12"/>
          </p:nvPr>
        </p:nvSpPr>
        <p:spPr/>
        <p:txBody>
          <a:bodyPr/>
          <a:lstStyle/>
          <a:p>
            <a:fld id="{ED4687AE-F7D7-4E0E-86AF-F178D2FF58C3}" type="slidenum">
              <a:rPr lang="en-NZ" smtClean="0"/>
              <a:t>82</a:t>
            </a:fld>
            <a:endParaRPr lang="en-NZ" dirty="0"/>
          </a:p>
        </p:txBody>
      </p:sp>
    </p:spTree>
    <p:extLst>
      <p:ext uri="{BB962C8B-B14F-4D97-AF65-F5344CB8AC3E}">
        <p14:creationId xmlns:p14="http://schemas.microsoft.com/office/powerpoint/2010/main" val="112464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0BB8442-188D-4CAC-894C-A952332614FF}"/>
              </a:ext>
            </a:extLst>
          </p:cNvPr>
          <p:cNvSpPr/>
          <p:nvPr/>
        </p:nvSpPr>
        <p:spPr>
          <a:xfrm>
            <a:off x="2390776" y="193748"/>
            <a:ext cx="9477764" cy="5843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87EFD733-60AA-41B3-879D-E8906A65680D}"/>
              </a:ext>
            </a:extLst>
          </p:cNvPr>
          <p:cNvSpPr>
            <a:spLocks noGrp="1"/>
          </p:cNvSpPr>
          <p:nvPr>
            <p:ph idx="4294967295"/>
          </p:nvPr>
        </p:nvSpPr>
        <p:spPr>
          <a:xfrm>
            <a:off x="3213932" y="287051"/>
            <a:ext cx="8368467" cy="5656552"/>
          </a:xfrm>
        </p:spPr>
        <p:txBody>
          <a:bodyPr anchor="t">
            <a:noAutofit/>
          </a:bodyPr>
          <a:lstStyle/>
          <a:p>
            <a:pPr marL="0" indent="0">
              <a:lnSpc>
                <a:spcPct val="100000"/>
              </a:lnSpc>
              <a:spcAft>
                <a:spcPts val="1200"/>
              </a:spcAft>
              <a:buNone/>
            </a:pPr>
            <a:r>
              <a:rPr lang="en-US" sz="1600" b="1" dirty="0">
                <a:solidFill>
                  <a:srgbClr val="2F395B"/>
                </a:solidFill>
              </a:rPr>
              <a:t>Help seeking is asymmetrical – men seem more comfortable with offering help than seeking it.</a:t>
            </a:r>
          </a:p>
          <a:p>
            <a:pPr marL="0" indent="0">
              <a:lnSpc>
                <a:spcPct val="100000"/>
              </a:lnSpc>
              <a:spcAft>
                <a:spcPts val="1200"/>
              </a:spcAft>
              <a:buNone/>
            </a:pPr>
            <a:r>
              <a:rPr lang="en-NZ" sz="1600" b="1" dirty="0">
                <a:solidFill>
                  <a:srgbClr val="2F395B"/>
                </a:solidFill>
              </a:rPr>
              <a:t>Many men prefer to use a ‘DIY’ approach to addressing their struggles.  This avoids potential exposure and showing vulnerability.</a:t>
            </a:r>
          </a:p>
          <a:p>
            <a:pPr marL="0" indent="0">
              <a:lnSpc>
                <a:spcPct val="100000"/>
              </a:lnSpc>
              <a:spcAft>
                <a:spcPts val="1200"/>
              </a:spcAft>
              <a:buNone/>
            </a:pPr>
            <a:r>
              <a:rPr lang="en-NZ" sz="1600" b="1" dirty="0">
                <a:solidFill>
                  <a:srgbClr val="2F395B"/>
                </a:solidFill>
              </a:rPr>
              <a:t>A lack of skills to express themselves, poor working knowledge of options and previous poor experiences also keep men from seeking help.</a:t>
            </a:r>
          </a:p>
          <a:p>
            <a:pPr marL="0" indent="0">
              <a:lnSpc>
                <a:spcPct val="100000"/>
              </a:lnSpc>
              <a:spcAft>
                <a:spcPts val="1200"/>
              </a:spcAft>
              <a:buNone/>
            </a:pPr>
            <a:r>
              <a:rPr lang="en-NZ" sz="1600" b="1" dirty="0">
                <a:solidFill>
                  <a:srgbClr val="2F395B"/>
                </a:solidFill>
              </a:rPr>
              <a:t>Mental health has made some inroads in encouraging men to seek help, but admitting to or even acknowledging family violence is still taboo, even if they may have some degree of private empathy for the man’s situation.</a:t>
            </a:r>
          </a:p>
          <a:p>
            <a:pPr marL="0" indent="0">
              <a:lnSpc>
                <a:spcPct val="100000"/>
              </a:lnSpc>
              <a:spcAft>
                <a:spcPts val="1200"/>
              </a:spcAft>
              <a:buNone/>
            </a:pPr>
            <a:r>
              <a:rPr lang="en-NZ" sz="1600" b="1" dirty="0">
                <a:solidFill>
                  <a:srgbClr val="2F395B"/>
                </a:solidFill>
              </a:rPr>
              <a:t>For communications, any suggestion of shame (even addressing it as a barrier) risks deepening shame.  </a:t>
            </a:r>
          </a:p>
          <a:p>
            <a:pPr marL="0" indent="0">
              <a:lnSpc>
                <a:spcPct val="100000"/>
              </a:lnSpc>
              <a:spcAft>
                <a:spcPts val="1200"/>
              </a:spcAft>
              <a:buNone/>
            </a:pPr>
            <a:r>
              <a:rPr lang="en-NZ" sz="1600" b="1" dirty="0">
                <a:solidFill>
                  <a:srgbClr val="2F395B"/>
                </a:solidFill>
              </a:rPr>
              <a:t>Men prefer – and spontaneously suggest – a positive, strength based framing around encouraging men to take action for themselves.</a:t>
            </a:r>
          </a:p>
          <a:p>
            <a:pPr marL="0" indent="0">
              <a:lnSpc>
                <a:spcPct val="100000"/>
              </a:lnSpc>
              <a:spcAft>
                <a:spcPts val="1200"/>
              </a:spcAft>
              <a:buNone/>
            </a:pPr>
            <a:r>
              <a:rPr lang="en-NZ" sz="1600" b="1" dirty="0">
                <a:solidFill>
                  <a:srgbClr val="2F395B"/>
                </a:solidFill>
              </a:rPr>
              <a:t>What men desperately want is to be given a blueprint of how to begin the conversation and some permissibility to do so. </a:t>
            </a:r>
          </a:p>
          <a:p>
            <a:pPr marL="0" indent="0">
              <a:lnSpc>
                <a:spcPct val="100000"/>
              </a:lnSpc>
              <a:spcAft>
                <a:spcPts val="1200"/>
              </a:spcAft>
              <a:buNone/>
            </a:pPr>
            <a:endParaRPr lang="en-US" sz="1600" b="1" dirty="0">
              <a:solidFill>
                <a:srgbClr val="2F395B"/>
              </a:solidFill>
            </a:endParaRPr>
          </a:p>
        </p:txBody>
      </p:sp>
      <p:sp>
        <p:nvSpPr>
          <p:cNvPr id="7" name="Rectangle 6">
            <a:extLst>
              <a:ext uri="{FF2B5EF4-FFF2-40B4-BE49-F238E27FC236}">
                <a16:creationId xmlns:a16="http://schemas.microsoft.com/office/drawing/2014/main" id="{9447AD48-60E6-4763-BF40-0D5FF145FC3A}"/>
              </a:ext>
            </a:extLst>
          </p:cNvPr>
          <p:cNvSpPr/>
          <p:nvPr/>
        </p:nvSpPr>
        <p:spPr>
          <a:xfrm>
            <a:off x="0" y="-10636"/>
            <a:ext cx="2105025" cy="6879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B0AA375C-3684-4EE8-9BD5-B5A11BE42830}"/>
              </a:ext>
            </a:extLst>
          </p:cNvPr>
          <p:cNvCxnSpPr>
            <a:cxnSpLocks/>
          </p:cNvCxnSpPr>
          <p:nvPr/>
        </p:nvCxnSpPr>
        <p:spPr>
          <a:xfrm>
            <a:off x="313899" y="6237030"/>
            <a:ext cx="17848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7BE50AF-E280-4582-A60D-E45040434BF6}"/>
              </a:ext>
            </a:extLst>
          </p:cNvPr>
          <p:cNvPicPr>
            <a:picLocks noChangeAspect="1"/>
          </p:cNvPicPr>
          <p:nvPr/>
        </p:nvPicPr>
        <p:blipFill>
          <a:blip r:embed="rId2"/>
          <a:stretch>
            <a:fillRect/>
          </a:stretch>
        </p:blipFill>
        <p:spPr>
          <a:xfrm>
            <a:off x="757732" y="-269560"/>
            <a:ext cx="1780186" cy="4444369"/>
          </a:xfrm>
          <a:prstGeom prst="rect">
            <a:avLst/>
          </a:prstGeom>
        </p:spPr>
      </p:pic>
      <p:cxnSp>
        <p:nvCxnSpPr>
          <p:cNvPr id="21" name="Straight Connector 20">
            <a:extLst>
              <a:ext uri="{FF2B5EF4-FFF2-40B4-BE49-F238E27FC236}">
                <a16:creationId xmlns:a16="http://schemas.microsoft.com/office/drawing/2014/main" id="{4FC8597F-FC75-4A20-A00A-853F7A2AD49A}"/>
              </a:ext>
            </a:extLst>
          </p:cNvPr>
          <p:cNvCxnSpPr/>
          <p:nvPr/>
        </p:nvCxnSpPr>
        <p:spPr>
          <a:xfrm>
            <a:off x="3343276" y="976161"/>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EDB72D-A3F0-408C-A3DE-D3F52E97AC82}"/>
              </a:ext>
            </a:extLst>
          </p:cNvPr>
          <p:cNvCxnSpPr/>
          <p:nvPr/>
        </p:nvCxnSpPr>
        <p:spPr>
          <a:xfrm>
            <a:off x="3343276" y="1795311"/>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258D9F-E181-4C7A-B0F7-DAABBAD69175}"/>
              </a:ext>
            </a:extLst>
          </p:cNvPr>
          <p:cNvCxnSpPr/>
          <p:nvPr/>
        </p:nvCxnSpPr>
        <p:spPr>
          <a:xfrm>
            <a:off x="3343276" y="2585886"/>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2F03E3-1177-46BF-9902-8A943C5DF685}"/>
              </a:ext>
            </a:extLst>
          </p:cNvPr>
          <p:cNvCxnSpPr/>
          <p:nvPr/>
        </p:nvCxnSpPr>
        <p:spPr>
          <a:xfrm>
            <a:off x="3343276" y="3614586"/>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A45406-FE35-49AA-B765-5601D10CB6AF}"/>
              </a:ext>
            </a:extLst>
          </p:cNvPr>
          <p:cNvCxnSpPr/>
          <p:nvPr/>
        </p:nvCxnSpPr>
        <p:spPr>
          <a:xfrm>
            <a:off x="3343276" y="4395636"/>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53BD3C-4D13-4548-AE2D-78DA68806FFD}"/>
              </a:ext>
            </a:extLst>
          </p:cNvPr>
          <p:cNvCxnSpPr/>
          <p:nvPr/>
        </p:nvCxnSpPr>
        <p:spPr>
          <a:xfrm>
            <a:off x="3343276" y="5195736"/>
            <a:ext cx="8219085" cy="0"/>
          </a:xfrm>
          <a:prstGeom prst="line">
            <a:avLst/>
          </a:prstGeom>
          <a:ln>
            <a:solidFill>
              <a:srgbClr val="39466F"/>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7FFBB7-2480-4031-A418-E941F5CB5E22}"/>
              </a:ext>
            </a:extLst>
          </p:cNvPr>
          <p:cNvPicPr>
            <a:picLocks noChangeAspect="1"/>
          </p:cNvPicPr>
          <p:nvPr/>
        </p:nvPicPr>
        <p:blipFill>
          <a:blip r:embed="rId3"/>
          <a:stretch>
            <a:fillRect/>
          </a:stretch>
        </p:blipFill>
        <p:spPr>
          <a:xfrm>
            <a:off x="2435966" y="287051"/>
            <a:ext cx="713294" cy="5730737"/>
          </a:xfrm>
          <a:prstGeom prst="rect">
            <a:avLst/>
          </a:prstGeom>
        </p:spPr>
      </p:pic>
    </p:spTree>
    <p:extLst>
      <p:ext uri="{BB962C8B-B14F-4D97-AF65-F5344CB8AC3E}">
        <p14:creationId xmlns:p14="http://schemas.microsoft.com/office/powerpoint/2010/main" val="2302744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82"/>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ustom 3">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2a84152-8596-43a3-9bc5-723f546ac1f5">INFO-1251582822-18</_dlc_DocId>
    <_dlc_DocIdUrl xmlns="02a84152-8596-43a3-9bc5-723f546ac1f5">
      <Url>https://msdgovtnz.sharepoint.com/sites/WRK-Web-content-refresh-FVSV/_layouts/15/DocIdRedir.aspx?ID=INFO-1251582822-18</Url>
      <Description>INFO-1251582822-18</Description>
    </_dlc_DocIdUrl>
    <Updated xmlns="cb296aed-a801-4319-a131-d67e09f2b211" xsi:nil="true"/>
    <lcf76f155ced4ddcb4097134ff3c332f xmlns="cb296aed-a801-4319-a131-d67e09f2b211">
      <Terms xmlns="http://schemas.microsoft.com/office/infopath/2007/PartnerControls"/>
    </lcf76f155ced4ddcb4097134ff3c332f>
    <TaxCatchAll xmlns="24a4208d-6389-4ccf-93db-5bf6e7a6ca4d" xsi:nil="true"/>
    <Document_x0020_Type xmlns="24a4208d-6389-4ccf-93db-5bf6e7a6ca4d" xsi:nil="true"/>
    <c85f929906ad46248bb061c43585e1f6 xmlns="24a4208d-6389-4ccf-93db-5bf6e7a6ca4d">
      <Terms xmlns="http://schemas.microsoft.com/office/infopath/2007/PartnerControls"/>
    </c85f929906ad46248bb061c43585e1f6>
    <n58ef6c325bc4fbba7b8934da8ebc0c4 xmlns="24a4208d-6389-4ccf-93db-5bf6e7a6ca4d">
      <Terms xmlns="http://schemas.microsoft.com/office/infopath/2007/PartnerControls"/>
    </n58ef6c325bc4fbba7b8934da8ebc0c4>
  </documentManagement>
</p:properties>
</file>

<file path=customXml/item2.xml><?xml version="1.0" encoding="utf-8"?>
<?mso-contentType ?>
<SharedContentType xmlns="Microsoft.SharePoint.Taxonomy.ContentTypeSync" SourceId="a5349594-bd3e-4347-a84f-2427756b12f8" ContentTypeId="0x010100C595FF1DC32F22439D617B8D09174E60" PreviousValue="true"/>
</file>

<file path=customXml/item3.xml><?xml version="1.0" encoding="utf-8"?>
<ct:contentTypeSchema xmlns:ct="http://schemas.microsoft.com/office/2006/metadata/contentType" xmlns:ma="http://schemas.microsoft.com/office/2006/metadata/properties/metaAttributes" ct:_="" ma:_="" ma:contentTypeName="MSD Document" ma:contentTypeID="0x010100C595FF1DC32F22439D617B8D09174E6000C63F65B20057BE4D86DCB21FA1FE098C" ma:contentTypeVersion="14" ma:contentTypeDescription="Accommodates MSD specific document metadata" ma:contentTypeScope="" ma:versionID="03acf948969690efaddfcaf704e16fd4">
  <xsd:schema xmlns:xsd="http://www.w3.org/2001/XMLSchema" xmlns:xs="http://www.w3.org/2001/XMLSchema" xmlns:p="http://schemas.microsoft.com/office/2006/metadata/properties" xmlns:ns2="24a4208d-6389-4ccf-93db-5bf6e7a6ca4d" xmlns:ns3="9bdccf1d-4372-4ae0-8431-05ae1b4d037a" xmlns:ns4="cb296aed-a801-4319-a131-d67e09f2b211" xmlns:ns5="02a84152-8596-43a3-9bc5-723f546ac1f5" targetNamespace="http://schemas.microsoft.com/office/2006/metadata/properties" ma:root="true" ma:fieldsID="e2179c3b3dbf45659e4770ca39b4985a" ns2:_="" ns3:_="" ns4:_="" ns5:_="">
    <xsd:import namespace="24a4208d-6389-4ccf-93db-5bf6e7a6ca4d"/>
    <xsd:import namespace="9bdccf1d-4372-4ae0-8431-05ae1b4d037a"/>
    <xsd:import namespace="cb296aed-a801-4319-a131-d67e09f2b211"/>
    <xsd:import namespace="02a84152-8596-43a3-9bc5-723f546ac1f5"/>
    <xsd:element name="properties">
      <xsd:complexType>
        <xsd:sequence>
          <xsd:element name="documentManagement">
            <xsd:complexType>
              <xsd:all>
                <xsd:element ref="ns2:Document_x0020_Type" minOccurs="0"/>
                <xsd:element ref="ns2:c85f929906ad46248bb061c43585e1f6" minOccurs="0"/>
                <xsd:element ref="ns2:TaxCatchAll" minOccurs="0"/>
                <xsd:element ref="ns2:TaxCatchAllLabel" minOccurs="0"/>
                <xsd:element ref="ns2:n58ef6c325bc4fbba7b8934da8ebc0c4" minOccurs="0"/>
                <xsd:element ref="ns3:SharedWithUsers" minOccurs="0"/>
                <xsd:element ref="ns4:MediaServiceOCR" minOccurs="0"/>
                <xsd:element ref="ns4:MediaServiceGenerationTime" minOccurs="0"/>
                <xsd:element ref="ns4:MediaServiceEventHashCode" minOccurs="0"/>
                <xsd:element ref="ns4:MediaServiceMetadata" minOccurs="0"/>
                <xsd:element ref="ns4:MediaServiceFastMetadata" minOccurs="0"/>
                <xsd:element ref="ns3:SharedWithDetails" minOccurs="0"/>
                <xsd:element ref="ns4:Updated" minOccurs="0"/>
                <xsd:element ref="ns4:lcf76f155ced4ddcb4097134ff3c332f"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4208d-6389-4ccf-93db-5bf6e7a6ca4d" elementFormDefault="qualified">
    <xsd:import namespace="http://schemas.microsoft.com/office/2006/documentManagement/types"/>
    <xsd:import namespace="http://schemas.microsoft.com/office/infopath/2007/PartnerControls"/>
    <xsd:element name="Document_x0020_Type" ma:index="8" nillable="true" ma:displayName="Document Type" ma:default="" ma:description="List of standard document type for optional labelling and use on site" ma:format="Dropdown" ma:internalName="Document_x0020_Type">
      <xsd:simpleType>
        <xsd:restriction base="dms:Choice">
          <xsd:enumeration value="Diagram"/>
          <xsd:enumeration value="Form"/>
          <xsd:enumeration value="Guidance"/>
          <xsd:enumeration value="Policy"/>
          <xsd:enumeration value="Procedure"/>
          <xsd:enumeration value="Report"/>
          <xsd:enumeration value="Template"/>
          <xsd:enumeration value="Schedule"/>
        </xsd:restriction>
      </xsd:simpleType>
    </xsd:element>
    <xsd:element name="c85f929906ad46248bb061c43585e1f6" ma:index="9" nillable="true" ma:taxonomy="true" ma:internalName="c85f929906ad46248bb061c43585e1f6" ma:taxonomyFieldName="Business_x0020_Function" ma:displayName="Business Function" ma:default="" ma:fieldId="{c85f9299-06ad-4624-8bb0-61c43585e1f6}" ma:sspId="a5349594-bd3e-4347-a84f-2427756b12f8" ma:termSetId="282ff82e-14d9-4710-b0ee-dc0750fd5dc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7d3e49d-a21c-4f57-b2af-5dab0b7e8d77}" ma:internalName="TaxCatchAll" ma:showField="CatchAllData" ma:web="02a84152-8596-43a3-9bc5-723f546ac1f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f7d3e49d-a21c-4f57-b2af-5dab0b7e8d77}" ma:internalName="TaxCatchAllLabel" ma:readOnly="true" ma:showField="CatchAllDataLabel" ma:web="02a84152-8596-43a3-9bc5-723f546ac1f5">
      <xsd:complexType>
        <xsd:complexContent>
          <xsd:extension base="dms:MultiChoiceLookup">
            <xsd:sequence>
              <xsd:element name="Value" type="dms:Lookup" maxOccurs="unbounded" minOccurs="0" nillable="true"/>
            </xsd:sequence>
          </xsd:extension>
        </xsd:complexContent>
      </xsd:complexType>
    </xsd:element>
    <xsd:element name="n58ef6c325bc4fbba7b8934da8ebc0c4" ma:index="13" nillable="true" ma:taxonomy="true" ma:internalName="n58ef6c325bc4fbba7b8934da8ebc0c4" ma:taxonomyFieldName="Business_x0020_Activity" ma:displayName="Business Activity" ma:default="" ma:fieldId="{758ef6c3-25bc-4fbb-a7b8-934da8ebc0c4}" ma:sspId="a5349594-bd3e-4347-a84f-2427756b12f8" ma:termSetId="25ee7bc0-11ab-402f-a8f3-9c6abbcc4b2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dccf1d-4372-4ae0-8431-05ae1b4d037a" elementFormDefault="qualified">
    <xsd:import namespace="http://schemas.microsoft.com/office/2006/documentManagement/types"/>
    <xsd:import namespace="http://schemas.microsoft.com/office/infopath/2007/PartnerControls"/>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96aed-a801-4319-a131-d67e09f2b211" elementFormDefault="qualified">
    <xsd:import namespace="http://schemas.microsoft.com/office/2006/documentManagement/types"/>
    <xsd:import namespace="http://schemas.microsoft.com/office/infopath/2007/PartnerControls"/>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Updated" ma:index="23" nillable="true" ma:displayName="Action" ma:format="Dropdown" ma:internalName="Updated" ma:readOnly="false">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a84152-8596-43a3-9bc5-723f546ac1f5" elementFormDefault="qualified">
    <xsd:import namespace="http://schemas.microsoft.com/office/2006/documentManagement/types"/>
    <xsd:import namespace="http://schemas.microsoft.com/office/infopath/2007/PartnerControls"/>
    <xsd:element name="_dlc_DocId" ma:index="25" nillable="true" ma:displayName="Document ID Value" ma:description="The value of the document ID assigned to this item." ma:indexed="true"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8FA61B-02B0-429E-B89A-9A8F7F910963}">
  <ds:schemaRefs>
    <ds:schemaRef ds:uri="http://schemas.microsoft.com/office/2006/documentManagement/types"/>
    <ds:schemaRef ds:uri="http://purl.org/dc/elements/1.1/"/>
    <ds:schemaRef ds:uri="http://purl.org/dc/dcmitype/"/>
    <ds:schemaRef ds:uri="http://www.w3.org/XML/1998/namespace"/>
    <ds:schemaRef ds:uri="b1590f63-c353-4d1a-bd12-00f8aea6d895"/>
    <ds:schemaRef ds:uri="http://schemas.microsoft.com/office/2006/metadata/properties"/>
    <ds:schemaRef ds:uri="http://schemas.microsoft.com/office/infopath/2007/PartnerControls"/>
    <ds:schemaRef ds:uri="http://schemas.openxmlformats.org/package/2006/metadata/core-properties"/>
    <ds:schemaRef ds:uri="3bbe5b03-a373-4584-8904-28cd75c7099d"/>
    <ds:schemaRef ds:uri="http://purl.org/dc/terms/"/>
    <ds:schemaRef ds:uri="02a84152-8596-43a3-9bc5-723f546ac1f5"/>
    <ds:schemaRef ds:uri="cb296aed-a801-4319-a131-d67e09f2b211"/>
    <ds:schemaRef ds:uri="24a4208d-6389-4ccf-93db-5bf6e7a6ca4d"/>
  </ds:schemaRefs>
</ds:datastoreItem>
</file>

<file path=customXml/itemProps2.xml><?xml version="1.0" encoding="utf-8"?>
<ds:datastoreItem xmlns:ds="http://schemas.openxmlformats.org/officeDocument/2006/customXml" ds:itemID="{2C27141C-A9D5-4C1F-8C99-630DF4B49B5F}">
  <ds:schemaRefs>
    <ds:schemaRef ds:uri="Microsoft.SharePoint.Taxonomy.ContentTypeSync"/>
  </ds:schemaRefs>
</ds:datastoreItem>
</file>

<file path=customXml/itemProps3.xml><?xml version="1.0" encoding="utf-8"?>
<ds:datastoreItem xmlns:ds="http://schemas.openxmlformats.org/officeDocument/2006/customXml" ds:itemID="{A9313FFA-EC2D-4501-A65D-4AE77332F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4208d-6389-4ccf-93db-5bf6e7a6ca4d"/>
    <ds:schemaRef ds:uri="9bdccf1d-4372-4ae0-8431-05ae1b4d037a"/>
    <ds:schemaRef ds:uri="cb296aed-a801-4319-a131-d67e09f2b211"/>
    <ds:schemaRef ds:uri="02a84152-8596-43a3-9bc5-723f546ac1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4F894D9-6F37-4DDE-91E5-5DB970630D69}">
  <ds:schemaRefs>
    <ds:schemaRef ds:uri="http://schemas.microsoft.com/sharepoint/v3/contenttype/forms"/>
  </ds:schemaRefs>
</ds:datastoreItem>
</file>

<file path=customXml/itemProps5.xml><?xml version="1.0" encoding="utf-8"?>
<ds:datastoreItem xmlns:ds="http://schemas.openxmlformats.org/officeDocument/2006/customXml" ds:itemID="{7756A5B7-2860-4BEE-AEC8-A9D22713533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Frame</Template>
  <TotalTime>5941</TotalTime>
  <Words>14776</Words>
  <Application>Microsoft Office PowerPoint</Application>
  <PresentationFormat>Widescreen</PresentationFormat>
  <Paragraphs>752</Paragraphs>
  <Slides>82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82</vt:i4>
      </vt:variant>
    </vt:vector>
  </HeadingPairs>
  <TitlesOfParts>
    <vt:vector size="88" baseType="lpstr">
      <vt:lpstr>Arial</vt:lpstr>
      <vt:lpstr>Calibri</vt:lpstr>
      <vt:lpstr>Corbel</vt:lpstr>
      <vt:lpstr>Wingdings 2</vt:lpstr>
      <vt:lpstr>Frame</vt:lpstr>
      <vt:lpstr>1_Frame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They felt that “maleness” has now become confusing and very highly charged</vt:lpstr>
      <vt:lpstr>In some cases, this is creating a feeling of double standards</vt:lpstr>
      <vt:lpstr>Many men feel that the world  is not  giving men empathy; and yet they crave it</vt:lpstr>
      <vt:lpstr>Changing gender norms have impacted  three key relationships differently</vt:lpstr>
      <vt:lpstr>The mates relationship: still mostly centred on distraction and having a good time</vt:lpstr>
      <vt:lpstr>The partner relationship: first port of call and source of comfort in times of need</vt:lpstr>
      <vt:lpstr>The  father-son relationship: desire to be better men for their sons (and for their sons to be better men)</vt:lpstr>
      <vt:lpstr>PowerPoint Presentation</vt:lpstr>
      <vt:lpstr>PowerPoint Presentation</vt:lpstr>
      <vt:lpstr>Masculinity in New Zealand continues to be rooted in a powerful belief system centred around the expression of strength as the defining characteristic of masculinity</vt:lpstr>
      <vt:lpstr>PowerPoint Presentation</vt:lpstr>
      <vt:lpstr>The ‘rules’: How they play out</vt:lpstr>
      <vt:lpstr>PowerPoint Presentation</vt:lpstr>
      <vt:lpstr>The flip side of the strength based ‘man rules’ is the spectre of weakness – and shame.  </vt:lpstr>
      <vt:lpstr>Shame comes in many forms – and men avoid it whenever possible </vt:lpstr>
      <vt:lpstr>Shame is a vicious cycle - it makes men feel more vulnerable</vt:lpstr>
      <vt:lpstr>PowerPoint Presentation</vt:lpstr>
      <vt:lpstr>PowerPoint Presentation</vt:lpstr>
      <vt:lpstr>PowerPoint Presentation</vt:lpstr>
      <vt:lpstr>Underneath the spectrum of response, sensitivity to weakness seems to be the driving force</vt:lpstr>
      <vt:lpstr>PowerPoint Presentation</vt:lpstr>
      <vt:lpstr>The resentful: “I feel that we are enemy number one”</vt:lpstr>
      <vt:lpstr>The lost:  “It’s pretty confusing to be a man today”</vt:lpstr>
      <vt:lpstr>The performers: “If you don't fit the mold then you don't get the rewards”</vt:lpstr>
      <vt:lpstr>The alternatives: “I don’t buy into these expectations”</vt:lpstr>
      <vt:lpstr>The reformed: “What kind of man do you want to be”</vt:lpstr>
      <vt:lpstr>PowerPoint Presentation</vt:lpstr>
      <vt:lpstr>PowerPoint Presentation</vt:lpstr>
      <vt:lpstr>PowerPoint Presentation</vt:lpstr>
      <vt:lpstr>PowerPoint Presentation</vt:lpstr>
      <vt:lpstr>There is among many men the common belief that ‘real men’ don’t rely on others for help</vt:lpstr>
      <vt:lpstr>Emotional vulnerability is particularly hard</vt:lpstr>
      <vt:lpstr>Mates aren’t always all that….</vt:lpstr>
      <vt:lpstr>Many men articulate a  preference to handle it by themselves in their own way</vt:lpstr>
      <vt:lpstr>Added with a hesitation that many often don’t know how to address their issues</vt:lpstr>
      <vt:lpstr>PowerPoint Presentation</vt:lpstr>
      <vt:lpstr>Two tipping points: the external crisis and the internal crisis</vt:lpstr>
      <vt:lpstr>How they open up: testing the waters</vt:lpstr>
      <vt:lpstr>How they intervene: in packs</vt:lpstr>
      <vt:lpstr>PowerPoint Presentation</vt:lpstr>
      <vt:lpstr>PowerPoint Presentation</vt:lpstr>
      <vt:lpstr>Fear of the ‘label’</vt:lpstr>
      <vt:lpstr>Poor previous experience creates poor expectations of seeking help</vt:lpstr>
      <vt:lpstr>Abusive behaviors toward intimate partners is –quite literally – unspoken</vt:lpstr>
      <vt:lpstr>There is a degree of private empathy for men who have done harm to their partners</vt:lpstr>
      <vt:lpstr>PowerPoint Presentation</vt:lpstr>
      <vt:lpstr>PowerPoint Presentation</vt:lpstr>
      <vt:lpstr>PowerPoint Presentation</vt:lpstr>
      <vt:lpstr>Response to proposed advertising ideas by mindset</vt:lpstr>
      <vt:lpstr>Any suggestion of shame risks deepening the shame</vt:lpstr>
      <vt:lpstr>PowerPoint Presentation</vt:lpstr>
      <vt:lpstr>PowerPoint Presentation</vt:lpstr>
      <vt:lpstr>PowerPoint Presentation</vt:lpstr>
      <vt:lpstr> There is a way out</vt:lpstr>
      <vt:lpstr>They don’t want to see the spectre of weakness,  they want to see what there is to gain</vt:lpstr>
      <vt:lpstr>PowerPoint Presentation</vt:lpstr>
      <vt:lpstr>PowerPoint Presentation</vt:lpstr>
      <vt:lpstr>This is echoed in how “Reformed” men talk</vt:lpstr>
      <vt:lpstr>PowerPoint Presentation</vt:lpstr>
      <vt:lpstr> There’s a real need for stories that have hope and illustrate the process of change</vt:lpstr>
      <vt:lpstr>There’s also a need to help men create and keep better relationships</vt:lpstr>
      <vt:lpstr>PowerPoint Presentation</vt:lpstr>
      <vt:lpstr>PowerPoint Presentation</vt:lpstr>
      <vt:lpstr> “Thank you for helping men”</vt:lpstr>
      <vt:lpstr>Changing masculinity  will be held back without empathising with the struggles of men    </vt:lpstr>
      <vt:lpstr>Everything to gain    </vt:lpstr>
      <vt:lpstr>The same man rules, applied differently         </vt:lpstr>
      <vt:lpstr>A language to use, and a tool kit to apply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Life of Men</dc:title>
  <dc:creator>Robinson, Kathryn (MB)</dc:creator>
  <cp:lastModifiedBy>Alex Pickard</cp:lastModifiedBy>
  <cp:revision>370</cp:revision>
  <dcterms:created xsi:type="dcterms:W3CDTF">2020-10-22T20:20:49Z</dcterms:created>
  <dcterms:modified xsi:type="dcterms:W3CDTF">2023-05-22T01:47:38Z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0x010100C595FF1DC32F22439D617B8D09174E6000C63F65B20057BE4D86DCB21FA1FE098C</vt:lpwstr>
  </property>
  <property fmtid="{D5CDD505-2E9C-101B-9397-08002B2CF9AE}" pid="3" name="_dlc_DocIdItemGuid">
    <vt:lpwstr>db1699a8-fc44-446e-80a6-8ec8c8da7efd</vt:lpwstr>
  </property>
</Properties>
</file>