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9"/>
  </p:notesMasterIdLst>
  <p:sldIdLst>
    <p:sldId id="295" r:id="rId2"/>
    <p:sldId id="297" r:id="rId3"/>
    <p:sldId id="296" r:id="rId4"/>
    <p:sldId id="286" r:id="rId5"/>
    <p:sldId id="270" r:id="rId6"/>
    <p:sldId id="291" r:id="rId7"/>
    <p:sldId id="289"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4EE67D-4CDD-2595-E7E0-B32F0AEED8D8}" name="Sean Conway" initials="SC" userId="S::Sean.Conway@crownlaw.govt.nz::4d4a7f26-f9b2-4794-a9cd-6fa310a5ae8f" providerId="AD"/>
  <p188:author id="{BCE72E8D-5183-FEC0-9D6C-0CEAE44347C6}" name="Alayne Mckee" initials="AM" userId="31b7a08c769c877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ssa Bromwich" initials="TB" lastIdx="12" clrIdx="0">
    <p:extLst>
      <p:ext uri="{19B8F6BF-5375-455C-9EA6-DF929625EA0E}">
        <p15:presenceInfo xmlns:p15="http://schemas.microsoft.com/office/powerpoint/2012/main" userId="S::Tessa.Bromwich@crownlaw.govt.nz::f6aea676-b64e-49ce-b025-5421ff4c74c3" providerId="AD"/>
      </p:ext>
    </p:extLst>
  </p:cmAuthor>
  <p:cmAuthor id="2" name="Sean Conway" initials="SC" lastIdx="14" clrIdx="1">
    <p:extLst>
      <p:ext uri="{19B8F6BF-5375-455C-9EA6-DF929625EA0E}">
        <p15:presenceInfo xmlns:p15="http://schemas.microsoft.com/office/powerpoint/2012/main" userId="S::Sean.Conway@crownlaw.govt.nz::4d4a7f26-f9b2-4794-a9cd-6fa310a5ae8f" providerId="AD"/>
      </p:ext>
    </p:extLst>
  </p:cmAuthor>
  <p:cmAuthor id="3" name="Alayne Mckee" initials="AM" lastIdx="7" clrIdx="2">
    <p:extLst>
      <p:ext uri="{19B8F6BF-5375-455C-9EA6-DF929625EA0E}">
        <p15:presenceInfo xmlns:p15="http://schemas.microsoft.com/office/powerpoint/2012/main" userId="31b7a08c769c8776" providerId="Windows Live"/>
      </p:ext>
    </p:extLst>
  </p:cmAuthor>
  <p:cmAuthor id="4" name="Christy Corlett" initials="CC" lastIdx="11" clrIdx="3">
    <p:extLst>
      <p:ext uri="{19B8F6BF-5375-455C-9EA6-DF929625EA0E}">
        <p15:presenceInfo xmlns:p15="http://schemas.microsoft.com/office/powerpoint/2012/main" userId="S::Christy.Corlett002@msd.govt.nz::62a153a7-e3ad-4954-b8e4-a9ac5654d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78FE9-5276-4993-B308-DDBEF79CE930}" v="2" dt="2022-08-10T23:43:36.700"/>
    <p1510:client id="{E4C5E4C1-3FE9-4F5B-1EF8-5986BDC8FCD5}" v="33" dt="2022-08-11T00:23:05.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6" autoAdjust="0"/>
    <p:restoredTop sz="93217" autoAdjust="0"/>
  </p:normalViewPr>
  <p:slideViewPr>
    <p:cSldViewPr snapToGrid="0">
      <p:cViewPr varScale="1">
        <p:scale>
          <a:sx n="111" d="100"/>
          <a:sy n="111" d="100"/>
        </p:scale>
        <p:origin x="648" y="13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8AFB4B-93A1-4EF5-949C-90F30BEC406A}" type="datetimeFigureOut">
              <a:rPr lang="en-NZ" smtClean="0"/>
              <a:t>26/10/2022</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D13E19-53BB-47D0-B689-2D0895B9CE53}" type="slidenum">
              <a:rPr lang="en-NZ" smtClean="0"/>
              <a:t>‹#›</a:t>
            </a:fld>
            <a:endParaRPr lang="en-NZ"/>
          </a:p>
        </p:txBody>
      </p:sp>
    </p:spTree>
    <p:extLst>
      <p:ext uri="{BB962C8B-B14F-4D97-AF65-F5344CB8AC3E}">
        <p14:creationId xmlns:p14="http://schemas.microsoft.com/office/powerpoint/2010/main" val="21459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6D13E19-53BB-47D0-B689-2D0895B9CE53}" type="slidenum">
              <a:rPr lang="en-NZ" smtClean="0"/>
              <a:t>1</a:t>
            </a:fld>
            <a:endParaRPr lang="en-NZ"/>
          </a:p>
        </p:txBody>
      </p:sp>
    </p:spTree>
    <p:extLst>
      <p:ext uri="{BB962C8B-B14F-4D97-AF65-F5344CB8AC3E}">
        <p14:creationId xmlns:p14="http://schemas.microsoft.com/office/powerpoint/2010/main" val="88693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6D13E19-53BB-47D0-B689-2D0895B9CE53}" type="slidenum">
              <a:rPr lang="en-NZ" smtClean="0"/>
              <a:t>2</a:t>
            </a:fld>
            <a:endParaRPr lang="en-NZ"/>
          </a:p>
        </p:txBody>
      </p:sp>
    </p:spTree>
    <p:extLst>
      <p:ext uri="{BB962C8B-B14F-4D97-AF65-F5344CB8AC3E}">
        <p14:creationId xmlns:p14="http://schemas.microsoft.com/office/powerpoint/2010/main" val="37862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6D13E19-53BB-47D0-B689-2D0895B9CE53}" type="slidenum">
              <a:rPr lang="en-NZ" smtClean="0"/>
              <a:t>3</a:t>
            </a:fld>
            <a:endParaRPr lang="en-NZ"/>
          </a:p>
        </p:txBody>
      </p:sp>
    </p:spTree>
    <p:extLst>
      <p:ext uri="{BB962C8B-B14F-4D97-AF65-F5344CB8AC3E}">
        <p14:creationId xmlns:p14="http://schemas.microsoft.com/office/powerpoint/2010/main" val="107065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6D13E19-53BB-47D0-B689-2D0895B9CE53}" type="slidenum">
              <a:rPr lang="en-NZ" smtClean="0"/>
              <a:t>4</a:t>
            </a:fld>
            <a:endParaRPr lang="en-NZ"/>
          </a:p>
        </p:txBody>
      </p:sp>
    </p:spTree>
    <p:extLst>
      <p:ext uri="{BB962C8B-B14F-4D97-AF65-F5344CB8AC3E}">
        <p14:creationId xmlns:p14="http://schemas.microsoft.com/office/powerpoint/2010/main" val="85289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6D13E19-53BB-47D0-B689-2D0895B9CE53}" type="slidenum">
              <a:rPr lang="en-NZ" smtClean="0"/>
              <a:t>5</a:t>
            </a:fld>
            <a:endParaRPr lang="en-NZ"/>
          </a:p>
        </p:txBody>
      </p:sp>
    </p:spTree>
    <p:extLst>
      <p:ext uri="{BB962C8B-B14F-4D97-AF65-F5344CB8AC3E}">
        <p14:creationId xmlns:p14="http://schemas.microsoft.com/office/powerpoint/2010/main" val="427830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5"/>
          </p:nvPr>
        </p:nvSpPr>
        <p:spPr/>
        <p:txBody>
          <a:bodyPr/>
          <a:lstStyle/>
          <a:p>
            <a:fld id="{46D13E19-53BB-47D0-B689-2D0895B9CE53}" type="slidenum">
              <a:rPr lang="en-NZ" smtClean="0"/>
              <a:t>6</a:t>
            </a:fld>
            <a:endParaRPr lang="en-NZ"/>
          </a:p>
        </p:txBody>
      </p:sp>
    </p:spTree>
    <p:extLst>
      <p:ext uri="{BB962C8B-B14F-4D97-AF65-F5344CB8AC3E}">
        <p14:creationId xmlns:p14="http://schemas.microsoft.com/office/powerpoint/2010/main" val="105370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6D13E19-53BB-47D0-B689-2D0895B9CE53}" type="slidenum">
              <a:rPr lang="en-NZ" smtClean="0"/>
              <a:t>7</a:t>
            </a:fld>
            <a:endParaRPr lang="en-NZ"/>
          </a:p>
        </p:txBody>
      </p:sp>
    </p:spTree>
    <p:extLst>
      <p:ext uri="{BB962C8B-B14F-4D97-AF65-F5344CB8AC3E}">
        <p14:creationId xmlns:p14="http://schemas.microsoft.com/office/powerpoint/2010/main" val="167106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BC38-484C-4689-B157-3AD8BABFF1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BA53EDE-E1B5-4CF0-BED4-05834E5F6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8757EE1-0E42-431E-BC71-FA9FDEBF609B}"/>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5" name="Footer Placeholder 4">
            <a:extLst>
              <a:ext uri="{FF2B5EF4-FFF2-40B4-BE49-F238E27FC236}">
                <a16:creationId xmlns:a16="http://schemas.microsoft.com/office/drawing/2014/main" id="{82612A42-A90B-40CE-BE18-93EC75382EB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86FBC4E-56B9-4F08-8796-7B9064DCE778}"/>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193370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81A3-762D-46A3-8727-F0E5C112417D}"/>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41D6504-5480-4372-99F0-7768E7DC63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825563F-35A6-40C2-B9A4-B601364455BE}"/>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5" name="Footer Placeholder 4">
            <a:extLst>
              <a:ext uri="{FF2B5EF4-FFF2-40B4-BE49-F238E27FC236}">
                <a16:creationId xmlns:a16="http://schemas.microsoft.com/office/drawing/2014/main" id="{45F01230-0640-464F-8BCE-5D1C5501295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A326540-EEC6-435E-B991-E5220C2721BC}"/>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128383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B53B00-0D7D-46BB-AF39-3CA2E1C3FE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F0B86D7-F8F8-4B63-B297-293F3AB22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46507DD-8473-4A9A-A677-3589AF1323D0}"/>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5" name="Footer Placeholder 4">
            <a:extLst>
              <a:ext uri="{FF2B5EF4-FFF2-40B4-BE49-F238E27FC236}">
                <a16:creationId xmlns:a16="http://schemas.microsoft.com/office/drawing/2014/main" id="{F4DCDBD3-18E4-4C16-A1F2-C8BCBF51C77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D277A6A-B31F-424F-81B3-A3CAEC7B4730}"/>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290347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08EB-5A18-45C7-A680-2C826A51D26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AD9BDB1-5D57-452B-A81F-01372078C1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295AD92-8A51-41A1-A858-D6C286C7442F}"/>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5" name="Footer Placeholder 4">
            <a:extLst>
              <a:ext uri="{FF2B5EF4-FFF2-40B4-BE49-F238E27FC236}">
                <a16:creationId xmlns:a16="http://schemas.microsoft.com/office/drawing/2014/main" id="{691DAC67-2B18-405D-9533-56F9A7C07BB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B0F3154-B95F-48DE-AB21-D8A6470984A4}"/>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289718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55A6-1D21-45A0-BA68-5F91B21CB9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6217D2F-9010-4C77-BA50-FA924834C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43DCD5-C706-4EE1-9541-AC7B13715533}"/>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5" name="Footer Placeholder 4">
            <a:extLst>
              <a:ext uri="{FF2B5EF4-FFF2-40B4-BE49-F238E27FC236}">
                <a16:creationId xmlns:a16="http://schemas.microsoft.com/office/drawing/2014/main" id="{4ED7832C-5A53-4FE3-B009-AC9B85ADA5F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0C5DEE5-112A-441C-8CFD-B90DE7373CBD}"/>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388944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19DD-2DD7-4060-8C87-B4106ABE034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F1B67CF-E27D-4423-B743-829C00085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025E795-1453-4B4C-9B17-0D3B8BC771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9B704DE-F333-4533-91D4-A42F38053FD7}"/>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6" name="Footer Placeholder 5">
            <a:extLst>
              <a:ext uri="{FF2B5EF4-FFF2-40B4-BE49-F238E27FC236}">
                <a16:creationId xmlns:a16="http://schemas.microsoft.com/office/drawing/2014/main" id="{E0F69337-DC54-4909-9E71-5B3416941AD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E14DF2E-97AB-4E36-A2E3-63B094CB98A2}"/>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212939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BFB8-B5C9-49B2-AE5D-FA7346D3275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1BCDBC8-C13E-4F81-98D9-4318143EC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FFF98-620A-4BF3-B035-1E05872109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AF113D-D5D7-4577-B582-B7FD4107B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B6A352-2750-4FFD-9A43-5AF015A75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55E2A77-E36C-4019-AD50-561134324628}"/>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8" name="Footer Placeholder 7">
            <a:extLst>
              <a:ext uri="{FF2B5EF4-FFF2-40B4-BE49-F238E27FC236}">
                <a16:creationId xmlns:a16="http://schemas.microsoft.com/office/drawing/2014/main" id="{9026FE4C-BF96-415E-88C4-069F2018E4B8}"/>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CC05302-2E39-4027-850E-7CA57AA3C471}"/>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19005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A801-F429-4FFD-B0FB-EFAD634D4A3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389EC9E9-F861-4212-BA1E-8C37E7F29B82}"/>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4" name="Footer Placeholder 3">
            <a:extLst>
              <a:ext uri="{FF2B5EF4-FFF2-40B4-BE49-F238E27FC236}">
                <a16:creationId xmlns:a16="http://schemas.microsoft.com/office/drawing/2014/main" id="{6BBEE13A-69E0-4A3A-A5BA-0EF24577810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EDDF138-3607-4B56-A6D2-D1236FE8D030}"/>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163332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5D6D4-9EFA-44DA-9F12-6E84AC74B2F8}"/>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3" name="Footer Placeholder 2">
            <a:extLst>
              <a:ext uri="{FF2B5EF4-FFF2-40B4-BE49-F238E27FC236}">
                <a16:creationId xmlns:a16="http://schemas.microsoft.com/office/drawing/2014/main" id="{5347FD46-FCB8-49D9-8517-6295A9950AF1}"/>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5F1741E-BAEB-4045-AEFD-128A296642C2}"/>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408523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1313-3928-4C47-B3A2-A3D5E442B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AC15736-82CB-4E87-A305-A93B6E0BC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DDA4101-091A-4494-ACF4-E27055228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314CCF-6388-4F6E-A8C4-066FC2BA8C01}"/>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6" name="Footer Placeholder 5">
            <a:extLst>
              <a:ext uri="{FF2B5EF4-FFF2-40B4-BE49-F238E27FC236}">
                <a16:creationId xmlns:a16="http://schemas.microsoft.com/office/drawing/2014/main" id="{3248D20A-DBDC-4218-BC07-ECD58EEE27D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31C66DE-A595-4F68-B7C9-E1EC8E5837DF}"/>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110884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4CFC-B18E-43C8-A885-A9AC8AE73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946D47B9-ABC5-4850-BD36-8A4776510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1F06522A-02E9-4BDB-A68A-66F07514B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C3843-2777-45B4-BB66-FB3612C4DF27}"/>
              </a:ext>
            </a:extLst>
          </p:cNvPr>
          <p:cNvSpPr>
            <a:spLocks noGrp="1"/>
          </p:cNvSpPr>
          <p:nvPr>
            <p:ph type="dt" sz="half" idx="10"/>
          </p:nvPr>
        </p:nvSpPr>
        <p:spPr/>
        <p:txBody>
          <a:bodyPr/>
          <a:lstStyle/>
          <a:p>
            <a:fld id="{3D5F2BDB-BA05-4DE9-8EB9-9B50660CB226}" type="datetimeFigureOut">
              <a:rPr lang="en-NZ" smtClean="0"/>
              <a:t>26/10/2022</a:t>
            </a:fld>
            <a:endParaRPr lang="en-NZ"/>
          </a:p>
        </p:txBody>
      </p:sp>
      <p:sp>
        <p:nvSpPr>
          <p:cNvPr id="6" name="Footer Placeholder 5">
            <a:extLst>
              <a:ext uri="{FF2B5EF4-FFF2-40B4-BE49-F238E27FC236}">
                <a16:creationId xmlns:a16="http://schemas.microsoft.com/office/drawing/2014/main" id="{001A3001-AA86-40D3-BB63-CB6D49F9A30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0BC691E-860A-4D43-A249-20524C655360}"/>
              </a:ext>
            </a:extLst>
          </p:cNvPr>
          <p:cNvSpPr>
            <a:spLocks noGrp="1"/>
          </p:cNvSpPr>
          <p:nvPr>
            <p:ph type="sldNum" sz="quarter" idx="12"/>
          </p:nvPr>
        </p:nvSpPr>
        <p:spPr/>
        <p:txBody>
          <a:bodyPr/>
          <a:lstStyle/>
          <a:p>
            <a:fld id="{07E2FA77-B670-412E-BFBE-09AB214A08A2}" type="slidenum">
              <a:rPr lang="en-NZ" smtClean="0"/>
              <a:t>‹#›</a:t>
            </a:fld>
            <a:endParaRPr lang="en-NZ"/>
          </a:p>
        </p:txBody>
      </p:sp>
    </p:spTree>
    <p:extLst>
      <p:ext uri="{BB962C8B-B14F-4D97-AF65-F5344CB8AC3E}">
        <p14:creationId xmlns:p14="http://schemas.microsoft.com/office/powerpoint/2010/main" val="187820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0C2DFC-2C78-4B2E-B941-D236F80F8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3AD26C1-9DB1-44F9-95F0-4ADA142318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E7E1B67-758F-4E82-8EB6-4818F747F3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F2BDB-BA05-4DE9-8EB9-9B50660CB226}" type="datetimeFigureOut">
              <a:rPr lang="en-NZ" smtClean="0"/>
              <a:t>26/10/2022</a:t>
            </a:fld>
            <a:endParaRPr lang="en-NZ"/>
          </a:p>
        </p:txBody>
      </p:sp>
      <p:sp>
        <p:nvSpPr>
          <p:cNvPr id="5" name="Footer Placeholder 4">
            <a:extLst>
              <a:ext uri="{FF2B5EF4-FFF2-40B4-BE49-F238E27FC236}">
                <a16:creationId xmlns:a16="http://schemas.microsoft.com/office/drawing/2014/main" id="{918DD32F-B73F-4FB9-BABC-25BC159230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F1BD00C9-8141-4027-90B4-2CC0F522C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2FA77-B670-412E-BFBE-09AB214A08A2}" type="slidenum">
              <a:rPr lang="en-NZ" smtClean="0"/>
              <a:t>‹#›</a:t>
            </a:fld>
            <a:endParaRPr lang="en-NZ"/>
          </a:p>
        </p:txBody>
      </p:sp>
    </p:spTree>
    <p:extLst>
      <p:ext uri="{BB962C8B-B14F-4D97-AF65-F5344CB8AC3E}">
        <p14:creationId xmlns:p14="http://schemas.microsoft.com/office/powerpoint/2010/main" val="3304470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651" r:id="rId3"/>
    <p:sldLayoutId id="2147483652" r:id="rId4"/>
    <p:sldLayoutId id="2147483653" r:id="rId5"/>
    <p:sldLayoutId id="2147483654" r:id="rId6"/>
    <p:sldLayoutId id="2147483663" r:id="rId7"/>
    <p:sldLayoutId id="2147483913"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F5D7B20-7309-4A97-A309-0EB704499F56}"/>
              </a:ext>
            </a:extLst>
          </p:cNvPr>
          <p:cNvSpPr txBox="1"/>
          <p:nvPr/>
        </p:nvSpPr>
        <p:spPr>
          <a:xfrm>
            <a:off x="126741" y="1517340"/>
            <a:ext cx="12065259" cy="5022978"/>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600"/>
              </a:spcBef>
              <a:spcAft>
                <a:spcPts val="0"/>
              </a:spcAft>
              <a:buClrTx/>
              <a:buSzTx/>
              <a:buAutoNum type="arabicPeriod"/>
              <a:tabLst/>
              <a:defRPr/>
            </a:pPr>
            <a:r>
              <a:rPr lang="en-NZ" sz="1600" b="1" dirty="0">
                <a:latin typeface="Arial" panose="020B0604020202020204" pitchFamily="34" charset="0"/>
                <a:cs typeface="Arial" panose="020B0604020202020204" pitchFamily="34" charset="0"/>
              </a:rPr>
              <a:t>Limitation Act</a:t>
            </a:r>
            <a:r>
              <a:rPr lang="en-NZ" sz="1600" dirty="0">
                <a:latin typeface="Arial" panose="020B0604020202020204" pitchFamily="34" charset="0"/>
                <a:cs typeface="Arial" panose="020B0604020202020204" pitchFamily="34" charset="0"/>
              </a:rPr>
              <a:t>: </a:t>
            </a:r>
          </a:p>
          <a:p>
            <a:pPr lvl="1" indent="-457200">
              <a:lnSpc>
                <a:spcPct val="150000"/>
              </a:lnSpc>
              <a:spcBef>
                <a:spcPts val="600"/>
              </a:spcBef>
            </a:pPr>
            <a:r>
              <a:rPr lang="en-NZ" sz="1400" dirty="0">
                <a:latin typeface="Arial" panose="020B0604020202020204" pitchFamily="34" charset="0"/>
                <a:cs typeface="Arial" panose="020B0604020202020204" pitchFamily="34" charset="0"/>
              </a:rPr>
              <a:t>	In New Zealand there is a law called the </a:t>
            </a:r>
            <a:r>
              <a:rPr lang="en-NZ" sz="1400" b="1" dirty="0">
                <a:latin typeface="Arial" panose="020B0604020202020204" pitchFamily="34" charset="0"/>
                <a:cs typeface="Arial" panose="020B0604020202020204" pitchFamily="34" charset="0"/>
              </a:rPr>
              <a:t>Limitation Act</a:t>
            </a:r>
            <a:r>
              <a:rPr lang="en-NZ" sz="1400" dirty="0">
                <a:latin typeface="Arial" panose="020B0604020202020204" pitchFamily="34" charset="0"/>
                <a:cs typeface="Arial" panose="020B0604020202020204" pitchFamily="34" charset="0"/>
              </a:rPr>
              <a:t>. This law says that there are rules</a:t>
            </a:r>
            <a:r>
              <a:rPr lang="en-NZ" sz="1400" b="1" dirty="0">
                <a:latin typeface="Arial" panose="020B0604020202020204" pitchFamily="34" charset="0"/>
                <a:cs typeface="Arial" panose="020B0604020202020204" pitchFamily="34" charset="0"/>
              </a:rPr>
              <a:t> </a:t>
            </a:r>
            <a:r>
              <a:rPr lang="en-NZ" sz="1400" dirty="0">
                <a:latin typeface="Arial" panose="020B0604020202020204" pitchFamily="34" charset="0"/>
                <a:cs typeface="Arial" panose="020B0604020202020204" pitchFamily="34" charset="0"/>
              </a:rPr>
              <a:t>about how much time you have to make a claim in court. People need to make their claims as quickly as they can. If they take too long to make their claim, they might run out of time.</a:t>
            </a:r>
          </a:p>
          <a:p>
            <a:pPr lvl="1" indent="-457200">
              <a:lnSpc>
                <a:spcPct val="150000"/>
              </a:lnSpc>
              <a:spcBef>
                <a:spcPts val="600"/>
              </a:spcBef>
            </a:pPr>
            <a:r>
              <a:rPr lang="en-NZ" sz="1400" dirty="0">
                <a:latin typeface="Arial" panose="020B0604020202020204" pitchFamily="34" charset="0"/>
                <a:cs typeface="Arial" panose="020B0604020202020204" pitchFamily="34" charset="0"/>
              </a:rPr>
              <a:t>	</a:t>
            </a:r>
          </a:p>
          <a:p>
            <a:pPr lvl="1" indent="-457200">
              <a:lnSpc>
                <a:spcPct val="150000"/>
              </a:lnSpc>
              <a:spcBef>
                <a:spcPts val="600"/>
              </a:spcBef>
            </a:pPr>
            <a:r>
              <a:rPr lang="en-NZ" sz="1400" dirty="0">
                <a:latin typeface="Arial" panose="020B0604020202020204" pitchFamily="34" charset="0"/>
                <a:cs typeface="Arial" panose="020B0604020202020204" pitchFamily="34" charset="0"/>
              </a:rPr>
              <a:t>	Imagine there is a clock that counts time during your claims process. Some things:</a:t>
            </a:r>
          </a:p>
          <a:p>
            <a:pPr lvl="1" indent="-457200">
              <a:lnSpc>
                <a:spcPct val="150000"/>
              </a:lnSpc>
              <a:spcBef>
                <a:spcPts val="600"/>
              </a:spcBef>
            </a:pPr>
            <a:r>
              <a:rPr lang="en-NZ" sz="1400" dirty="0">
                <a:latin typeface="Arial" panose="020B0604020202020204" pitchFamily="34" charset="0"/>
                <a:cs typeface="Arial" panose="020B0604020202020204" pitchFamily="34" charset="0"/>
              </a:rPr>
              <a:t>	</a:t>
            </a:r>
          </a:p>
          <a:p>
            <a:pPr lvl="3" indent="-457200">
              <a:lnSpc>
                <a:spcPct val="150000"/>
              </a:lnSpc>
              <a:spcBef>
                <a:spcPts val="600"/>
              </a:spcBef>
            </a:pPr>
            <a:r>
              <a:rPr lang="en-NZ" sz="1400" dirty="0">
                <a:latin typeface="Arial" panose="020B0604020202020204" pitchFamily="34" charset="0"/>
                <a:cs typeface="Arial" panose="020B0604020202020204" pitchFamily="34" charset="0"/>
              </a:rPr>
              <a:t>	‘Start the clock’ counting time. 		</a:t>
            </a:r>
          </a:p>
          <a:p>
            <a:pPr lvl="3" indent="-457200">
              <a:lnSpc>
                <a:spcPct val="150000"/>
              </a:lnSpc>
              <a:spcBef>
                <a:spcPts val="600"/>
              </a:spcBef>
            </a:pPr>
            <a:endParaRPr lang="en-NZ" sz="1400" dirty="0">
              <a:latin typeface="Arial" panose="020B0604020202020204" pitchFamily="34" charset="0"/>
              <a:cs typeface="Arial" panose="020B0604020202020204" pitchFamily="34" charset="0"/>
            </a:endParaRPr>
          </a:p>
          <a:p>
            <a:pPr lvl="3" indent="-457200">
              <a:lnSpc>
                <a:spcPct val="150000"/>
              </a:lnSpc>
              <a:spcBef>
                <a:spcPts val="600"/>
              </a:spcBef>
            </a:pPr>
            <a:endParaRPr lang="en-NZ" sz="1400" dirty="0">
              <a:latin typeface="Arial" panose="020B0604020202020204" pitchFamily="34" charset="0"/>
              <a:cs typeface="Arial" panose="020B0604020202020204" pitchFamily="34" charset="0"/>
            </a:endParaRPr>
          </a:p>
          <a:p>
            <a:pPr lvl="3" indent="-457200">
              <a:lnSpc>
                <a:spcPct val="150000"/>
              </a:lnSpc>
              <a:spcBef>
                <a:spcPts val="600"/>
              </a:spcBef>
            </a:pPr>
            <a:r>
              <a:rPr lang="en-NZ" sz="1400" dirty="0">
                <a:latin typeface="Arial" panose="020B0604020202020204" pitchFamily="34" charset="0"/>
                <a:cs typeface="Arial" panose="020B0604020202020204" pitchFamily="34" charset="0"/>
              </a:rPr>
              <a:t>	‘Stop the clock’ counting time. 	   For example, the clock usually stops when you make</a:t>
            </a:r>
            <a:r>
              <a:rPr lang="en-NZ" sz="1400" b="1" dirty="0">
                <a:latin typeface="Arial" panose="020B0604020202020204" pitchFamily="34" charset="0"/>
                <a:cs typeface="Arial" panose="020B0604020202020204" pitchFamily="34" charset="0"/>
              </a:rPr>
              <a:t> </a:t>
            </a:r>
            <a:r>
              <a:rPr lang="en-NZ" sz="1400" dirty="0">
                <a:latin typeface="Arial" panose="020B0604020202020204" pitchFamily="34" charset="0"/>
                <a:cs typeface="Arial" panose="020B0604020202020204" pitchFamily="34" charset="0"/>
              </a:rPr>
              <a:t>your claim in court. </a:t>
            </a:r>
          </a:p>
          <a:p>
            <a:pPr lvl="1" indent="-457200">
              <a:lnSpc>
                <a:spcPct val="150000"/>
              </a:lnSpc>
              <a:spcBef>
                <a:spcPts val="600"/>
              </a:spcBef>
            </a:pPr>
            <a:endParaRPr lang="en-NZ" sz="1400" dirty="0">
              <a:latin typeface="Arial" panose="020B0604020202020204" pitchFamily="34" charset="0"/>
              <a:cs typeface="Arial" panose="020B0604020202020204" pitchFamily="34" charset="0"/>
            </a:endParaRPr>
          </a:p>
          <a:p>
            <a:pPr lvl="1" indent="-457200">
              <a:lnSpc>
                <a:spcPct val="150000"/>
              </a:lnSpc>
              <a:spcBef>
                <a:spcPts val="600"/>
              </a:spcBef>
            </a:pPr>
            <a:r>
              <a:rPr lang="en-NZ" sz="1400" dirty="0">
                <a:latin typeface="Arial" panose="020B0604020202020204" pitchFamily="34" charset="0"/>
                <a:cs typeface="Arial" panose="020B0604020202020204" pitchFamily="34" charset="0"/>
              </a:rPr>
              <a:t>	The rules about which things ‘start the clock’ and which things ‘stop the clock’ are complicated. If you decide to make your claim in court, the rules about time are very important. A lawyer can tell you about these rules. </a:t>
            </a:r>
          </a:p>
        </p:txBody>
      </p:sp>
      <p:sp>
        <p:nvSpPr>
          <p:cNvPr id="3" name="TextBox 2">
            <a:extLst>
              <a:ext uri="{FF2B5EF4-FFF2-40B4-BE49-F238E27FC236}">
                <a16:creationId xmlns:a16="http://schemas.microsoft.com/office/drawing/2014/main" id="{C24D9DD5-8EB0-41F1-8E9D-9AD0E407C412}"/>
              </a:ext>
            </a:extLst>
          </p:cNvPr>
          <p:cNvSpPr txBox="1"/>
          <p:nvPr/>
        </p:nvSpPr>
        <p:spPr>
          <a:xfrm>
            <a:off x="47689" y="62704"/>
            <a:ext cx="11869501" cy="369332"/>
          </a:xfrm>
          <a:prstGeom prst="rect">
            <a:avLst/>
          </a:prstGeom>
          <a:noFill/>
        </p:spPr>
        <p:txBody>
          <a:bodyPr wrap="square">
            <a:spAutoFit/>
          </a:bodyPr>
          <a:lstStyle/>
          <a:p>
            <a:r>
              <a:rPr lang="en-NZ" b="1" dirty="0">
                <a:latin typeface="Arial" panose="020B0604020202020204" pitchFamily="34" charset="0"/>
                <a:cs typeface="Arial" panose="020B0604020202020204" pitchFamily="34" charset="0"/>
              </a:rPr>
              <a:t>Rules about counting time for claims about abuse in State Care</a:t>
            </a:r>
            <a:endParaRPr lang="en-NZ" sz="1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43FDD34-2915-4F5E-A83E-1E91E60BF2A1}"/>
              </a:ext>
            </a:extLst>
          </p:cNvPr>
          <p:cNvSpPr txBox="1"/>
          <p:nvPr/>
        </p:nvSpPr>
        <p:spPr>
          <a:xfrm>
            <a:off x="85809" y="625329"/>
            <a:ext cx="12020382" cy="698717"/>
          </a:xfrm>
          <a:prstGeom prst="rect">
            <a:avLst/>
          </a:prstGeom>
          <a:noFill/>
        </p:spPr>
        <p:txBody>
          <a:bodyPr wrap="square">
            <a:spAutoFit/>
          </a:bodyPr>
          <a:lstStyle/>
          <a:p>
            <a:pPr>
              <a:lnSpc>
                <a:spcPct val="150000"/>
              </a:lnSpc>
              <a:spcBef>
                <a:spcPts val="600"/>
              </a:spcBef>
              <a:defRPr/>
            </a:pP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 is some information about the way time is </a:t>
            </a:r>
            <a:r>
              <a:rPr lang="en-NZ" sz="1400" dirty="0">
                <a:solidFill>
                  <a:prstClr val="black"/>
                </a:solidFill>
                <a:latin typeface="Arial" panose="020B0604020202020204" pitchFamily="34" charset="0"/>
                <a:cs typeface="Arial" panose="020B0604020202020204" pitchFamily="34" charset="0"/>
              </a:rPr>
              <a:t>counted </a:t>
            </a: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claims about abuse in State Care. This does not tell you everything that you need to know. For example, there are special rules </a:t>
            </a:r>
            <a:r>
              <a:rPr lang="en-NZ" sz="1400" dirty="0">
                <a:solidFill>
                  <a:prstClr val="black"/>
                </a:solidFill>
                <a:latin typeface="Arial" panose="020B0604020202020204" pitchFamily="34" charset="0"/>
                <a:cs typeface="Arial" panose="020B0604020202020204" pitchFamily="34" charset="0"/>
              </a:rPr>
              <a:t>about </a:t>
            </a: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making claims against more than one ministry. </a:t>
            </a:r>
            <a:r>
              <a:rPr lang="en-NZ" sz="1400" dirty="0">
                <a:solidFill>
                  <a:prstClr val="black"/>
                </a:solidFill>
                <a:latin typeface="Arial" panose="020B0604020202020204" pitchFamily="34" charset="0"/>
                <a:cs typeface="Arial" panose="020B0604020202020204" pitchFamily="34" charset="0"/>
              </a:rPr>
              <a:t>You might want to ask a </a:t>
            </a:r>
            <a:r>
              <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lawyer for more </a:t>
            </a:r>
            <a:r>
              <a:rPr lang="en-NZ" sz="1400" dirty="0">
                <a:solidFill>
                  <a:prstClr val="black"/>
                </a:solidFill>
                <a:latin typeface="Arial" panose="020B0604020202020204" pitchFamily="34" charset="0"/>
                <a:cs typeface="Arial" panose="020B0604020202020204" pitchFamily="34" charset="0"/>
              </a:rPr>
              <a:t>information.</a:t>
            </a:r>
            <a:endParaRPr kumimoji="0" lang="en-NZ"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Graphic 13" descr="Stopwatch with solid fill">
            <a:extLst>
              <a:ext uri="{FF2B5EF4-FFF2-40B4-BE49-F238E27FC236}">
                <a16:creationId xmlns:a16="http://schemas.microsoft.com/office/drawing/2014/main" id="{08DB85F6-3304-4BE1-B011-8338B7760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5142" y="3681432"/>
            <a:ext cx="840212" cy="840212"/>
          </a:xfrm>
          <a:prstGeom prst="rect">
            <a:avLst/>
          </a:prstGeom>
        </p:spPr>
      </p:pic>
      <p:pic>
        <p:nvPicPr>
          <p:cNvPr id="15" name="Graphic 14" descr="Stopwatch with solid fill">
            <a:extLst>
              <a:ext uri="{FF2B5EF4-FFF2-40B4-BE49-F238E27FC236}">
                <a16:creationId xmlns:a16="http://schemas.microsoft.com/office/drawing/2014/main" id="{C5C4B682-2C00-411A-AAC5-DC7B9E5D79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5142" y="4857790"/>
            <a:ext cx="840212" cy="840212"/>
          </a:xfrm>
          <a:prstGeom prst="rect">
            <a:avLst/>
          </a:prstGeom>
        </p:spPr>
      </p:pic>
      <p:sp>
        <p:nvSpPr>
          <p:cNvPr id="16" name="Multiplication Sign 15">
            <a:extLst>
              <a:ext uri="{FF2B5EF4-FFF2-40B4-BE49-F238E27FC236}">
                <a16:creationId xmlns:a16="http://schemas.microsoft.com/office/drawing/2014/main" id="{70FBFECF-07B1-4619-89D6-3B2A53ADACE3}"/>
              </a:ext>
            </a:extLst>
          </p:cNvPr>
          <p:cNvSpPr/>
          <p:nvPr/>
        </p:nvSpPr>
        <p:spPr>
          <a:xfrm>
            <a:off x="3976185" y="4747209"/>
            <a:ext cx="882896" cy="106137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05869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99EB434-7EB8-41FF-8E3E-B3D0AED0D6DF}"/>
              </a:ext>
            </a:extLst>
          </p:cNvPr>
          <p:cNvSpPr txBox="1"/>
          <p:nvPr/>
        </p:nvSpPr>
        <p:spPr>
          <a:xfrm>
            <a:off x="122284" y="139361"/>
            <a:ext cx="11947431" cy="6438750"/>
          </a:xfrm>
          <a:prstGeom prst="rect">
            <a:avLst/>
          </a:prstGeom>
          <a:noFill/>
        </p:spPr>
        <p:txBody>
          <a:bodyPr wrap="square">
            <a:spAutoFit/>
          </a:bodyPr>
          <a:lstStyle/>
          <a:p>
            <a:pPr marL="0" lvl="1">
              <a:lnSpc>
                <a:spcPct val="150000"/>
              </a:lnSpc>
              <a:spcBef>
                <a:spcPts val="600"/>
              </a:spcBef>
            </a:pPr>
            <a:r>
              <a:rPr lang="en-NZ" sz="1600" b="1" dirty="0">
                <a:latin typeface="Arial" panose="020B0604020202020204" pitchFamily="34" charset="0"/>
                <a:cs typeface="Arial" panose="020B0604020202020204" pitchFamily="34" charset="0"/>
              </a:rPr>
              <a:t>2. Limitation Policy for claims about abuse in State Care: </a:t>
            </a:r>
          </a:p>
          <a:p>
            <a:pPr marL="457200" lvl="2">
              <a:lnSpc>
                <a:spcPct val="150000"/>
              </a:lnSpc>
              <a:spcBef>
                <a:spcPts val="600"/>
              </a:spcBef>
            </a:pPr>
            <a:endParaRPr lang="en-NZ" sz="1400" dirty="0">
              <a:latin typeface="Arial" panose="020B0604020202020204" pitchFamily="34" charset="0"/>
              <a:cs typeface="Arial" panose="020B0604020202020204" pitchFamily="34" charset="0"/>
            </a:endParaRPr>
          </a:p>
          <a:p>
            <a:pPr marL="457200" lvl="2">
              <a:lnSpc>
                <a:spcPct val="150000"/>
              </a:lnSpc>
              <a:spcBef>
                <a:spcPts val="600"/>
              </a:spcBef>
            </a:pPr>
            <a:r>
              <a:rPr lang="en-NZ" sz="1400" dirty="0">
                <a:latin typeface="Arial" panose="020B0604020202020204" pitchFamily="34" charset="0"/>
                <a:cs typeface="Arial" panose="020B0604020202020204" pitchFamily="34" charset="0"/>
              </a:rPr>
              <a:t>This is a special policy about the way time is counted in claims against the Ministry of Social Development, Ministry of Education or Oranga Tamariki. This policy gives you </a:t>
            </a:r>
            <a:r>
              <a:rPr lang="en-NZ" sz="1400" b="1" dirty="0">
                <a:latin typeface="Arial" panose="020B0604020202020204" pitchFamily="34" charset="0"/>
                <a:cs typeface="Arial" panose="020B0604020202020204" pitchFamily="34" charset="0"/>
              </a:rPr>
              <a:t>suspension periods </a:t>
            </a:r>
            <a:r>
              <a:rPr lang="en-NZ" sz="1400" dirty="0">
                <a:latin typeface="Arial" panose="020B0604020202020204" pitchFamily="34" charset="0"/>
                <a:cs typeface="Arial" panose="020B0604020202020204" pitchFamily="34" charset="0"/>
              </a:rPr>
              <a:t>during your claims process (time that is not counted if you end up taking your claim to court).</a:t>
            </a:r>
          </a:p>
          <a:p>
            <a:pPr lvl="1" indent="-457200">
              <a:lnSpc>
                <a:spcPct val="150000"/>
              </a:lnSpc>
              <a:spcBef>
                <a:spcPts val="600"/>
              </a:spcBef>
            </a:pPr>
            <a:r>
              <a:rPr lang="en-NZ" sz="1400" dirty="0">
                <a:latin typeface="Arial" panose="020B0604020202020204" pitchFamily="34" charset="0"/>
                <a:cs typeface="Arial" panose="020B0604020202020204" pitchFamily="34" charset="0"/>
              </a:rPr>
              <a:t>	</a:t>
            </a:r>
          </a:p>
          <a:p>
            <a:pPr lvl="1" indent="-457200">
              <a:lnSpc>
                <a:spcPct val="150000"/>
              </a:lnSpc>
              <a:spcBef>
                <a:spcPts val="600"/>
              </a:spcBef>
            </a:pPr>
            <a:r>
              <a:rPr lang="en-NZ" sz="1400" dirty="0">
                <a:latin typeface="Arial" panose="020B0604020202020204" pitchFamily="34" charset="0"/>
                <a:cs typeface="Arial" panose="020B0604020202020204" pitchFamily="34" charset="0"/>
              </a:rPr>
              <a:t>	For example, as soon as you make your claim to the Ministry of Social Development, the Ministry of Education, or Oranga Tamariki you get a suspension period – the clock stops counting time. This gives you some time to talk to the Ministry of Social Development, the Ministry of Education, or Oranga Tamariki about your claim.  </a:t>
            </a:r>
          </a:p>
          <a:p>
            <a:pPr lvl="2" indent="-457200">
              <a:lnSpc>
                <a:spcPct val="150000"/>
              </a:lnSpc>
              <a:spcBef>
                <a:spcPts val="600"/>
              </a:spcBef>
            </a:pPr>
            <a:endParaRPr lang="en-NZ" sz="1400" dirty="0">
              <a:latin typeface="Arial" panose="020B0604020202020204" pitchFamily="34" charset="0"/>
              <a:cs typeface="Arial" panose="020B0604020202020204" pitchFamily="34" charset="0"/>
            </a:endParaRPr>
          </a:p>
          <a:p>
            <a:pPr lvl="2" indent="-457200">
              <a:lnSpc>
                <a:spcPct val="150000"/>
              </a:lnSpc>
              <a:spcBef>
                <a:spcPts val="600"/>
              </a:spcBef>
            </a:pPr>
            <a:endParaRPr lang="en-NZ" sz="1400" dirty="0">
              <a:latin typeface="Arial" panose="020B0604020202020204" pitchFamily="34" charset="0"/>
              <a:cs typeface="Arial" panose="020B0604020202020204" pitchFamily="34" charset="0"/>
            </a:endParaRPr>
          </a:p>
          <a:p>
            <a:pPr lvl="2" indent="-457200">
              <a:lnSpc>
                <a:spcPct val="150000"/>
              </a:lnSpc>
              <a:spcBef>
                <a:spcPts val="600"/>
              </a:spcBef>
            </a:pPr>
            <a:endParaRPr lang="en-NZ" sz="1400" dirty="0">
              <a:latin typeface="Arial" panose="020B0604020202020204" pitchFamily="34" charset="0"/>
              <a:cs typeface="Arial" panose="020B0604020202020204" pitchFamily="34" charset="0"/>
            </a:endParaRPr>
          </a:p>
          <a:p>
            <a:pPr lvl="2" indent="-457200">
              <a:lnSpc>
                <a:spcPct val="150000"/>
              </a:lnSpc>
              <a:spcBef>
                <a:spcPts val="600"/>
              </a:spcBef>
            </a:pPr>
            <a:endParaRPr lang="en-NZ" sz="1400" dirty="0">
              <a:latin typeface="Arial" panose="020B0604020202020204" pitchFamily="34" charset="0"/>
              <a:cs typeface="Arial" panose="020B0604020202020204" pitchFamily="34" charset="0"/>
            </a:endParaRPr>
          </a:p>
          <a:p>
            <a:pPr lvl="2" indent="-457200">
              <a:lnSpc>
                <a:spcPct val="150000"/>
              </a:lnSpc>
              <a:spcBef>
                <a:spcPts val="600"/>
              </a:spcBef>
            </a:pPr>
            <a:endParaRPr lang="en-NZ" sz="1400" dirty="0">
              <a:latin typeface="Arial" panose="020B0604020202020204" pitchFamily="34" charset="0"/>
              <a:cs typeface="Arial" panose="020B0604020202020204" pitchFamily="34" charset="0"/>
            </a:endParaRPr>
          </a:p>
          <a:p>
            <a:pPr lvl="1" indent="-457200">
              <a:lnSpc>
                <a:spcPct val="150000"/>
              </a:lnSpc>
              <a:spcBef>
                <a:spcPts val="600"/>
              </a:spcBef>
            </a:pPr>
            <a:r>
              <a:rPr lang="en-NZ" sz="1400" dirty="0">
                <a:latin typeface="Arial" panose="020B0604020202020204" pitchFamily="34" charset="0"/>
                <a:cs typeface="Arial" panose="020B0604020202020204" pitchFamily="34" charset="0"/>
              </a:rPr>
              <a:t>	</a:t>
            </a:r>
          </a:p>
          <a:p>
            <a:pPr lvl="1" indent="-457200">
              <a:lnSpc>
                <a:spcPct val="150000"/>
              </a:lnSpc>
              <a:spcBef>
                <a:spcPts val="600"/>
              </a:spcBef>
            </a:pPr>
            <a:r>
              <a:rPr lang="en-NZ" sz="1400" dirty="0">
                <a:latin typeface="Arial" panose="020B0604020202020204" pitchFamily="34" charset="0"/>
                <a:cs typeface="Arial" panose="020B0604020202020204" pitchFamily="34" charset="0"/>
              </a:rPr>
              <a:t>	Some things can make the suspension period end. If the suspension period ends, the clock starts counting time again. You might want to ask a lawyer for help with how the Limitation Policy will work for your claim.  	</a:t>
            </a:r>
          </a:p>
        </p:txBody>
      </p:sp>
      <p:pic>
        <p:nvPicPr>
          <p:cNvPr id="25" name="Graphic 24" descr="Stopwatch with solid fill">
            <a:extLst>
              <a:ext uri="{FF2B5EF4-FFF2-40B4-BE49-F238E27FC236}">
                <a16:creationId xmlns:a16="http://schemas.microsoft.com/office/drawing/2014/main" id="{5029397C-1130-4EB5-ACEA-9F22132CAE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1272" y="4530274"/>
            <a:ext cx="546126" cy="546126"/>
          </a:xfrm>
          <a:prstGeom prst="rect">
            <a:avLst/>
          </a:prstGeom>
        </p:spPr>
      </p:pic>
      <p:graphicFrame>
        <p:nvGraphicFramePr>
          <p:cNvPr id="18" name="Table 33">
            <a:extLst>
              <a:ext uri="{FF2B5EF4-FFF2-40B4-BE49-F238E27FC236}">
                <a16:creationId xmlns:a16="http://schemas.microsoft.com/office/drawing/2014/main" id="{CE2AB4DE-6C3D-4C3D-8B6A-F9ABD9886D57}"/>
              </a:ext>
            </a:extLst>
          </p:cNvPr>
          <p:cNvGraphicFramePr>
            <a:graphicFrameLocks noGrp="1"/>
          </p:cNvGraphicFramePr>
          <p:nvPr>
            <p:extLst>
              <p:ext uri="{D42A27DB-BD31-4B8C-83A1-F6EECF244321}">
                <p14:modId xmlns:p14="http://schemas.microsoft.com/office/powerpoint/2010/main" val="1193557559"/>
              </p:ext>
            </p:extLst>
          </p:nvPr>
        </p:nvGraphicFramePr>
        <p:xfrm>
          <a:off x="2751272" y="4117001"/>
          <a:ext cx="2742337" cy="370840"/>
        </p:xfrm>
        <a:graphic>
          <a:graphicData uri="http://schemas.openxmlformats.org/drawingml/2006/table">
            <a:tbl>
              <a:tblPr firstRow="1" bandRow="1">
                <a:tableStyleId>{5940675A-B579-460E-94D1-54222C63F5DA}</a:tableStyleId>
              </a:tblPr>
              <a:tblGrid>
                <a:gridCol w="2742337">
                  <a:extLst>
                    <a:ext uri="{9D8B030D-6E8A-4147-A177-3AD203B41FA5}">
                      <a16:colId xmlns:a16="http://schemas.microsoft.com/office/drawing/2014/main" val="3520044754"/>
                    </a:ext>
                  </a:extLst>
                </a:gridCol>
              </a:tblGrid>
              <a:tr h="370840">
                <a:tc>
                  <a:txBody>
                    <a:bodyPr/>
                    <a:lstStyle/>
                    <a:p>
                      <a:r>
                        <a:rPr lang="en-NZ" sz="1400" b="1" dirty="0">
                          <a:latin typeface="Arial" panose="020B0604020202020204" pitchFamily="34" charset="0"/>
                          <a:cs typeface="Arial" panose="020B0604020202020204" pitchFamily="34" charset="0"/>
                        </a:rPr>
                        <a:t>You make your claim</a:t>
                      </a:r>
                    </a:p>
                  </a:txBody>
                  <a:tcPr/>
                </a:tc>
                <a:extLst>
                  <a:ext uri="{0D108BD9-81ED-4DB2-BD59-A6C34878D82A}">
                    <a16:rowId xmlns:a16="http://schemas.microsoft.com/office/drawing/2014/main" val="3112738239"/>
                  </a:ext>
                </a:extLst>
              </a:tr>
            </a:tbl>
          </a:graphicData>
        </a:graphic>
      </p:graphicFrame>
      <p:sp>
        <p:nvSpPr>
          <p:cNvPr id="19" name="Arrow: Right 18">
            <a:extLst>
              <a:ext uri="{FF2B5EF4-FFF2-40B4-BE49-F238E27FC236}">
                <a16:creationId xmlns:a16="http://schemas.microsoft.com/office/drawing/2014/main" id="{B9D848DC-E582-41F2-8F6A-CD53EEA37042}"/>
              </a:ext>
            </a:extLst>
          </p:cNvPr>
          <p:cNvSpPr/>
          <p:nvPr/>
        </p:nvSpPr>
        <p:spPr>
          <a:xfrm>
            <a:off x="5635088" y="4159577"/>
            <a:ext cx="451852" cy="307778"/>
          </a:xfrm>
          <a:prstGeom prst="rightArrow">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Table 33">
            <a:extLst>
              <a:ext uri="{FF2B5EF4-FFF2-40B4-BE49-F238E27FC236}">
                <a16:creationId xmlns:a16="http://schemas.microsoft.com/office/drawing/2014/main" id="{1E932864-52CB-4389-9DC1-1EDA12EDE8B9}"/>
              </a:ext>
            </a:extLst>
          </p:cNvPr>
          <p:cNvGraphicFramePr>
            <a:graphicFrameLocks noGrp="1"/>
          </p:cNvGraphicFramePr>
          <p:nvPr>
            <p:extLst>
              <p:ext uri="{D42A27DB-BD31-4B8C-83A1-F6EECF244321}">
                <p14:modId xmlns:p14="http://schemas.microsoft.com/office/powerpoint/2010/main" val="4254348607"/>
              </p:ext>
            </p:extLst>
          </p:nvPr>
        </p:nvGraphicFramePr>
        <p:xfrm>
          <a:off x="6228420" y="4095155"/>
          <a:ext cx="2742337" cy="392686"/>
        </p:xfrm>
        <a:graphic>
          <a:graphicData uri="http://schemas.openxmlformats.org/drawingml/2006/table">
            <a:tbl>
              <a:tblPr firstRow="1" bandRow="1">
                <a:tableStyleId>{5940675A-B579-460E-94D1-54222C63F5DA}</a:tableStyleId>
              </a:tblPr>
              <a:tblGrid>
                <a:gridCol w="2742337">
                  <a:extLst>
                    <a:ext uri="{9D8B030D-6E8A-4147-A177-3AD203B41FA5}">
                      <a16:colId xmlns:a16="http://schemas.microsoft.com/office/drawing/2014/main" val="3520044754"/>
                    </a:ext>
                  </a:extLst>
                </a:gridCol>
              </a:tblGrid>
              <a:tr h="392686">
                <a:tc>
                  <a:txBody>
                    <a:bodyPr/>
                    <a:lstStyle/>
                    <a:p>
                      <a:r>
                        <a:rPr lang="en-NZ" sz="1400" b="1" dirty="0">
                          <a:latin typeface="Arial" panose="020B0604020202020204" pitchFamily="34" charset="0"/>
                          <a:cs typeface="Arial" panose="020B0604020202020204" pitchFamily="34" charset="0"/>
                        </a:rPr>
                        <a:t>Your claim is assessed</a:t>
                      </a:r>
                    </a:p>
                  </a:txBody>
                  <a:tcPr/>
                </a:tc>
                <a:extLst>
                  <a:ext uri="{0D108BD9-81ED-4DB2-BD59-A6C34878D82A}">
                    <a16:rowId xmlns:a16="http://schemas.microsoft.com/office/drawing/2014/main" val="3112738239"/>
                  </a:ext>
                </a:extLst>
              </a:tr>
            </a:tbl>
          </a:graphicData>
        </a:graphic>
      </p:graphicFrame>
      <p:cxnSp>
        <p:nvCxnSpPr>
          <p:cNvPr id="23" name="Straight Arrow Connector 22">
            <a:extLst>
              <a:ext uri="{FF2B5EF4-FFF2-40B4-BE49-F238E27FC236}">
                <a16:creationId xmlns:a16="http://schemas.microsoft.com/office/drawing/2014/main" id="{97207524-FC24-4AF7-A96D-E73DB5A2F47C}"/>
              </a:ext>
            </a:extLst>
          </p:cNvPr>
          <p:cNvCxnSpPr>
            <a:cxnSpLocks/>
          </p:cNvCxnSpPr>
          <p:nvPr/>
        </p:nvCxnSpPr>
        <p:spPr>
          <a:xfrm flipV="1">
            <a:off x="3544755" y="4721551"/>
            <a:ext cx="5426002" cy="221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450207-38CA-42F8-AE1A-FB6380FB621E}"/>
              </a:ext>
            </a:extLst>
          </p:cNvPr>
          <p:cNvSpPr txBox="1"/>
          <p:nvPr/>
        </p:nvSpPr>
        <p:spPr>
          <a:xfrm>
            <a:off x="4111288" y="4796659"/>
            <a:ext cx="4234264" cy="307777"/>
          </a:xfrm>
          <a:prstGeom prst="rect">
            <a:avLst/>
          </a:prstGeom>
          <a:noFill/>
        </p:spPr>
        <p:txBody>
          <a:bodyPr wrap="square">
            <a:spAutoFit/>
          </a:bodyPr>
          <a:lstStyle/>
          <a:p>
            <a:r>
              <a:rPr lang="en-NZ" sz="1400" dirty="0">
                <a:latin typeface="Arial" panose="020B0604020202020204" pitchFamily="34" charset="0"/>
                <a:cs typeface="Arial" panose="020B0604020202020204" pitchFamily="34" charset="0"/>
              </a:rPr>
              <a:t>Suspension Period - This time is not counted </a:t>
            </a:r>
          </a:p>
        </p:txBody>
      </p:sp>
      <p:sp>
        <p:nvSpPr>
          <p:cNvPr id="22" name="Multiplication Sign 21">
            <a:extLst>
              <a:ext uri="{FF2B5EF4-FFF2-40B4-BE49-F238E27FC236}">
                <a16:creationId xmlns:a16="http://schemas.microsoft.com/office/drawing/2014/main" id="{F659CAF6-ABDC-4DD3-98CC-C1EB4E16F5B8}"/>
              </a:ext>
            </a:extLst>
          </p:cNvPr>
          <p:cNvSpPr/>
          <p:nvPr/>
        </p:nvSpPr>
        <p:spPr>
          <a:xfrm>
            <a:off x="2617232" y="4402360"/>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58324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Stopwatch with solid fill">
            <a:extLst>
              <a:ext uri="{FF2B5EF4-FFF2-40B4-BE49-F238E27FC236}">
                <a16:creationId xmlns:a16="http://schemas.microsoft.com/office/drawing/2014/main" id="{CBA425FD-3514-4829-98D1-A5B2FD790A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483" y="355539"/>
            <a:ext cx="1392589" cy="1392589"/>
          </a:xfrm>
          <a:prstGeom prst="rect">
            <a:avLst/>
          </a:prstGeom>
        </p:spPr>
      </p:pic>
      <p:sp>
        <p:nvSpPr>
          <p:cNvPr id="26" name="TextBox 25">
            <a:extLst>
              <a:ext uri="{FF2B5EF4-FFF2-40B4-BE49-F238E27FC236}">
                <a16:creationId xmlns:a16="http://schemas.microsoft.com/office/drawing/2014/main" id="{D0E7D1D6-CEAE-4F58-8ABC-F254330EEBF1}"/>
              </a:ext>
            </a:extLst>
          </p:cNvPr>
          <p:cNvSpPr txBox="1"/>
          <p:nvPr/>
        </p:nvSpPr>
        <p:spPr>
          <a:xfrm>
            <a:off x="1982112" y="327797"/>
            <a:ext cx="9770666" cy="4647426"/>
          </a:xfrm>
          <a:prstGeom prst="rect">
            <a:avLst/>
          </a:prstGeom>
          <a:noFill/>
        </p:spPr>
        <p:txBody>
          <a:bodyPr wrap="square" lIns="91440" tIns="45720" rIns="91440" bIns="45720" anchor="t">
            <a:spAutoFit/>
          </a:bodyPr>
          <a:lstStyle/>
          <a:p>
            <a:pPr marL="0" lvl="1">
              <a:lnSpc>
                <a:spcPct val="150000"/>
              </a:lnSpc>
              <a:spcBef>
                <a:spcPts val="600"/>
              </a:spcBef>
            </a:pPr>
            <a:r>
              <a:rPr lang="en-NZ" sz="1400" dirty="0">
                <a:latin typeface="Arial"/>
                <a:cs typeface="Arial"/>
              </a:rPr>
              <a:t>Most of the time the Ministry of Social Development, Ministry of Education and Oranga Tamariki will stick to the rules about counting time. But when there is a really good reason they might be able to do things differently to help you. For example, they might give you more time to decide what you want to do when you get a response to your claim.</a:t>
            </a:r>
          </a:p>
          <a:p>
            <a:pPr marL="0" lvl="2" indent="-457200">
              <a:lnSpc>
                <a:spcPct val="150000"/>
              </a:lnSpc>
              <a:spcBef>
                <a:spcPts val="600"/>
              </a:spcBef>
            </a:pPr>
            <a:endParaRPr lang="en-NZ" sz="1400" dirty="0">
              <a:latin typeface="Arial" panose="020B0604020202020204" pitchFamily="34" charset="0"/>
              <a:cs typeface="Arial" panose="020B0604020202020204" pitchFamily="34" charset="0"/>
            </a:endParaRPr>
          </a:p>
          <a:p>
            <a:pPr marL="0" lvl="2" indent="-457200">
              <a:lnSpc>
                <a:spcPct val="150000"/>
              </a:lnSpc>
              <a:spcBef>
                <a:spcPts val="600"/>
              </a:spcBef>
            </a:pPr>
            <a:r>
              <a:rPr lang="en-NZ" sz="1400" dirty="0">
                <a:latin typeface="Arial"/>
                <a:cs typeface="Arial"/>
              </a:rPr>
              <a:t>If you are not happy with the response you receive at the end of your claim process with the Ministry of Social Development, Ministry of Education and Oranga Tamariki, you can say “I don’t want to settle my claim.” You can say “I want to take my claim to court.”</a:t>
            </a:r>
          </a:p>
          <a:p>
            <a:pPr marL="0" lvl="2" indent="-457200">
              <a:lnSpc>
                <a:spcPct val="150000"/>
              </a:lnSpc>
              <a:spcBef>
                <a:spcPts val="600"/>
              </a:spcBef>
            </a:pPr>
            <a:r>
              <a:rPr lang="en-NZ" sz="1400" dirty="0">
                <a:latin typeface="Arial"/>
                <a:cs typeface="Arial"/>
              </a:rPr>
              <a:t>If you decide to take your claim to court, the </a:t>
            </a:r>
            <a:r>
              <a:rPr lang="en-NZ" sz="1400" b="1" dirty="0">
                <a:latin typeface="Arial"/>
                <a:cs typeface="Arial"/>
              </a:rPr>
              <a:t>suspension periods </a:t>
            </a:r>
            <a:r>
              <a:rPr lang="en-NZ" sz="1400" dirty="0">
                <a:latin typeface="Arial"/>
                <a:cs typeface="Arial"/>
              </a:rPr>
              <a:t>are really helpful. They mean that:</a:t>
            </a:r>
          </a:p>
          <a:p>
            <a:pPr marL="427990" indent="-285750">
              <a:lnSpc>
                <a:spcPct val="150000"/>
              </a:lnSpc>
              <a:spcBef>
                <a:spcPts val="600"/>
              </a:spcBef>
              <a:buFont typeface="Arial" panose="020B0604020202020204" pitchFamily="34" charset="0"/>
              <a:buChar char="•"/>
            </a:pPr>
            <a:r>
              <a:rPr lang="en-NZ" sz="1400" dirty="0">
                <a:latin typeface="Arial"/>
                <a:cs typeface="Arial"/>
              </a:rPr>
              <a:t>The time you spent talking to the Ministry of Social Development, the Ministry of Education, or Oranga Tamariki is not counted.</a:t>
            </a:r>
          </a:p>
          <a:p>
            <a:pPr marL="427990" indent="-285750">
              <a:lnSpc>
                <a:spcPct val="150000"/>
              </a:lnSpc>
              <a:spcBef>
                <a:spcPts val="600"/>
              </a:spcBef>
              <a:buFont typeface="Arial" panose="020B0604020202020204" pitchFamily="34" charset="0"/>
              <a:buChar char="•"/>
            </a:pPr>
            <a:r>
              <a:rPr lang="en-NZ" sz="1400" dirty="0">
                <a:latin typeface="Arial"/>
                <a:cs typeface="Arial"/>
              </a:rPr>
              <a:t>Taking your claim to the Ministry of Social Development, the Ministry of Education, or Oranga Tamariki </a:t>
            </a:r>
            <a:r>
              <a:rPr lang="en-NZ" sz="1400" b="1" dirty="0">
                <a:latin typeface="Arial"/>
                <a:cs typeface="Arial"/>
              </a:rPr>
              <a:t>does not disadvantage</a:t>
            </a:r>
            <a:r>
              <a:rPr lang="en-NZ" sz="1400" dirty="0">
                <a:latin typeface="Arial"/>
                <a:cs typeface="Arial"/>
              </a:rPr>
              <a:t> you – it does not make it harder for you to make your claim in court.</a:t>
            </a:r>
          </a:p>
          <a:p>
            <a:pPr marL="0" lvl="1">
              <a:spcBef>
                <a:spcPts val="600"/>
              </a:spcBef>
            </a:pPr>
            <a:endParaRPr lang="en-NZ" sz="1400" dirty="0">
              <a:latin typeface="Arial" panose="020B0604020202020204" pitchFamily="34" charset="0"/>
              <a:cs typeface="Arial" panose="020B0604020202020204" pitchFamily="34" charset="0"/>
            </a:endParaRPr>
          </a:p>
        </p:txBody>
      </p:sp>
      <p:pic>
        <p:nvPicPr>
          <p:cNvPr id="28" name="Picture 27" descr="Diagram&#10;&#10;Description automatically generated with medium confidence">
            <a:extLst>
              <a:ext uri="{FF2B5EF4-FFF2-40B4-BE49-F238E27FC236}">
                <a16:creationId xmlns:a16="http://schemas.microsoft.com/office/drawing/2014/main" id="{E80ED5CA-0114-4ED4-A97E-9ACD220FC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222" y="2260567"/>
            <a:ext cx="1357010" cy="1019225"/>
          </a:xfrm>
          <a:prstGeom prst="rect">
            <a:avLst/>
          </a:prstGeom>
        </p:spPr>
      </p:pic>
    </p:spTree>
    <p:extLst>
      <p:ext uri="{BB962C8B-B14F-4D97-AF65-F5344CB8AC3E}">
        <p14:creationId xmlns:p14="http://schemas.microsoft.com/office/powerpoint/2010/main" val="39078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raphic 42" descr="Stopwatch with solid fill">
            <a:extLst>
              <a:ext uri="{FF2B5EF4-FFF2-40B4-BE49-F238E27FC236}">
                <a16:creationId xmlns:a16="http://schemas.microsoft.com/office/drawing/2014/main" id="{B246769A-5E02-462E-86F1-4C4C830840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7107" y="6199619"/>
            <a:ext cx="578183" cy="578183"/>
          </a:xfrm>
          <a:prstGeom prst="rect">
            <a:avLst/>
          </a:prstGeom>
        </p:spPr>
      </p:pic>
      <p:pic>
        <p:nvPicPr>
          <p:cNvPr id="44" name="Graphic 43" descr="Stopwatch with solid fill">
            <a:extLst>
              <a:ext uri="{FF2B5EF4-FFF2-40B4-BE49-F238E27FC236}">
                <a16:creationId xmlns:a16="http://schemas.microsoft.com/office/drawing/2014/main" id="{B4333464-1ED3-40D0-8BDE-072D957B23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2733" y="6199620"/>
            <a:ext cx="578183" cy="578183"/>
          </a:xfrm>
          <a:prstGeom prst="rect">
            <a:avLst/>
          </a:prstGeom>
        </p:spPr>
      </p:pic>
      <p:sp>
        <p:nvSpPr>
          <p:cNvPr id="36" name="TextBox 35">
            <a:extLst>
              <a:ext uri="{FF2B5EF4-FFF2-40B4-BE49-F238E27FC236}">
                <a16:creationId xmlns:a16="http://schemas.microsoft.com/office/drawing/2014/main" id="{87245A27-0255-4174-82DE-AA8AB45B9CB5}"/>
              </a:ext>
            </a:extLst>
          </p:cNvPr>
          <p:cNvSpPr txBox="1"/>
          <p:nvPr/>
        </p:nvSpPr>
        <p:spPr>
          <a:xfrm>
            <a:off x="6126361" y="1253733"/>
            <a:ext cx="2910169" cy="1169551"/>
          </a:xfrm>
          <a:prstGeom prst="rect">
            <a:avLst/>
          </a:prstGeom>
          <a:noFill/>
        </p:spPr>
        <p:txBody>
          <a:bodyPr wrap="square">
            <a:spAutoFit/>
          </a:bodyPr>
          <a:lstStyle/>
          <a:p>
            <a:r>
              <a:rPr lang="en-NZ" sz="1400" dirty="0">
                <a:latin typeface="Arial" panose="020B0604020202020204" pitchFamily="34" charset="0"/>
                <a:cs typeface="Arial" panose="020B0604020202020204" pitchFamily="34" charset="0"/>
              </a:rPr>
              <a:t>Try to make your decision within    </a:t>
            </a:r>
            <a:r>
              <a:rPr lang="en-NZ" sz="1400" b="1" dirty="0">
                <a:latin typeface="Arial" panose="020B0604020202020204" pitchFamily="34" charset="0"/>
                <a:cs typeface="Arial" panose="020B0604020202020204" pitchFamily="34" charset="0"/>
              </a:rPr>
              <a:t>6 months. </a:t>
            </a:r>
          </a:p>
          <a:p>
            <a:endParaRPr lang="en-NZ" sz="1400" b="1"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If you take longer than 6 months the clock starts counting again </a:t>
            </a:r>
          </a:p>
        </p:txBody>
      </p:sp>
      <p:sp>
        <p:nvSpPr>
          <p:cNvPr id="17" name="TextBox 16">
            <a:extLst>
              <a:ext uri="{FF2B5EF4-FFF2-40B4-BE49-F238E27FC236}">
                <a16:creationId xmlns:a16="http://schemas.microsoft.com/office/drawing/2014/main" id="{04045047-0B26-4628-A328-882D6C2C0C7F}"/>
              </a:ext>
            </a:extLst>
          </p:cNvPr>
          <p:cNvSpPr txBox="1"/>
          <p:nvPr/>
        </p:nvSpPr>
        <p:spPr>
          <a:xfrm>
            <a:off x="2873687" y="1257326"/>
            <a:ext cx="2681728" cy="3323987"/>
          </a:xfrm>
          <a:prstGeom prst="rect">
            <a:avLst/>
          </a:prstGeom>
          <a:noFill/>
        </p:spPr>
        <p:txBody>
          <a:bodyPr wrap="square" rtlCol="0">
            <a:spAutoFit/>
          </a:bodyPr>
          <a:lstStyle/>
          <a:p>
            <a:r>
              <a:rPr lang="en-NZ" sz="1400" dirty="0">
                <a:latin typeface="Arial" panose="020B0604020202020204" pitchFamily="34" charset="0"/>
                <a:cs typeface="Arial" panose="020B0604020202020204" pitchFamily="34" charset="0"/>
              </a:rPr>
              <a:t>People work on your claim.</a:t>
            </a:r>
          </a:p>
          <a:p>
            <a:pPr marL="171450" indent="-171450">
              <a:buFont typeface="Arial" panose="020B0604020202020204" pitchFamily="34" charset="0"/>
              <a:buChar char="•"/>
            </a:pPr>
            <a:r>
              <a:rPr lang="en-NZ" sz="1400" dirty="0">
                <a:latin typeface="Arial" panose="020B0604020202020204" pitchFamily="34" charset="0"/>
                <a:cs typeface="Arial" panose="020B0604020202020204" pitchFamily="34" charset="0"/>
              </a:rPr>
              <a:t>They talk to you.</a:t>
            </a:r>
          </a:p>
          <a:p>
            <a:pPr marL="171450" indent="-171450">
              <a:buFont typeface="Arial" panose="020B0604020202020204" pitchFamily="34" charset="0"/>
              <a:buChar char="•"/>
            </a:pPr>
            <a:r>
              <a:rPr lang="en-NZ" sz="1400" dirty="0">
                <a:latin typeface="Arial" panose="020B0604020202020204" pitchFamily="34" charset="0"/>
                <a:cs typeface="Arial" panose="020B0604020202020204" pitchFamily="34" charset="0"/>
              </a:rPr>
              <a:t>They look at their files.</a:t>
            </a:r>
          </a:p>
          <a:p>
            <a:pPr marL="171450" indent="-171450">
              <a:buFont typeface="Arial" panose="020B0604020202020204" pitchFamily="34" charset="0"/>
              <a:buChar char="•"/>
            </a:pPr>
            <a:r>
              <a:rPr lang="en-NZ" sz="1400" dirty="0">
                <a:latin typeface="Arial" panose="020B0604020202020204" pitchFamily="34" charset="0"/>
                <a:cs typeface="Arial" panose="020B0604020202020204" pitchFamily="34" charset="0"/>
              </a:rPr>
              <a:t>They think about what you say.</a:t>
            </a:r>
          </a:p>
          <a:p>
            <a:r>
              <a:rPr lang="en-NZ" sz="1400" dirty="0">
                <a:latin typeface="Arial" panose="020B0604020202020204" pitchFamily="34" charset="0"/>
                <a:cs typeface="Arial" panose="020B0604020202020204" pitchFamily="34" charset="0"/>
              </a:rPr>
              <a:t>They send you their </a:t>
            </a:r>
            <a:r>
              <a:rPr lang="en-NZ" sz="1400" b="1" dirty="0">
                <a:latin typeface="Arial" panose="020B0604020202020204" pitchFamily="34" charset="0"/>
                <a:cs typeface="Arial" panose="020B0604020202020204" pitchFamily="34" charset="0"/>
              </a:rPr>
              <a:t>response</a:t>
            </a:r>
            <a:r>
              <a:rPr lang="en-NZ" sz="1400" dirty="0">
                <a:latin typeface="Arial" panose="020B0604020202020204" pitchFamily="34" charset="0"/>
                <a:cs typeface="Arial" panose="020B0604020202020204" pitchFamily="34" charset="0"/>
              </a:rPr>
              <a:t>.</a:t>
            </a:r>
          </a:p>
          <a:p>
            <a:endParaRPr lang="en-NZ" sz="1400"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Response = </a:t>
            </a:r>
            <a:r>
              <a:rPr lang="en-NZ" sz="1400" dirty="0">
                <a:latin typeface="Arial" panose="020B0604020202020204" pitchFamily="34" charset="0"/>
                <a:cs typeface="Arial" panose="020B0604020202020204" pitchFamily="34" charset="0"/>
              </a:rPr>
              <a:t>Their decision.</a:t>
            </a:r>
          </a:p>
          <a:p>
            <a:pPr marL="171450" indent="-171450">
              <a:buFont typeface="Courier New" panose="02070309020205020404" pitchFamily="49" charset="0"/>
              <a:buChar char="o"/>
            </a:pPr>
            <a:r>
              <a:rPr lang="en-NZ" sz="1400" dirty="0">
                <a:latin typeface="Arial" panose="020B0604020202020204" pitchFamily="34" charset="0"/>
                <a:cs typeface="Arial" panose="020B0604020202020204" pitchFamily="34" charset="0"/>
              </a:rPr>
              <a:t>Yes, We want to make you an offer. (This might be an apology, money, or something else.) </a:t>
            </a:r>
          </a:p>
          <a:p>
            <a:pPr marL="171450" indent="-171450">
              <a:buFont typeface="Courier New" panose="02070309020205020404" pitchFamily="49" charset="0"/>
              <a:buChar char="o"/>
            </a:pPr>
            <a:endParaRPr lang="en-NZ" sz="1400" dirty="0">
              <a:highlight>
                <a:srgbClr val="FFFF00"/>
              </a:highlight>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en-NZ" sz="1400" dirty="0">
                <a:latin typeface="Arial" panose="020B0604020202020204" pitchFamily="34" charset="0"/>
                <a:cs typeface="Arial" panose="020B0604020202020204" pitchFamily="34" charset="0"/>
              </a:rPr>
              <a:t>No, we don’t think we need to make you an offer. </a:t>
            </a:r>
          </a:p>
        </p:txBody>
      </p:sp>
      <p:sp>
        <p:nvSpPr>
          <p:cNvPr id="10" name="TextBox 9">
            <a:extLst>
              <a:ext uri="{FF2B5EF4-FFF2-40B4-BE49-F238E27FC236}">
                <a16:creationId xmlns:a16="http://schemas.microsoft.com/office/drawing/2014/main" id="{9F5D7B20-7309-4A97-A309-0EB704499F56}"/>
              </a:ext>
            </a:extLst>
          </p:cNvPr>
          <p:cNvSpPr txBox="1"/>
          <p:nvPr/>
        </p:nvSpPr>
        <p:spPr>
          <a:xfrm>
            <a:off x="0" y="73056"/>
            <a:ext cx="11887378" cy="369332"/>
          </a:xfrm>
          <a:prstGeom prst="rect">
            <a:avLst/>
          </a:prstGeom>
          <a:noFill/>
        </p:spPr>
        <p:txBody>
          <a:bodyPr wrap="square">
            <a:spAutoFit/>
          </a:bodyPr>
          <a:lstStyle/>
          <a:p>
            <a:pPr marL="0" lvl="1">
              <a:spcBef>
                <a:spcPts val="600"/>
              </a:spcBef>
            </a:pPr>
            <a:r>
              <a:rPr lang="en-NZ" b="1" dirty="0">
                <a:latin typeface="Arial" panose="020B0604020202020204" pitchFamily="34" charset="0"/>
                <a:cs typeface="Arial" panose="020B0604020202020204" pitchFamily="34" charset="0"/>
              </a:rPr>
              <a:t>Claims about abuse and neglect in State Care - What things ‘start the clock’, what things ‘stop the clock’?</a:t>
            </a:r>
            <a:endParaRPr lang="en-NZ"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04F6AA9-4CE3-4E4E-AD44-4BC65AA7F12C}"/>
              </a:ext>
            </a:extLst>
          </p:cNvPr>
          <p:cNvSpPr txBox="1"/>
          <p:nvPr/>
        </p:nvSpPr>
        <p:spPr>
          <a:xfrm>
            <a:off x="100785" y="1325139"/>
            <a:ext cx="2279631" cy="3970318"/>
          </a:xfrm>
          <a:prstGeom prst="rect">
            <a:avLst/>
          </a:prstGeom>
          <a:noFill/>
        </p:spPr>
        <p:txBody>
          <a:bodyPr wrap="square" rtlCol="0">
            <a:spAutoFit/>
          </a:bodyPr>
          <a:lstStyle/>
          <a:p>
            <a:r>
              <a:rPr lang="en-NZ" sz="1400" dirty="0">
                <a:latin typeface="Arial" panose="020B0604020202020204" pitchFamily="34" charset="0"/>
                <a:cs typeface="Arial" panose="020B0604020202020204" pitchFamily="34" charset="0"/>
              </a:rPr>
              <a:t>If abuse or neglect happened to you when you were a </a:t>
            </a:r>
            <a:r>
              <a:rPr lang="en-NZ" sz="1400" b="1" dirty="0">
                <a:latin typeface="Arial" panose="020B0604020202020204" pitchFamily="34" charset="0"/>
                <a:cs typeface="Arial" panose="020B0604020202020204" pitchFamily="34" charset="0"/>
              </a:rPr>
              <a:t>child</a:t>
            </a:r>
            <a:r>
              <a:rPr lang="en-NZ" sz="1400" dirty="0">
                <a:latin typeface="Arial" panose="020B0604020202020204" pitchFamily="34" charset="0"/>
                <a:cs typeface="Arial" panose="020B0604020202020204" pitchFamily="34" charset="0"/>
              </a:rPr>
              <a:t> – </a:t>
            </a:r>
          </a:p>
          <a:p>
            <a:r>
              <a:rPr lang="en-NZ" sz="1400" dirty="0">
                <a:latin typeface="Arial" panose="020B0604020202020204" pitchFamily="34" charset="0"/>
                <a:cs typeface="Arial" panose="020B0604020202020204" pitchFamily="34" charset="0"/>
              </a:rPr>
              <a:t>the clock usually starts counting on your 18th or 20</a:t>
            </a:r>
            <a:r>
              <a:rPr lang="en-NZ" sz="1400" baseline="30000" dirty="0">
                <a:latin typeface="Arial" panose="020B0604020202020204" pitchFamily="34" charset="0"/>
                <a:cs typeface="Arial" panose="020B0604020202020204" pitchFamily="34" charset="0"/>
              </a:rPr>
              <a:t>th</a:t>
            </a:r>
            <a:r>
              <a:rPr lang="en-NZ" sz="1400" dirty="0">
                <a:latin typeface="Arial" panose="020B0604020202020204" pitchFamily="34" charset="0"/>
                <a:cs typeface="Arial" panose="020B0604020202020204" pitchFamily="34" charset="0"/>
              </a:rPr>
              <a:t> birthday.</a:t>
            </a:r>
          </a:p>
          <a:p>
            <a:endParaRPr lang="en-NZ" sz="1400" dirty="0">
              <a:latin typeface="Arial" panose="020B0604020202020204" pitchFamily="34" charset="0"/>
              <a:cs typeface="Arial" panose="020B0604020202020204" pitchFamily="34" charset="0"/>
            </a:endParaRPr>
          </a:p>
          <a:p>
            <a:r>
              <a:rPr lang="en-NZ" sz="1400" dirty="0">
                <a:latin typeface="Arial" panose="020B0604020202020204" pitchFamily="34" charset="0"/>
                <a:cs typeface="Arial" panose="020B0604020202020204" pitchFamily="34" charset="0"/>
              </a:rPr>
              <a:t>(This is because we know that children need more time to make claims.)</a:t>
            </a:r>
          </a:p>
          <a:p>
            <a:endParaRPr lang="en-NZ" sz="1400" dirty="0">
              <a:highlight>
                <a:srgbClr val="FFFF00"/>
              </a:highlight>
              <a:latin typeface="Arial" panose="020B0604020202020204" pitchFamily="34" charset="0"/>
              <a:cs typeface="Arial" panose="020B0604020202020204" pitchFamily="34" charset="0"/>
            </a:endParaRPr>
          </a:p>
          <a:p>
            <a:endParaRPr lang="en-NZ" sz="1400" dirty="0">
              <a:highlight>
                <a:srgbClr val="FFFF00"/>
              </a:highlight>
              <a:latin typeface="Arial" panose="020B0604020202020204" pitchFamily="34" charset="0"/>
              <a:cs typeface="Arial" panose="020B0604020202020204" pitchFamily="34" charset="0"/>
            </a:endParaRPr>
          </a:p>
          <a:p>
            <a:r>
              <a:rPr lang="en-NZ" sz="1400" dirty="0">
                <a:latin typeface="Arial" panose="020B0604020202020204" pitchFamily="34" charset="0"/>
                <a:cs typeface="Arial" panose="020B0604020202020204" pitchFamily="34" charset="0"/>
              </a:rPr>
              <a:t>If abuse or neglect happened to you when you were an </a:t>
            </a:r>
            <a:r>
              <a:rPr lang="en-NZ" sz="1400" b="1" dirty="0">
                <a:latin typeface="Arial" panose="020B0604020202020204" pitchFamily="34" charset="0"/>
                <a:cs typeface="Arial" panose="020B0604020202020204" pitchFamily="34" charset="0"/>
              </a:rPr>
              <a:t>adult</a:t>
            </a:r>
            <a:r>
              <a:rPr lang="en-NZ" sz="1400" dirty="0">
                <a:latin typeface="Arial" panose="020B0604020202020204" pitchFamily="34" charset="0"/>
                <a:cs typeface="Arial" panose="020B0604020202020204" pitchFamily="34" charset="0"/>
              </a:rPr>
              <a:t> – </a:t>
            </a:r>
          </a:p>
          <a:p>
            <a:r>
              <a:rPr lang="en-NZ" sz="1400" dirty="0">
                <a:latin typeface="Arial" panose="020B0604020202020204" pitchFamily="34" charset="0"/>
                <a:cs typeface="Arial" panose="020B0604020202020204" pitchFamily="34" charset="0"/>
              </a:rPr>
              <a:t>the clock usually starts counting on the day the bad thing happened. </a:t>
            </a:r>
          </a:p>
        </p:txBody>
      </p:sp>
      <p:graphicFrame>
        <p:nvGraphicFramePr>
          <p:cNvPr id="11" name="Table 4">
            <a:extLst>
              <a:ext uri="{FF2B5EF4-FFF2-40B4-BE49-F238E27FC236}">
                <a16:creationId xmlns:a16="http://schemas.microsoft.com/office/drawing/2014/main" id="{6CAB68A1-78C3-415B-9431-9139316A621B}"/>
              </a:ext>
            </a:extLst>
          </p:cNvPr>
          <p:cNvGraphicFramePr>
            <a:graphicFrameLocks noGrp="1"/>
          </p:cNvGraphicFramePr>
          <p:nvPr>
            <p:extLst>
              <p:ext uri="{D42A27DB-BD31-4B8C-83A1-F6EECF244321}">
                <p14:modId xmlns:p14="http://schemas.microsoft.com/office/powerpoint/2010/main" val="1832923730"/>
              </p:ext>
            </p:extLst>
          </p:nvPr>
        </p:nvGraphicFramePr>
        <p:xfrm>
          <a:off x="105359" y="676954"/>
          <a:ext cx="2314428" cy="537876"/>
        </p:xfrm>
        <a:graphic>
          <a:graphicData uri="http://schemas.openxmlformats.org/drawingml/2006/table">
            <a:tbl>
              <a:tblPr firstRow="1" bandRow="1">
                <a:tableStyleId>{5940675A-B579-460E-94D1-54222C63F5DA}</a:tableStyleId>
              </a:tblPr>
              <a:tblGrid>
                <a:gridCol w="2314428">
                  <a:extLst>
                    <a:ext uri="{9D8B030D-6E8A-4147-A177-3AD203B41FA5}">
                      <a16:colId xmlns:a16="http://schemas.microsoft.com/office/drawing/2014/main" val="2130334555"/>
                    </a:ext>
                  </a:extLst>
                </a:gridCol>
              </a:tblGrid>
              <a:tr h="537876">
                <a:tc>
                  <a:txBody>
                    <a:bodyPr/>
                    <a:lstStyle/>
                    <a:p>
                      <a:r>
                        <a:rPr lang="en-NZ" sz="1400" b="1" dirty="0">
                          <a:latin typeface="Arial" panose="020B0604020202020204" pitchFamily="34" charset="0"/>
                          <a:cs typeface="Arial" panose="020B0604020202020204" pitchFamily="34" charset="0"/>
                        </a:rPr>
                        <a:t>The abuse or neglect happened</a:t>
                      </a:r>
                    </a:p>
                  </a:txBody>
                  <a:tcPr/>
                </a:tc>
                <a:extLst>
                  <a:ext uri="{0D108BD9-81ED-4DB2-BD59-A6C34878D82A}">
                    <a16:rowId xmlns:a16="http://schemas.microsoft.com/office/drawing/2014/main" val="103754988"/>
                  </a:ext>
                </a:extLst>
              </a:tr>
            </a:tbl>
          </a:graphicData>
        </a:graphic>
      </p:graphicFrame>
      <p:graphicFrame>
        <p:nvGraphicFramePr>
          <p:cNvPr id="16" name="Table 33">
            <a:extLst>
              <a:ext uri="{FF2B5EF4-FFF2-40B4-BE49-F238E27FC236}">
                <a16:creationId xmlns:a16="http://schemas.microsoft.com/office/drawing/2014/main" id="{DD8DB8E7-5C5F-40B5-861E-86BC3FC9CD09}"/>
              </a:ext>
            </a:extLst>
          </p:cNvPr>
          <p:cNvGraphicFramePr>
            <a:graphicFrameLocks noGrp="1"/>
          </p:cNvGraphicFramePr>
          <p:nvPr>
            <p:extLst>
              <p:ext uri="{D42A27DB-BD31-4B8C-83A1-F6EECF244321}">
                <p14:modId xmlns:p14="http://schemas.microsoft.com/office/powerpoint/2010/main" val="3102562646"/>
              </p:ext>
            </p:extLst>
          </p:nvPr>
        </p:nvGraphicFramePr>
        <p:xfrm>
          <a:off x="2882733" y="676954"/>
          <a:ext cx="2742337" cy="518160"/>
        </p:xfrm>
        <a:graphic>
          <a:graphicData uri="http://schemas.openxmlformats.org/drawingml/2006/table">
            <a:tbl>
              <a:tblPr firstRow="1" bandRow="1">
                <a:tableStyleId>{5940675A-B579-460E-94D1-54222C63F5DA}</a:tableStyleId>
              </a:tblPr>
              <a:tblGrid>
                <a:gridCol w="2742337">
                  <a:extLst>
                    <a:ext uri="{9D8B030D-6E8A-4147-A177-3AD203B41FA5}">
                      <a16:colId xmlns:a16="http://schemas.microsoft.com/office/drawing/2014/main" val="3520044754"/>
                    </a:ext>
                  </a:extLst>
                </a:gridCol>
              </a:tblGrid>
              <a:tr h="370840">
                <a:tc>
                  <a:txBody>
                    <a:bodyPr/>
                    <a:lstStyle/>
                    <a:p>
                      <a:r>
                        <a:rPr lang="en-NZ" sz="1400" b="1" dirty="0">
                          <a:latin typeface="Arial" panose="020B0604020202020204" pitchFamily="34" charset="0"/>
                          <a:cs typeface="Arial" panose="020B0604020202020204" pitchFamily="34" charset="0"/>
                        </a:rPr>
                        <a:t>You make your claim</a:t>
                      </a:r>
                    </a:p>
                    <a:p>
                      <a:r>
                        <a:rPr lang="en-NZ" sz="1400" b="1" dirty="0">
                          <a:latin typeface="Arial" panose="020B0604020202020204" pitchFamily="34" charset="0"/>
                          <a:cs typeface="Arial" panose="020B0604020202020204" pitchFamily="34" charset="0"/>
                        </a:rPr>
                        <a:t>Your claim is assessed</a:t>
                      </a:r>
                    </a:p>
                  </a:txBody>
                  <a:tcPr/>
                </a:tc>
                <a:extLst>
                  <a:ext uri="{0D108BD9-81ED-4DB2-BD59-A6C34878D82A}">
                    <a16:rowId xmlns:a16="http://schemas.microsoft.com/office/drawing/2014/main" val="3112738239"/>
                  </a:ext>
                </a:extLst>
              </a:tr>
            </a:tbl>
          </a:graphicData>
        </a:graphic>
      </p:graphicFrame>
      <p:sp>
        <p:nvSpPr>
          <p:cNvPr id="20" name="TextBox 19">
            <a:extLst>
              <a:ext uri="{FF2B5EF4-FFF2-40B4-BE49-F238E27FC236}">
                <a16:creationId xmlns:a16="http://schemas.microsoft.com/office/drawing/2014/main" id="{97AB1B33-F04A-4465-99E1-155473C9A41C}"/>
              </a:ext>
            </a:extLst>
          </p:cNvPr>
          <p:cNvSpPr txBox="1"/>
          <p:nvPr/>
        </p:nvSpPr>
        <p:spPr>
          <a:xfrm>
            <a:off x="6131325" y="2228335"/>
            <a:ext cx="2971600" cy="707886"/>
          </a:xfrm>
          <a:prstGeom prst="rect">
            <a:avLst/>
          </a:prstGeom>
          <a:noFill/>
        </p:spPr>
        <p:txBody>
          <a:bodyPr wrap="square" rtlCol="0">
            <a:spAutoFit/>
          </a:bodyPr>
          <a:lstStyle/>
          <a:p>
            <a:endParaRPr lang="en-NZ" sz="1400" b="1" dirty="0">
              <a:latin typeface="Arial" panose="020B0604020202020204" pitchFamily="34" charset="0"/>
              <a:cs typeface="Arial" panose="020B0604020202020204" pitchFamily="34" charset="0"/>
            </a:endParaRPr>
          </a:p>
          <a:p>
            <a:r>
              <a:rPr lang="en-NZ" sz="1400" dirty="0">
                <a:latin typeface="Arial" panose="020B0604020202020204" pitchFamily="34" charset="0"/>
                <a:cs typeface="Arial" panose="020B0604020202020204" pitchFamily="34" charset="0"/>
              </a:rPr>
              <a:t>You can decide to:</a:t>
            </a:r>
          </a:p>
          <a:p>
            <a:endParaRPr lang="en-NZ"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0793D00-E21E-499C-9343-6933B4EE7765}"/>
              </a:ext>
            </a:extLst>
          </p:cNvPr>
          <p:cNvSpPr txBox="1"/>
          <p:nvPr/>
        </p:nvSpPr>
        <p:spPr>
          <a:xfrm>
            <a:off x="7496446" y="2808052"/>
            <a:ext cx="2146179" cy="3108543"/>
          </a:xfrm>
          <a:prstGeom prst="rect">
            <a:avLst/>
          </a:prstGeom>
          <a:noFill/>
        </p:spPr>
        <p:txBody>
          <a:bodyPr wrap="square">
            <a:spAutoFit/>
          </a:bodyPr>
          <a:lstStyle/>
          <a:p>
            <a:r>
              <a:rPr lang="en-NZ" sz="1400" b="1" dirty="0">
                <a:latin typeface="Arial" panose="020B0604020202020204" pitchFamily="34" charset="0"/>
                <a:cs typeface="Arial" panose="020B0604020202020204" pitchFamily="34" charset="0"/>
              </a:rPr>
              <a:t>Settle</a:t>
            </a:r>
            <a:r>
              <a:rPr lang="en-NZ" sz="1400" dirty="0">
                <a:latin typeface="Arial" panose="020B0604020202020204" pitchFamily="34" charset="0"/>
                <a:cs typeface="Arial" panose="020B0604020202020204" pitchFamily="34" charset="0"/>
              </a:rPr>
              <a:t> – Yes, you are happy with the decision. </a:t>
            </a:r>
          </a:p>
          <a:p>
            <a:endParaRPr lang="en-NZ" sz="1400"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Ask for a review </a:t>
            </a:r>
            <a:r>
              <a:rPr lang="en-NZ" sz="1400" dirty="0">
                <a:latin typeface="Arial" panose="020B0604020202020204" pitchFamily="34" charset="0"/>
                <a:cs typeface="Arial" panose="020B0604020202020204" pitchFamily="34" charset="0"/>
              </a:rPr>
              <a:t>– No, you are not happy with the decision. You want them to look at your claim again.</a:t>
            </a:r>
          </a:p>
          <a:p>
            <a:endParaRPr lang="en-NZ" sz="1400" dirty="0">
              <a:latin typeface="Arial" panose="020B0604020202020204" pitchFamily="34" charset="0"/>
              <a:cs typeface="Arial" panose="020B0604020202020204" pitchFamily="34" charset="0"/>
            </a:endParaRPr>
          </a:p>
          <a:p>
            <a:endParaRPr lang="en-NZ" sz="1400"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Court</a:t>
            </a:r>
            <a:r>
              <a:rPr lang="en-NZ" sz="1400" dirty="0">
                <a:latin typeface="Arial" panose="020B0604020202020204" pitchFamily="34" charset="0"/>
                <a:cs typeface="Arial" panose="020B0604020202020204" pitchFamily="34" charset="0"/>
              </a:rPr>
              <a:t> - No, you are not happy with the decision. You want to take the claim to court.</a:t>
            </a:r>
          </a:p>
        </p:txBody>
      </p:sp>
      <p:sp>
        <p:nvSpPr>
          <p:cNvPr id="24" name="Arrow: Right 23">
            <a:extLst>
              <a:ext uri="{FF2B5EF4-FFF2-40B4-BE49-F238E27FC236}">
                <a16:creationId xmlns:a16="http://schemas.microsoft.com/office/drawing/2014/main" id="{40A47B2F-DABE-48D6-B087-9F620B8E8ADE}"/>
              </a:ext>
            </a:extLst>
          </p:cNvPr>
          <p:cNvSpPr/>
          <p:nvPr/>
        </p:nvSpPr>
        <p:spPr>
          <a:xfrm>
            <a:off x="7025526" y="3786224"/>
            <a:ext cx="476810" cy="294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800" dirty="0">
              <a:latin typeface="Arial" panose="020B0604020202020204" pitchFamily="34" charset="0"/>
              <a:cs typeface="Arial" panose="020B0604020202020204" pitchFamily="34" charset="0"/>
            </a:endParaRPr>
          </a:p>
        </p:txBody>
      </p:sp>
      <p:graphicFrame>
        <p:nvGraphicFramePr>
          <p:cNvPr id="18" name="Table 4">
            <a:extLst>
              <a:ext uri="{FF2B5EF4-FFF2-40B4-BE49-F238E27FC236}">
                <a16:creationId xmlns:a16="http://schemas.microsoft.com/office/drawing/2014/main" id="{491D3426-0A6D-4C73-90A9-58D46C980B75}"/>
              </a:ext>
            </a:extLst>
          </p:cNvPr>
          <p:cNvGraphicFramePr>
            <a:graphicFrameLocks noGrp="1"/>
          </p:cNvGraphicFramePr>
          <p:nvPr>
            <p:extLst>
              <p:ext uri="{D42A27DB-BD31-4B8C-83A1-F6EECF244321}">
                <p14:modId xmlns:p14="http://schemas.microsoft.com/office/powerpoint/2010/main" val="3407403276"/>
              </p:ext>
            </p:extLst>
          </p:nvPr>
        </p:nvGraphicFramePr>
        <p:xfrm>
          <a:off x="6155668" y="692183"/>
          <a:ext cx="2880862" cy="518160"/>
        </p:xfrm>
        <a:graphic>
          <a:graphicData uri="http://schemas.openxmlformats.org/drawingml/2006/table">
            <a:tbl>
              <a:tblPr firstRow="1" bandRow="1">
                <a:tableStyleId>{5940675A-B579-460E-94D1-54222C63F5DA}</a:tableStyleId>
              </a:tblPr>
              <a:tblGrid>
                <a:gridCol w="2880862">
                  <a:extLst>
                    <a:ext uri="{9D8B030D-6E8A-4147-A177-3AD203B41FA5}">
                      <a16:colId xmlns:a16="http://schemas.microsoft.com/office/drawing/2014/main" val="2130334555"/>
                    </a:ext>
                  </a:extLst>
                </a:gridCol>
              </a:tblGrid>
              <a:tr h="476217">
                <a:tc>
                  <a:txBody>
                    <a:bodyPr/>
                    <a:lstStyle/>
                    <a:p>
                      <a:r>
                        <a:rPr lang="en-NZ" sz="1400" b="1" dirty="0">
                          <a:latin typeface="Arial" panose="020B0604020202020204" pitchFamily="34" charset="0"/>
                          <a:cs typeface="Arial" panose="020B0604020202020204" pitchFamily="34" charset="0"/>
                        </a:rPr>
                        <a:t>You think about their response </a:t>
                      </a:r>
                    </a:p>
                    <a:p>
                      <a:r>
                        <a:rPr lang="en-NZ" sz="1400" b="1" dirty="0">
                          <a:latin typeface="Arial" panose="020B0604020202020204" pitchFamily="34" charset="0"/>
                          <a:cs typeface="Arial" panose="020B0604020202020204" pitchFamily="34" charset="0"/>
                        </a:rPr>
                        <a:t>You decide what you want to do</a:t>
                      </a:r>
                    </a:p>
                  </a:txBody>
                  <a:tcPr/>
                </a:tc>
                <a:extLst>
                  <a:ext uri="{0D108BD9-81ED-4DB2-BD59-A6C34878D82A}">
                    <a16:rowId xmlns:a16="http://schemas.microsoft.com/office/drawing/2014/main" val="103754988"/>
                  </a:ext>
                </a:extLst>
              </a:tr>
            </a:tbl>
          </a:graphicData>
        </a:graphic>
      </p:graphicFrame>
      <p:sp>
        <p:nvSpPr>
          <p:cNvPr id="19" name="Arrow: Right 18">
            <a:extLst>
              <a:ext uri="{FF2B5EF4-FFF2-40B4-BE49-F238E27FC236}">
                <a16:creationId xmlns:a16="http://schemas.microsoft.com/office/drawing/2014/main" id="{AE9AA4E4-D951-4AA0-B307-030FDB10E758}"/>
              </a:ext>
            </a:extLst>
          </p:cNvPr>
          <p:cNvSpPr/>
          <p:nvPr/>
        </p:nvSpPr>
        <p:spPr>
          <a:xfrm>
            <a:off x="2431710" y="813251"/>
            <a:ext cx="451852" cy="307778"/>
          </a:xfrm>
          <a:prstGeom prst="rightArrow">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Table 34">
            <a:extLst>
              <a:ext uri="{FF2B5EF4-FFF2-40B4-BE49-F238E27FC236}">
                <a16:creationId xmlns:a16="http://schemas.microsoft.com/office/drawing/2014/main" id="{DFF09461-76DB-459B-A306-C751956B8FB0}"/>
              </a:ext>
            </a:extLst>
          </p:cNvPr>
          <p:cNvGraphicFramePr>
            <a:graphicFrameLocks noGrp="1"/>
          </p:cNvGraphicFramePr>
          <p:nvPr>
            <p:extLst>
              <p:ext uri="{D42A27DB-BD31-4B8C-83A1-F6EECF244321}">
                <p14:modId xmlns:p14="http://schemas.microsoft.com/office/powerpoint/2010/main" val="2636366585"/>
              </p:ext>
            </p:extLst>
          </p:nvPr>
        </p:nvGraphicFramePr>
        <p:xfrm>
          <a:off x="7160383" y="1596000"/>
          <a:ext cx="1654362" cy="274320"/>
        </p:xfrm>
        <a:graphic>
          <a:graphicData uri="http://schemas.openxmlformats.org/drawingml/2006/table">
            <a:tbl>
              <a:tblPr firstRow="1" bandRow="1">
                <a:tableStyleId>{5940675A-B579-460E-94D1-54222C63F5DA}</a:tableStyleId>
              </a:tblPr>
              <a:tblGrid>
                <a:gridCol w="275727">
                  <a:extLst>
                    <a:ext uri="{9D8B030D-6E8A-4147-A177-3AD203B41FA5}">
                      <a16:colId xmlns:a16="http://schemas.microsoft.com/office/drawing/2014/main" val="1525711166"/>
                    </a:ext>
                  </a:extLst>
                </a:gridCol>
                <a:gridCol w="275727">
                  <a:extLst>
                    <a:ext uri="{9D8B030D-6E8A-4147-A177-3AD203B41FA5}">
                      <a16:colId xmlns:a16="http://schemas.microsoft.com/office/drawing/2014/main" val="3117701617"/>
                    </a:ext>
                  </a:extLst>
                </a:gridCol>
                <a:gridCol w="275727">
                  <a:extLst>
                    <a:ext uri="{9D8B030D-6E8A-4147-A177-3AD203B41FA5}">
                      <a16:colId xmlns:a16="http://schemas.microsoft.com/office/drawing/2014/main" val="3715607278"/>
                    </a:ext>
                  </a:extLst>
                </a:gridCol>
                <a:gridCol w="275727">
                  <a:extLst>
                    <a:ext uri="{9D8B030D-6E8A-4147-A177-3AD203B41FA5}">
                      <a16:colId xmlns:a16="http://schemas.microsoft.com/office/drawing/2014/main" val="2218791500"/>
                    </a:ext>
                  </a:extLst>
                </a:gridCol>
                <a:gridCol w="275727">
                  <a:extLst>
                    <a:ext uri="{9D8B030D-6E8A-4147-A177-3AD203B41FA5}">
                      <a16:colId xmlns:a16="http://schemas.microsoft.com/office/drawing/2014/main" val="4124885283"/>
                    </a:ext>
                  </a:extLst>
                </a:gridCol>
                <a:gridCol w="275727">
                  <a:extLst>
                    <a:ext uri="{9D8B030D-6E8A-4147-A177-3AD203B41FA5}">
                      <a16:colId xmlns:a16="http://schemas.microsoft.com/office/drawing/2014/main" val="2931341190"/>
                    </a:ext>
                  </a:extLst>
                </a:gridCol>
              </a:tblGrid>
              <a:tr h="272207">
                <a:tc>
                  <a:txBody>
                    <a:bodyPr/>
                    <a:lstStyle/>
                    <a:p>
                      <a:r>
                        <a:rPr lang="en-NZ" sz="1200" dirty="0">
                          <a:latin typeface="Arial" panose="020B0604020202020204" pitchFamily="34" charset="0"/>
                          <a:cs typeface="Arial" panose="020B0604020202020204" pitchFamily="34" charset="0"/>
                        </a:rPr>
                        <a:t>1</a:t>
                      </a:r>
                    </a:p>
                  </a:txBody>
                  <a:tcPr/>
                </a:tc>
                <a:tc>
                  <a:txBody>
                    <a:bodyPr/>
                    <a:lstStyle/>
                    <a:p>
                      <a:r>
                        <a:rPr lang="en-NZ" sz="1200" dirty="0">
                          <a:latin typeface="Arial" panose="020B0604020202020204" pitchFamily="34" charset="0"/>
                          <a:cs typeface="Arial" panose="020B0604020202020204" pitchFamily="34" charset="0"/>
                        </a:rPr>
                        <a:t>2</a:t>
                      </a:r>
                    </a:p>
                  </a:txBody>
                  <a:tcPr/>
                </a:tc>
                <a:tc>
                  <a:txBody>
                    <a:bodyPr/>
                    <a:lstStyle/>
                    <a:p>
                      <a:r>
                        <a:rPr lang="en-NZ" sz="1200" dirty="0">
                          <a:latin typeface="Arial" panose="020B0604020202020204" pitchFamily="34" charset="0"/>
                          <a:cs typeface="Arial" panose="020B0604020202020204" pitchFamily="34" charset="0"/>
                        </a:rPr>
                        <a:t>3</a:t>
                      </a:r>
                    </a:p>
                  </a:txBody>
                  <a:tcPr/>
                </a:tc>
                <a:tc>
                  <a:txBody>
                    <a:bodyPr/>
                    <a:lstStyle/>
                    <a:p>
                      <a:r>
                        <a:rPr lang="en-NZ" sz="1200" dirty="0">
                          <a:latin typeface="Arial" panose="020B0604020202020204" pitchFamily="34" charset="0"/>
                          <a:cs typeface="Arial" panose="020B0604020202020204" pitchFamily="34" charset="0"/>
                        </a:rPr>
                        <a:t>4</a:t>
                      </a:r>
                    </a:p>
                  </a:txBody>
                  <a:tcPr/>
                </a:tc>
                <a:tc>
                  <a:txBody>
                    <a:bodyPr/>
                    <a:lstStyle/>
                    <a:p>
                      <a:r>
                        <a:rPr lang="en-NZ" sz="1200" dirty="0">
                          <a:latin typeface="Arial" panose="020B0604020202020204" pitchFamily="34" charset="0"/>
                          <a:cs typeface="Arial" panose="020B0604020202020204" pitchFamily="34" charset="0"/>
                        </a:rPr>
                        <a:t>5</a:t>
                      </a:r>
                    </a:p>
                  </a:txBody>
                  <a:tcPr/>
                </a:tc>
                <a:tc>
                  <a:txBody>
                    <a:bodyPr/>
                    <a:lstStyle/>
                    <a:p>
                      <a:r>
                        <a:rPr lang="en-NZ" sz="12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59891859"/>
                  </a:ext>
                </a:extLst>
              </a:tr>
            </a:tbl>
          </a:graphicData>
        </a:graphic>
      </p:graphicFrame>
      <p:sp>
        <p:nvSpPr>
          <p:cNvPr id="33" name="TextBox 32">
            <a:extLst>
              <a:ext uri="{FF2B5EF4-FFF2-40B4-BE49-F238E27FC236}">
                <a16:creationId xmlns:a16="http://schemas.microsoft.com/office/drawing/2014/main" id="{A195AE81-2083-4E6B-B9EF-C2B2C05CC9DC}"/>
              </a:ext>
            </a:extLst>
          </p:cNvPr>
          <p:cNvSpPr txBox="1"/>
          <p:nvPr/>
        </p:nvSpPr>
        <p:spPr>
          <a:xfrm>
            <a:off x="9894136" y="2709617"/>
            <a:ext cx="2221091" cy="2677656"/>
          </a:xfrm>
          <a:prstGeom prst="rect">
            <a:avLst/>
          </a:prstGeom>
          <a:solidFill>
            <a:schemeClr val="accent6">
              <a:lumMod val="20000"/>
              <a:lumOff val="80000"/>
            </a:schemeClr>
          </a:solidFill>
        </p:spPr>
        <p:txBody>
          <a:bodyPr wrap="square" rtlCol="0">
            <a:spAutoFit/>
          </a:bodyPr>
          <a:lstStyle/>
          <a:p>
            <a:r>
              <a:rPr lang="en-NZ" sz="1400" dirty="0">
                <a:latin typeface="Arial" panose="020B0604020202020204" pitchFamily="34" charset="0"/>
                <a:cs typeface="Arial" panose="020B0604020202020204" pitchFamily="34" charset="0"/>
              </a:rPr>
              <a:t>Try to make your decision within 6 months.</a:t>
            </a:r>
          </a:p>
          <a:p>
            <a:endParaRPr lang="en-NZ" sz="1400" b="1"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 </a:t>
            </a:r>
          </a:p>
          <a:p>
            <a:endParaRPr lang="en-NZ" sz="1400" b="1"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After 6 months the clock starts again.</a:t>
            </a:r>
          </a:p>
          <a:p>
            <a:endParaRPr lang="en-NZ" sz="1400"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BUT </a:t>
            </a:r>
            <a:r>
              <a:rPr lang="en-NZ" sz="1400" dirty="0">
                <a:latin typeface="Arial" panose="020B0604020202020204" pitchFamily="34" charset="0"/>
                <a:cs typeface="Arial" panose="020B0604020202020204" pitchFamily="34" charset="0"/>
              </a:rPr>
              <a:t>you can still tell them what you want to do. </a:t>
            </a:r>
          </a:p>
          <a:p>
            <a:endParaRPr lang="en-NZ" sz="1400" dirty="0">
              <a:latin typeface="Arial" panose="020B0604020202020204" pitchFamily="34" charset="0"/>
              <a:cs typeface="Arial" panose="020B0604020202020204" pitchFamily="34" charset="0"/>
            </a:endParaRPr>
          </a:p>
        </p:txBody>
      </p:sp>
      <p:pic>
        <p:nvPicPr>
          <p:cNvPr id="30" name="Graphic 29" descr="Stopwatch with solid fill">
            <a:extLst>
              <a:ext uri="{FF2B5EF4-FFF2-40B4-BE49-F238E27FC236}">
                <a16:creationId xmlns:a16="http://schemas.microsoft.com/office/drawing/2014/main" id="{AF20CAB3-0734-4FEA-9EF1-B5D3A990C8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019" y="6181046"/>
            <a:ext cx="578183" cy="578183"/>
          </a:xfrm>
          <a:prstGeom prst="rect">
            <a:avLst/>
          </a:prstGeom>
        </p:spPr>
      </p:pic>
      <p:sp>
        <p:nvSpPr>
          <p:cNvPr id="31" name="Arrow: Right 30">
            <a:extLst>
              <a:ext uri="{FF2B5EF4-FFF2-40B4-BE49-F238E27FC236}">
                <a16:creationId xmlns:a16="http://schemas.microsoft.com/office/drawing/2014/main" id="{E1BD5039-3B31-4251-908E-E400D86C2161}"/>
              </a:ext>
            </a:extLst>
          </p:cNvPr>
          <p:cNvSpPr/>
          <p:nvPr/>
        </p:nvSpPr>
        <p:spPr>
          <a:xfrm>
            <a:off x="5651429" y="813251"/>
            <a:ext cx="451852" cy="307778"/>
          </a:xfrm>
          <a:prstGeom prst="rightArrow">
            <a:avLst/>
          </a:prstGeom>
          <a:solidFill>
            <a:schemeClr val="bg1">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descr="A picture containing text&#10;&#10;Description automatically generated">
            <a:extLst>
              <a:ext uri="{FF2B5EF4-FFF2-40B4-BE49-F238E27FC236}">
                <a16:creationId xmlns:a16="http://schemas.microsoft.com/office/drawing/2014/main" id="{D01E255F-6EA7-4198-AB4F-77C1EFDC798C}"/>
              </a:ext>
            </a:extLst>
          </p:cNvPr>
          <p:cNvPicPr>
            <a:picLocks noChangeAspect="1"/>
          </p:cNvPicPr>
          <p:nvPr/>
        </p:nvPicPr>
        <p:blipFill rotWithShape="1">
          <a:blip r:embed="rId5">
            <a:extLst>
              <a:ext uri="{28A0092B-C50C-407E-A947-70E740481C1C}">
                <a14:useLocalDpi xmlns:a14="http://schemas.microsoft.com/office/drawing/2010/main" val="0"/>
              </a:ext>
            </a:extLst>
          </a:blip>
          <a:srcRect l="44195" r="17448"/>
          <a:stretch/>
        </p:blipFill>
        <p:spPr>
          <a:xfrm flipH="1">
            <a:off x="6126361" y="3286080"/>
            <a:ext cx="801255" cy="1524730"/>
          </a:xfrm>
          <a:prstGeom prst="rect">
            <a:avLst/>
          </a:prstGeom>
        </p:spPr>
      </p:pic>
      <p:sp>
        <p:nvSpPr>
          <p:cNvPr id="40" name="TextBox 39">
            <a:extLst>
              <a:ext uri="{FF2B5EF4-FFF2-40B4-BE49-F238E27FC236}">
                <a16:creationId xmlns:a16="http://schemas.microsoft.com/office/drawing/2014/main" id="{DBB0743E-FCA8-4E22-90AF-296483D48B1C}"/>
              </a:ext>
            </a:extLst>
          </p:cNvPr>
          <p:cNvSpPr txBox="1"/>
          <p:nvPr/>
        </p:nvSpPr>
        <p:spPr>
          <a:xfrm>
            <a:off x="2882733" y="5919102"/>
            <a:ext cx="1654362" cy="307777"/>
          </a:xfrm>
          <a:prstGeom prst="rect">
            <a:avLst/>
          </a:prstGeom>
          <a:noFill/>
        </p:spPr>
        <p:txBody>
          <a:bodyPr wrap="square">
            <a:spAutoFit/>
          </a:bodyPr>
          <a:lstStyle/>
          <a:p>
            <a:r>
              <a:rPr lang="en-NZ" sz="1400" b="1" dirty="0">
                <a:latin typeface="Arial" panose="020B0604020202020204" pitchFamily="34" charset="0"/>
                <a:cs typeface="Arial" panose="020B0604020202020204" pitchFamily="34" charset="0"/>
              </a:rPr>
              <a:t>The clock stops</a:t>
            </a:r>
          </a:p>
        </p:txBody>
      </p:sp>
      <p:sp>
        <p:nvSpPr>
          <p:cNvPr id="41" name="TextBox 40">
            <a:extLst>
              <a:ext uri="{FF2B5EF4-FFF2-40B4-BE49-F238E27FC236}">
                <a16:creationId xmlns:a16="http://schemas.microsoft.com/office/drawing/2014/main" id="{7ECA824E-3103-474C-94D7-2067A0C1737C}"/>
              </a:ext>
            </a:extLst>
          </p:cNvPr>
          <p:cNvSpPr txBox="1"/>
          <p:nvPr/>
        </p:nvSpPr>
        <p:spPr>
          <a:xfrm>
            <a:off x="86089" y="5916595"/>
            <a:ext cx="1546045" cy="312792"/>
          </a:xfrm>
          <a:prstGeom prst="rect">
            <a:avLst/>
          </a:prstGeom>
          <a:noFill/>
        </p:spPr>
        <p:txBody>
          <a:bodyPr wrap="square">
            <a:spAutoFit/>
          </a:bodyPr>
          <a:lstStyle/>
          <a:p>
            <a:r>
              <a:rPr lang="en-NZ" sz="1400" b="1" dirty="0">
                <a:latin typeface="Arial" panose="020B0604020202020204" pitchFamily="34" charset="0"/>
                <a:cs typeface="Arial" panose="020B0604020202020204" pitchFamily="34" charset="0"/>
              </a:rPr>
              <a:t>The clock starts</a:t>
            </a:r>
            <a:endParaRPr lang="en-NZ" sz="1400" dirty="0">
              <a:highlight>
                <a:srgbClr val="FFFF00"/>
              </a:highlight>
              <a:latin typeface="Arial" panose="020B0604020202020204" pitchFamily="34" charset="0"/>
              <a:cs typeface="Arial" panose="020B0604020202020204" pitchFamily="34" charset="0"/>
            </a:endParaRPr>
          </a:p>
        </p:txBody>
      </p:sp>
      <p:pic>
        <p:nvPicPr>
          <p:cNvPr id="42" name="Graphic 41" descr="Stopwatch with solid fill">
            <a:extLst>
              <a:ext uri="{FF2B5EF4-FFF2-40B4-BE49-F238E27FC236}">
                <a16:creationId xmlns:a16="http://schemas.microsoft.com/office/drawing/2014/main" id="{F8D161C4-C48F-4BD1-8D77-D482C3E000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51054" y="3791332"/>
            <a:ext cx="578183" cy="578183"/>
          </a:xfrm>
          <a:prstGeom prst="rect">
            <a:avLst/>
          </a:prstGeom>
        </p:spPr>
      </p:pic>
      <p:graphicFrame>
        <p:nvGraphicFramePr>
          <p:cNvPr id="46" name="Table 34">
            <a:extLst>
              <a:ext uri="{FF2B5EF4-FFF2-40B4-BE49-F238E27FC236}">
                <a16:creationId xmlns:a16="http://schemas.microsoft.com/office/drawing/2014/main" id="{EF76BAF5-1854-4F25-B207-C9998541DDDC}"/>
              </a:ext>
            </a:extLst>
          </p:cNvPr>
          <p:cNvGraphicFramePr>
            <a:graphicFrameLocks noGrp="1"/>
          </p:cNvGraphicFramePr>
          <p:nvPr>
            <p:extLst>
              <p:ext uri="{D42A27DB-BD31-4B8C-83A1-F6EECF244321}">
                <p14:modId xmlns:p14="http://schemas.microsoft.com/office/powerpoint/2010/main" val="2484408680"/>
              </p:ext>
            </p:extLst>
          </p:nvPr>
        </p:nvGraphicFramePr>
        <p:xfrm>
          <a:off x="10012296" y="3254537"/>
          <a:ext cx="1984770" cy="272207"/>
        </p:xfrm>
        <a:graphic>
          <a:graphicData uri="http://schemas.openxmlformats.org/drawingml/2006/table">
            <a:tbl>
              <a:tblPr firstRow="1" bandRow="1">
                <a:tableStyleId>{5940675A-B579-460E-94D1-54222C63F5DA}</a:tableStyleId>
              </a:tblPr>
              <a:tblGrid>
                <a:gridCol w="330795">
                  <a:extLst>
                    <a:ext uri="{9D8B030D-6E8A-4147-A177-3AD203B41FA5}">
                      <a16:colId xmlns:a16="http://schemas.microsoft.com/office/drawing/2014/main" val="1525711166"/>
                    </a:ext>
                  </a:extLst>
                </a:gridCol>
                <a:gridCol w="330795">
                  <a:extLst>
                    <a:ext uri="{9D8B030D-6E8A-4147-A177-3AD203B41FA5}">
                      <a16:colId xmlns:a16="http://schemas.microsoft.com/office/drawing/2014/main" val="3117701617"/>
                    </a:ext>
                  </a:extLst>
                </a:gridCol>
                <a:gridCol w="330795">
                  <a:extLst>
                    <a:ext uri="{9D8B030D-6E8A-4147-A177-3AD203B41FA5}">
                      <a16:colId xmlns:a16="http://schemas.microsoft.com/office/drawing/2014/main" val="3715607278"/>
                    </a:ext>
                  </a:extLst>
                </a:gridCol>
                <a:gridCol w="330795">
                  <a:extLst>
                    <a:ext uri="{9D8B030D-6E8A-4147-A177-3AD203B41FA5}">
                      <a16:colId xmlns:a16="http://schemas.microsoft.com/office/drawing/2014/main" val="2218791500"/>
                    </a:ext>
                  </a:extLst>
                </a:gridCol>
                <a:gridCol w="330795">
                  <a:extLst>
                    <a:ext uri="{9D8B030D-6E8A-4147-A177-3AD203B41FA5}">
                      <a16:colId xmlns:a16="http://schemas.microsoft.com/office/drawing/2014/main" val="4124885283"/>
                    </a:ext>
                  </a:extLst>
                </a:gridCol>
                <a:gridCol w="330795">
                  <a:extLst>
                    <a:ext uri="{9D8B030D-6E8A-4147-A177-3AD203B41FA5}">
                      <a16:colId xmlns:a16="http://schemas.microsoft.com/office/drawing/2014/main" val="2931341190"/>
                    </a:ext>
                  </a:extLst>
                </a:gridCol>
              </a:tblGrid>
              <a:tr h="272207">
                <a:tc>
                  <a:txBody>
                    <a:bodyPr/>
                    <a:lstStyle/>
                    <a:p>
                      <a:r>
                        <a:rPr lang="en-NZ" sz="1000" dirty="0">
                          <a:latin typeface="Arial" panose="020B0604020202020204" pitchFamily="34" charset="0"/>
                          <a:cs typeface="Arial" panose="020B0604020202020204" pitchFamily="34" charset="0"/>
                        </a:rPr>
                        <a:t>1</a:t>
                      </a:r>
                    </a:p>
                  </a:txBody>
                  <a:tcPr/>
                </a:tc>
                <a:tc>
                  <a:txBody>
                    <a:bodyPr/>
                    <a:lstStyle/>
                    <a:p>
                      <a:r>
                        <a:rPr lang="en-NZ" sz="1000" dirty="0">
                          <a:latin typeface="Arial" panose="020B0604020202020204" pitchFamily="34" charset="0"/>
                          <a:cs typeface="Arial" panose="020B0604020202020204" pitchFamily="34" charset="0"/>
                        </a:rPr>
                        <a:t>2</a:t>
                      </a:r>
                    </a:p>
                  </a:txBody>
                  <a:tcPr/>
                </a:tc>
                <a:tc>
                  <a:txBody>
                    <a:bodyPr/>
                    <a:lstStyle/>
                    <a:p>
                      <a:r>
                        <a:rPr lang="en-NZ" sz="1000" dirty="0">
                          <a:latin typeface="Arial" panose="020B0604020202020204" pitchFamily="34" charset="0"/>
                          <a:cs typeface="Arial" panose="020B0604020202020204" pitchFamily="34" charset="0"/>
                        </a:rPr>
                        <a:t>3</a:t>
                      </a:r>
                    </a:p>
                  </a:txBody>
                  <a:tcPr/>
                </a:tc>
                <a:tc>
                  <a:txBody>
                    <a:bodyPr/>
                    <a:lstStyle/>
                    <a:p>
                      <a:r>
                        <a:rPr lang="en-NZ" sz="1000" dirty="0">
                          <a:latin typeface="Arial" panose="020B0604020202020204" pitchFamily="34" charset="0"/>
                          <a:cs typeface="Arial" panose="020B0604020202020204" pitchFamily="34" charset="0"/>
                        </a:rPr>
                        <a:t>4</a:t>
                      </a:r>
                    </a:p>
                  </a:txBody>
                  <a:tcPr/>
                </a:tc>
                <a:tc>
                  <a:txBody>
                    <a:bodyPr/>
                    <a:lstStyle/>
                    <a:p>
                      <a:r>
                        <a:rPr lang="en-NZ" sz="1000" dirty="0">
                          <a:latin typeface="Arial" panose="020B0604020202020204" pitchFamily="34" charset="0"/>
                          <a:cs typeface="Arial" panose="020B0604020202020204" pitchFamily="34" charset="0"/>
                        </a:rPr>
                        <a:t>5</a:t>
                      </a:r>
                    </a:p>
                  </a:txBody>
                  <a:tcPr/>
                </a:tc>
                <a:tc>
                  <a:txBody>
                    <a:bodyPr/>
                    <a:lstStyle/>
                    <a:p>
                      <a:r>
                        <a:rPr lang="en-NZ" sz="10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59891859"/>
                  </a:ext>
                </a:extLst>
              </a:tr>
            </a:tbl>
          </a:graphicData>
        </a:graphic>
      </p:graphicFrame>
      <p:sp>
        <p:nvSpPr>
          <p:cNvPr id="39" name="Arrow: Right 38">
            <a:extLst>
              <a:ext uri="{FF2B5EF4-FFF2-40B4-BE49-F238E27FC236}">
                <a16:creationId xmlns:a16="http://schemas.microsoft.com/office/drawing/2014/main" id="{A3E01CF9-6012-4D85-926B-34853139B270}"/>
              </a:ext>
            </a:extLst>
          </p:cNvPr>
          <p:cNvSpPr/>
          <p:nvPr/>
        </p:nvSpPr>
        <p:spPr>
          <a:xfrm rot="1411202">
            <a:off x="7009417" y="4686197"/>
            <a:ext cx="476810" cy="294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800" dirty="0">
              <a:latin typeface="Arial" panose="020B0604020202020204" pitchFamily="34" charset="0"/>
              <a:cs typeface="Arial" panose="020B0604020202020204" pitchFamily="34" charset="0"/>
            </a:endParaRPr>
          </a:p>
        </p:txBody>
      </p:sp>
      <p:sp>
        <p:nvSpPr>
          <p:cNvPr id="48" name="Arrow: Right 47">
            <a:extLst>
              <a:ext uri="{FF2B5EF4-FFF2-40B4-BE49-F238E27FC236}">
                <a16:creationId xmlns:a16="http://schemas.microsoft.com/office/drawing/2014/main" id="{70FD383F-AB33-4229-8572-F15B6E9FDA8A}"/>
              </a:ext>
            </a:extLst>
          </p:cNvPr>
          <p:cNvSpPr/>
          <p:nvPr/>
        </p:nvSpPr>
        <p:spPr>
          <a:xfrm rot="20250946">
            <a:off x="6981503" y="3112016"/>
            <a:ext cx="476810" cy="294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sz="1800" dirty="0">
              <a:latin typeface="Arial" panose="020B0604020202020204" pitchFamily="34" charset="0"/>
              <a:cs typeface="Arial" panose="020B0604020202020204" pitchFamily="34" charset="0"/>
            </a:endParaRPr>
          </a:p>
        </p:txBody>
      </p:sp>
      <p:sp>
        <p:nvSpPr>
          <p:cNvPr id="35" name="Multiplication Sign 34">
            <a:extLst>
              <a:ext uri="{FF2B5EF4-FFF2-40B4-BE49-F238E27FC236}">
                <a16:creationId xmlns:a16="http://schemas.microsoft.com/office/drawing/2014/main" id="{B1738E65-D7CB-4AC5-AD6A-B8BE20A029A2}"/>
              </a:ext>
            </a:extLst>
          </p:cNvPr>
          <p:cNvSpPr/>
          <p:nvPr/>
        </p:nvSpPr>
        <p:spPr>
          <a:xfrm>
            <a:off x="8977005" y="6097949"/>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Multiplication Sign 37">
            <a:extLst>
              <a:ext uri="{FF2B5EF4-FFF2-40B4-BE49-F238E27FC236}">
                <a16:creationId xmlns:a16="http://schemas.microsoft.com/office/drawing/2014/main" id="{321CF615-90E5-46A0-AFBC-2C18E6E686FD}"/>
              </a:ext>
            </a:extLst>
          </p:cNvPr>
          <p:cNvSpPr/>
          <p:nvPr/>
        </p:nvSpPr>
        <p:spPr>
          <a:xfrm>
            <a:off x="2764721" y="6087734"/>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3" name="Straight Arrow Connector 2">
            <a:extLst>
              <a:ext uri="{FF2B5EF4-FFF2-40B4-BE49-F238E27FC236}">
                <a16:creationId xmlns:a16="http://schemas.microsoft.com/office/drawing/2014/main" id="{633D880B-CA02-40A6-A720-4D04F2ACF2AB}"/>
              </a:ext>
            </a:extLst>
          </p:cNvPr>
          <p:cNvCxnSpPr>
            <a:cxnSpLocks/>
          </p:cNvCxnSpPr>
          <p:nvPr/>
        </p:nvCxnSpPr>
        <p:spPr>
          <a:xfrm>
            <a:off x="3445098" y="6498898"/>
            <a:ext cx="56578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CB39FD3-BB18-4267-BE55-D3999B7CB1CC}"/>
              </a:ext>
            </a:extLst>
          </p:cNvPr>
          <p:cNvCxnSpPr>
            <a:cxnSpLocks/>
          </p:cNvCxnSpPr>
          <p:nvPr/>
        </p:nvCxnSpPr>
        <p:spPr>
          <a:xfrm>
            <a:off x="1148202" y="6493322"/>
            <a:ext cx="1616519" cy="111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D68AD7F-61C2-42F6-8FF4-32D68E163EED}"/>
              </a:ext>
            </a:extLst>
          </p:cNvPr>
          <p:cNvSpPr txBox="1"/>
          <p:nvPr/>
        </p:nvSpPr>
        <p:spPr>
          <a:xfrm>
            <a:off x="5244661" y="6526797"/>
            <a:ext cx="1822014" cy="307777"/>
          </a:xfrm>
          <a:prstGeom prst="rect">
            <a:avLst/>
          </a:prstGeom>
          <a:noFill/>
        </p:spPr>
        <p:txBody>
          <a:bodyPr wrap="square">
            <a:spAutoFit/>
          </a:bodyPr>
          <a:lstStyle/>
          <a:p>
            <a:r>
              <a:rPr lang="en-NZ" sz="1400" dirty="0">
                <a:latin typeface="Arial" panose="020B0604020202020204" pitchFamily="34" charset="0"/>
                <a:cs typeface="Arial" panose="020B0604020202020204" pitchFamily="34" charset="0"/>
              </a:rPr>
              <a:t>(Suspension Period) </a:t>
            </a:r>
          </a:p>
        </p:txBody>
      </p:sp>
    </p:spTree>
    <p:extLst>
      <p:ext uri="{BB962C8B-B14F-4D97-AF65-F5344CB8AC3E}">
        <p14:creationId xmlns:p14="http://schemas.microsoft.com/office/powerpoint/2010/main" val="92617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A83B5CA-4C07-46E4-B8C6-2CC52179E69A}"/>
              </a:ext>
            </a:extLst>
          </p:cNvPr>
          <p:cNvSpPr txBox="1"/>
          <p:nvPr/>
        </p:nvSpPr>
        <p:spPr>
          <a:xfrm>
            <a:off x="0" y="49814"/>
            <a:ext cx="11748051" cy="369332"/>
          </a:xfrm>
          <a:prstGeom prst="rect">
            <a:avLst/>
          </a:prstGeom>
          <a:noFill/>
        </p:spPr>
        <p:txBody>
          <a:bodyPr wrap="square">
            <a:spAutoFit/>
          </a:bodyPr>
          <a:lstStyle/>
          <a:p>
            <a:pPr marL="0" lvl="1">
              <a:spcBef>
                <a:spcPts val="600"/>
              </a:spcBef>
            </a:pPr>
            <a:r>
              <a:rPr lang="en-NZ" b="1" dirty="0">
                <a:latin typeface="Arial" panose="020B0604020202020204" pitchFamily="34" charset="0"/>
                <a:cs typeface="Arial" panose="020B0604020202020204" pitchFamily="34" charset="0"/>
              </a:rPr>
              <a:t>Asking for a review - What things ‘start the clock’, what things ‘stop the clock’?</a:t>
            </a:r>
          </a:p>
        </p:txBody>
      </p:sp>
      <p:sp>
        <p:nvSpPr>
          <p:cNvPr id="38" name="TextBox 37">
            <a:extLst>
              <a:ext uri="{FF2B5EF4-FFF2-40B4-BE49-F238E27FC236}">
                <a16:creationId xmlns:a16="http://schemas.microsoft.com/office/drawing/2014/main" id="{6AA6E6D4-7130-4407-8285-C5907E51F964}"/>
              </a:ext>
            </a:extLst>
          </p:cNvPr>
          <p:cNvSpPr txBox="1"/>
          <p:nvPr/>
        </p:nvSpPr>
        <p:spPr>
          <a:xfrm>
            <a:off x="181564" y="557614"/>
            <a:ext cx="3303164" cy="492443"/>
          </a:xfrm>
          <a:prstGeom prst="rect">
            <a:avLst/>
          </a:prstGeom>
          <a:noFill/>
          <a:ln>
            <a:solidFill>
              <a:schemeClr val="tx1"/>
            </a:solidFill>
          </a:ln>
        </p:spPr>
        <p:txBody>
          <a:bodyPr wrap="square">
            <a:spAutoFit/>
          </a:bodyPr>
          <a:lstStyle/>
          <a:p>
            <a:r>
              <a:rPr lang="en-NZ" sz="1400" b="1" dirty="0">
                <a:latin typeface="Arial" panose="020B0604020202020204" pitchFamily="34" charset="0"/>
                <a:cs typeface="Arial" panose="020B0604020202020204" pitchFamily="34" charset="0"/>
              </a:rPr>
              <a:t>You ask for a review within 6 months</a:t>
            </a:r>
          </a:p>
          <a:p>
            <a:endParaRPr lang="en-NZ" sz="1200" b="1" dirty="0">
              <a:latin typeface="Arial" panose="020B0604020202020204" pitchFamily="34" charset="0"/>
              <a:cs typeface="Arial" panose="020B0604020202020204" pitchFamily="34" charset="0"/>
            </a:endParaRPr>
          </a:p>
        </p:txBody>
      </p:sp>
      <p:graphicFrame>
        <p:nvGraphicFramePr>
          <p:cNvPr id="21" name="Table 33">
            <a:extLst>
              <a:ext uri="{FF2B5EF4-FFF2-40B4-BE49-F238E27FC236}">
                <a16:creationId xmlns:a16="http://schemas.microsoft.com/office/drawing/2014/main" id="{4F0F7914-3A31-448C-B4F0-23E11F3CE9DD}"/>
              </a:ext>
            </a:extLst>
          </p:cNvPr>
          <p:cNvGraphicFramePr>
            <a:graphicFrameLocks noGrp="1"/>
          </p:cNvGraphicFramePr>
          <p:nvPr>
            <p:extLst>
              <p:ext uri="{D42A27DB-BD31-4B8C-83A1-F6EECF244321}">
                <p14:modId xmlns:p14="http://schemas.microsoft.com/office/powerpoint/2010/main" val="1689600360"/>
              </p:ext>
            </p:extLst>
          </p:nvPr>
        </p:nvGraphicFramePr>
        <p:xfrm>
          <a:off x="3436660" y="3073980"/>
          <a:ext cx="2908267" cy="518160"/>
        </p:xfrm>
        <a:graphic>
          <a:graphicData uri="http://schemas.openxmlformats.org/drawingml/2006/table">
            <a:tbl>
              <a:tblPr firstRow="1" bandRow="1">
                <a:tableStyleId>{5940675A-B579-460E-94D1-54222C63F5DA}</a:tableStyleId>
              </a:tblPr>
              <a:tblGrid>
                <a:gridCol w="2908267">
                  <a:extLst>
                    <a:ext uri="{9D8B030D-6E8A-4147-A177-3AD203B41FA5}">
                      <a16:colId xmlns:a16="http://schemas.microsoft.com/office/drawing/2014/main" val="3520044754"/>
                    </a:ext>
                  </a:extLst>
                </a:gridCol>
              </a:tblGrid>
              <a:tr h="371328">
                <a:tc>
                  <a:txBody>
                    <a:bodyPr/>
                    <a:lstStyle/>
                    <a:p>
                      <a:pPr algn="l"/>
                      <a:r>
                        <a:rPr lang="en-NZ" sz="1400" b="1" dirty="0">
                          <a:latin typeface="Arial" panose="020B0604020202020204" pitchFamily="34" charset="0"/>
                          <a:cs typeface="Arial" panose="020B0604020202020204" pitchFamily="34" charset="0"/>
                        </a:rPr>
                        <a:t>They say:</a:t>
                      </a:r>
                    </a:p>
                    <a:p>
                      <a:pPr algn="l"/>
                      <a:r>
                        <a:rPr lang="en-NZ" sz="1400" b="1" dirty="0">
                          <a:latin typeface="Arial" panose="020B0604020202020204" pitchFamily="34" charset="0"/>
                          <a:cs typeface="Arial" panose="020B0604020202020204" pitchFamily="34" charset="0"/>
                        </a:rPr>
                        <a:t> “Yes. We will do a review”</a:t>
                      </a:r>
                    </a:p>
                  </a:txBody>
                  <a:tcPr/>
                </a:tc>
                <a:extLst>
                  <a:ext uri="{0D108BD9-81ED-4DB2-BD59-A6C34878D82A}">
                    <a16:rowId xmlns:a16="http://schemas.microsoft.com/office/drawing/2014/main" val="3112738239"/>
                  </a:ext>
                </a:extLst>
              </a:tr>
            </a:tbl>
          </a:graphicData>
        </a:graphic>
      </p:graphicFrame>
      <p:graphicFrame>
        <p:nvGraphicFramePr>
          <p:cNvPr id="22" name="Table 34">
            <a:extLst>
              <a:ext uri="{FF2B5EF4-FFF2-40B4-BE49-F238E27FC236}">
                <a16:creationId xmlns:a16="http://schemas.microsoft.com/office/drawing/2014/main" id="{F8FDCD2D-66E3-45D4-92E1-3085D4CE2CC4}"/>
              </a:ext>
            </a:extLst>
          </p:cNvPr>
          <p:cNvGraphicFramePr>
            <a:graphicFrameLocks noGrp="1"/>
          </p:cNvGraphicFramePr>
          <p:nvPr>
            <p:extLst>
              <p:ext uri="{D42A27DB-BD31-4B8C-83A1-F6EECF244321}">
                <p14:modId xmlns:p14="http://schemas.microsoft.com/office/powerpoint/2010/main" val="3480168234"/>
              </p:ext>
            </p:extLst>
          </p:nvPr>
        </p:nvGraphicFramePr>
        <p:xfrm>
          <a:off x="6850610" y="3219093"/>
          <a:ext cx="2656896" cy="370840"/>
        </p:xfrm>
        <a:graphic>
          <a:graphicData uri="http://schemas.openxmlformats.org/drawingml/2006/table">
            <a:tbl>
              <a:tblPr firstRow="1" bandRow="1">
                <a:tableStyleId>{5940675A-B579-460E-94D1-54222C63F5DA}</a:tableStyleId>
              </a:tblPr>
              <a:tblGrid>
                <a:gridCol w="442816">
                  <a:extLst>
                    <a:ext uri="{9D8B030D-6E8A-4147-A177-3AD203B41FA5}">
                      <a16:colId xmlns:a16="http://schemas.microsoft.com/office/drawing/2014/main" val="1525711166"/>
                    </a:ext>
                  </a:extLst>
                </a:gridCol>
                <a:gridCol w="442816">
                  <a:extLst>
                    <a:ext uri="{9D8B030D-6E8A-4147-A177-3AD203B41FA5}">
                      <a16:colId xmlns:a16="http://schemas.microsoft.com/office/drawing/2014/main" val="3117701617"/>
                    </a:ext>
                  </a:extLst>
                </a:gridCol>
                <a:gridCol w="442816">
                  <a:extLst>
                    <a:ext uri="{9D8B030D-6E8A-4147-A177-3AD203B41FA5}">
                      <a16:colId xmlns:a16="http://schemas.microsoft.com/office/drawing/2014/main" val="3715607278"/>
                    </a:ext>
                  </a:extLst>
                </a:gridCol>
                <a:gridCol w="442816">
                  <a:extLst>
                    <a:ext uri="{9D8B030D-6E8A-4147-A177-3AD203B41FA5}">
                      <a16:colId xmlns:a16="http://schemas.microsoft.com/office/drawing/2014/main" val="2218791500"/>
                    </a:ext>
                  </a:extLst>
                </a:gridCol>
                <a:gridCol w="442816">
                  <a:extLst>
                    <a:ext uri="{9D8B030D-6E8A-4147-A177-3AD203B41FA5}">
                      <a16:colId xmlns:a16="http://schemas.microsoft.com/office/drawing/2014/main" val="4124885283"/>
                    </a:ext>
                  </a:extLst>
                </a:gridCol>
                <a:gridCol w="442816">
                  <a:extLst>
                    <a:ext uri="{9D8B030D-6E8A-4147-A177-3AD203B41FA5}">
                      <a16:colId xmlns:a16="http://schemas.microsoft.com/office/drawing/2014/main" val="2931341190"/>
                    </a:ext>
                  </a:extLst>
                </a:gridCol>
              </a:tblGrid>
              <a:tr h="370840">
                <a:tc>
                  <a:txBody>
                    <a:bodyPr/>
                    <a:lstStyle/>
                    <a:p>
                      <a:r>
                        <a:rPr lang="en-NZ" sz="1200" dirty="0">
                          <a:latin typeface="Arial" panose="020B0604020202020204" pitchFamily="34" charset="0"/>
                          <a:cs typeface="Arial" panose="020B0604020202020204" pitchFamily="34" charset="0"/>
                        </a:rPr>
                        <a:t>1</a:t>
                      </a:r>
                    </a:p>
                  </a:txBody>
                  <a:tcPr/>
                </a:tc>
                <a:tc>
                  <a:txBody>
                    <a:bodyPr/>
                    <a:lstStyle/>
                    <a:p>
                      <a:r>
                        <a:rPr lang="en-NZ" sz="1200" dirty="0">
                          <a:latin typeface="Arial" panose="020B0604020202020204" pitchFamily="34" charset="0"/>
                          <a:cs typeface="Arial" panose="020B0604020202020204" pitchFamily="34" charset="0"/>
                        </a:rPr>
                        <a:t>2</a:t>
                      </a:r>
                    </a:p>
                  </a:txBody>
                  <a:tcPr/>
                </a:tc>
                <a:tc>
                  <a:txBody>
                    <a:bodyPr/>
                    <a:lstStyle/>
                    <a:p>
                      <a:r>
                        <a:rPr lang="en-NZ" sz="1200" dirty="0">
                          <a:latin typeface="Arial" panose="020B0604020202020204" pitchFamily="34" charset="0"/>
                          <a:cs typeface="Arial" panose="020B0604020202020204" pitchFamily="34" charset="0"/>
                        </a:rPr>
                        <a:t>3</a:t>
                      </a:r>
                    </a:p>
                  </a:txBody>
                  <a:tcPr/>
                </a:tc>
                <a:tc>
                  <a:txBody>
                    <a:bodyPr/>
                    <a:lstStyle/>
                    <a:p>
                      <a:r>
                        <a:rPr lang="en-NZ" sz="1200" dirty="0">
                          <a:latin typeface="Arial" panose="020B0604020202020204" pitchFamily="34" charset="0"/>
                          <a:cs typeface="Arial" panose="020B0604020202020204" pitchFamily="34" charset="0"/>
                        </a:rPr>
                        <a:t>4</a:t>
                      </a:r>
                    </a:p>
                  </a:txBody>
                  <a:tcPr/>
                </a:tc>
                <a:tc>
                  <a:txBody>
                    <a:bodyPr/>
                    <a:lstStyle/>
                    <a:p>
                      <a:r>
                        <a:rPr lang="en-NZ" sz="1200" dirty="0">
                          <a:latin typeface="Arial" panose="020B0604020202020204" pitchFamily="34" charset="0"/>
                          <a:cs typeface="Arial" panose="020B0604020202020204" pitchFamily="34" charset="0"/>
                        </a:rPr>
                        <a:t>5</a:t>
                      </a:r>
                    </a:p>
                  </a:txBody>
                  <a:tcPr/>
                </a:tc>
                <a:tc>
                  <a:txBody>
                    <a:bodyPr/>
                    <a:lstStyle/>
                    <a:p>
                      <a:r>
                        <a:rPr lang="en-NZ" sz="12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59891859"/>
                  </a:ext>
                </a:extLst>
              </a:tr>
            </a:tbl>
          </a:graphicData>
        </a:graphic>
      </p:graphicFrame>
      <p:sp>
        <p:nvSpPr>
          <p:cNvPr id="25" name="TextBox 24">
            <a:extLst>
              <a:ext uri="{FF2B5EF4-FFF2-40B4-BE49-F238E27FC236}">
                <a16:creationId xmlns:a16="http://schemas.microsoft.com/office/drawing/2014/main" id="{9370CFCE-5DBF-4E3D-A2AF-10195FC97E2B}"/>
              </a:ext>
            </a:extLst>
          </p:cNvPr>
          <p:cNvSpPr txBox="1"/>
          <p:nvPr/>
        </p:nvSpPr>
        <p:spPr>
          <a:xfrm>
            <a:off x="3436660" y="3620194"/>
            <a:ext cx="2908267" cy="2585323"/>
          </a:xfrm>
          <a:prstGeom prst="rect">
            <a:avLst/>
          </a:prstGeom>
          <a:noFill/>
        </p:spPr>
        <p:txBody>
          <a:bodyPr wrap="square" rtlCol="0">
            <a:spAutoFit/>
          </a:bodyPr>
          <a:lstStyle/>
          <a:p>
            <a:r>
              <a:rPr lang="en-NZ" sz="1400" dirty="0">
                <a:latin typeface="Arial" panose="020B0604020202020204" pitchFamily="34" charset="0"/>
                <a:cs typeface="Arial" panose="020B0604020202020204" pitchFamily="34" charset="0"/>
              </a:rPr>
              <a:t>People work on your claim again.</a:t>
            </a:r>
          </a:p>
          <a:p>
            <a:pPr marL="171450" indent="-171450">
              <a:buFont typeface="Arial" panose="020B0604020202020204" pitchFamily="34" charset="0"/>
              <a:buChar char="•"/>
            </a:pPr>
            <a:r>
              <a:rPr lang="en-NZ" sz="1400" dirty="0">
                <a:latin typeface="Arial" panose="020B0604020202020204" pitchFamily="34" charset="0"/>
                <a:cs typeface="Arial" panose="020B0604020202020204" pitchFamily="34" charset="0"/>
              </a:rPr>
              <a:t>They talk to you.</a:t>
            </a:r>
          </a:p>
          <a:p>
            <a:pPr marL="171450" indent="-171450">
              <a:buFont typeface="Arial" panose="020B0604020202020204" pitchFamily="34" charset="0"/>
              <a:buChar char="•"/>
            </a:pPr>
            <a:r>
              <a:rPr lang="en-NZ" sz="1400" dirty="0">
                <a:latin typeface="Arial" panose="020B0604020202020204" pitchFamily="34" charset="0"/>
                <a:cs typeface="Arial" panose="020B0604020202020204" pitchFamily="34" charset="0"/>
              </a:rPr>
              <a:t>They look at their files.</a:t>
            </a:r>
          </a:p>
          <a:p>
            <a:pPr marL="171450" indent="-171450">
              <a:buFont typeface="Arial" panose="020B0604020202020204" pitchFamily="34" charset="0"/>
              <a:buChar char="•"/>
            </a:pPr>
            <a:r>
              <a:rPr lang="en-NZ" sz="1400" dirty="0">
                <a:latin typeface="Arial" panose="020B0604020202020204" pitchFamily="34" charset="0"/>
                <a:cs typeface="Arial" panose="020B0604020202020204" pitchFamily="34" charset="0"/>
              </a:rPr>
              <a:t>They think about what you say.</a:t>
            </a:r>
          </a:p>
          <a:p>
            <a:endParaRPr lang="en-NZ" sz="1400" dirty="0">
              <a:latin typeface="Arial" panose="020B0604020202020204" pitchFamily="34" charset="0"/>
              <a:cs typeface="Arial" panose="020B0604020202020204" pitchFamily="34" charset="0"/>
            </a:endParaRPr>
          </a:p>
          <a:p>
            <a:r>
              <a:rPr lang="en-NZ" sz="1400" dirty="0">
                <a:latin typeface="Arial" panose="020B0604020202020204" pitchFamily="34" charset="0"/>
                <a:cs typeface="Arial" panose="020B0604020202020204" pitchFamily="34" charset="0"/>
              </a:rPr>
              <a:t>They send you their response =</a:t>
            </a:r>
            <a:r>
              <a:rPr lang="en-NZ" sz="1400" b="1"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NZ" sz="1400" dirty="0">
                <a:latin typeface="Arial" panose="020B0604020202020204" pitchFamily="34" charset="0"/>
                <a:cs typeface="Arial" panose="020B0604020202020204" pitchFamily="34" charset="0"/>
              </a:rPr>
              <a:t>Their decision.</a:t>
            </a:r>
          </a:p>
          <a:p>
            <a:pPr marL="171450" indent="-171450">
              <a:buFont typeface="Arial" panose="020B0604020202020204" pitchFamily="34" charset="0"/>
              <a:buChar char="•"/>
            </a:pPr>
            <a:r>
              <a:rPr lang="en-NZ" sz="1400" dirty="0">
                <a:latin typeface="Arial" panose="020B0604020202020204" pitchFamily="34" charset="0"/>
                <a:cs typeface="Arial" panose="020B0604020202020204" pitchFamily="34" charset="0"/>
              </a:rPr>
              <a:t>What they think about your claim.</a:t>
            </a:r>
          </a:p>
          <a:p>
            <a:pPr marL="171450" indent="-171450">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endParaRPr lang="en-NZ" sz="1200" dirty="0">
              <a:solidFill>
                <a:schemeClr val="accent1">
                  <a:lumMod val="75000"/>
                </a:schemeClr>
              </a:solidFill>
              <a:latin typeface="Arial" panose="020B0604020202020204" pitchFamily="34" charset="0"/>
              <a:cs typeface="Arial" panose="020B0604020202020204" pitchFamily="34" charset="0"/>
            </a:endParaRPr>
          </a:p>
          <a:p>
            <a:endParaRPr lang="en-NZ" sz="12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FE2BDAD-E44A-4AB5-8E1F-DE5AE3D76556}"/>
              </a:ext>
            </a:extLst>
          </p:cNvPr>
          <p:cNvSpPr txBox="1"/>
          <p:nvPr/>
        </p:nvSpPr>
        <p:spPr>
          <a:xfrm>
            <a:off x="6724925" y="3622991"/>
            <a:ext cx="2908266" cy="2246769"/>
          </a:xfrm>
          <a:prstGeom prst="rect">
            <a:avLst/>
          </a:prstGeom>
          <a:noFill/>
        </p:spPr>
        <p:txBody>
          <a:bodyPr wrap="square" rtlCol="0">
            <a:spAutoFit/>
          </a:bodyPr>
          <a:lstStyle/>
          <a:p>
            <a:r>
              <a:rPr lang="en-NZ" sz="1400" dirty="0">
                <a:latin typeface="Arial" panose="020B0604020202020204" pitchFamily="34" charset="0"/>
                <a:cs typeface="Arial" panose="020B0604020202020204" pitchFamily="34" charset="0"/>
              </a:rPr>
              <a:t>You have </a:t>
            </a:r>
            <a:r>
              <a:rPr lang="en-NZ" sz="1400" b="1" dirty="0">
                <a:latin typeface="Arial" panose="020B0604020202020204" pitchFamily="34" charset="0"/>
                <a:cs typeface="Arial" panose="020B0604020202020204" pitchFamily="34" charset="0"/>
              </a:rPr>
              <a:t>6 months </a:t>
            </a:r>
            <a:r>
              <a:rPr lang="en-NZ" sz="1400" dirty="0">
                <a:latin typeface="Arial" panose="020B0604020202020204" pitchFamily="34" charset="0"/>
                <a:cs typeface="Arial" panose="020B0604020202020204" pitchFamily="34" charset="0"/>
              </a:rPr>
              <a:t>to think about their </a:t>
            </a:r>
            <a:r>
              <a:rPr lang="en-NZ" sz="1400" b="1" dirty="0">
                <a:latin typeface="Arial" panose="020B0604020202020204" pitchFamily="34" charset="0"/>
                <a:cs typeface="Arial" panose="020B0604020202020204" pitchFamily="34" charset="0"/>
              </a:rPr>
              <a:t>Response</a:t>
            </a:r>
            <a:r>
              <a:rPr lang="en-NZ" sz="1400" dirty="0">
                <a:latin typeface="Arial" panose="020B0604020202020204" pitchFamily="34" charset="0"/>
                <a:cs typeface="Arial" panose="020B0604020202020204" pitchFamily="34" charset="0"/>
              </a:rPr>
              <a:t>. You can say that you want to:</a:t>
            </a:r>
          </a:p>
          <a:p>
            <a:endParaRPr lang="en-N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400" b="1" dirty="0">
                <a:latin typeface="Arial" panose="020B0604020202020204" pitchFamily="34" charset="0"/>
                <a:cs typeface="Arial" panose="020B0604020202020204" pitchFamily="34" charset="0"/>
              </a:rPr>
              <a:t>Settle</a:t>
            </a:r>
            <a:r>
              <a:rPr lang="en-NZ" sz="1400" dirty="0">
                <a:latin typeface="Arial" panose="020B0604020202020204" pitchFamily="34" charset="0"/>
                <a:cs typeface="Arial" panose="020B0604020202020204" pitchFamily="34" charset="0"/>
              </a:rPr>
              <a:t> – Yes, you are happy.</a:t>
            </a:r>
          </a:p>
          <a:p>
            <a:endParaRPr lang="en-N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400" b="1" dirty="0">
                <a:latin typeface="Arial" panose="020B0604020202020204" pitchFamily="34" charset="0"/>
                <a:cs typeface="Arial" panose="020B0604020202020204" pitchFamily="34" charset="0"/>
              </a:rPr>
              <a:t>Court</a:t>
            </a:r>
            <a:r>
              <a:rPr lang="en-NZ" sz="1400" dirty="0">
                <a:latin typeface="Arial" panose="020B0604020202020204" pitchFamily="34" charset="0"/>
                <a:cs typeface="Arial" panose="020B0604020202020204" pitchFamily="34" charset="0"/>
              </a:rPr>
              <a:t> - No, you are not happy with the decision. You want to take the claim to court.</a:t>
            </a:r>
          </a:p>
          <a:p>
            <a:endParaRPr lang="en-NZ" sz="1400" dirty="0">
              <a:latin typeface="Arial" panose="020B0604020202020204" pitchFamily="34" charset="0"/>
              <a:cs typeface="Arial" panose="020B0604020202020204" pitchFamily="34" charset="0"/>
            </a:endParaRPr>
          </a:p>
        </p:txBody>
      </p:sp>
      <p:graphicFrame>
        <p:nvGraphicFramePr>
          <p:cNvPr id="28" name="Table 33">
            <a:extLst>
              <a:ext uri="{FF2B5EF4-FFF2-40B4-BE49-F238E27FC236}">
                <a16:creationId xmlns:a16="http://schemas.microsoft.com/office/drawing/2014/main" id="{BDD09C91-A786-4A0C-8AA5-1A1855536196}"/>
              </a:ext>
            </a:extLst>
          </p:cNvPr>
          <p:cNvGraphicFramePr>
            <a:graphicFrameLocks noGrp="1"/>
          </p:cNvGraphicFramePr>
          <p:nvPr>
            <p:extLst>
              <p:ext uri="{D42A27DB-BD31-4B8C-83A1-F6EECF244321}">
                <p14:modId xmlns:p14="http://schemas.microsoft.com/office/powerpoint/2010/main" val="3576000507"/>
              </p:ext>
            </p:extLst>
          </p:nvPr>
        </p:nvGraphicFramePr>
        <p:xfrm>
          <a:off x="3385397" y="1186054"/>
          <a:ext cx="2908266" cy="731520"/>
        </p:xfrm>
        <a:graphic>
          <a:graphicData uri="http://schemas.openxmlformats.org/drawingml/2006/table">
            <a:tbl>
              <a:tblPr firstRow="1" bandRow="1">
                <a:tableStyleId>{5940675A-B579-460E-94D1-54222C63F5DA}</a:tableStyleId>
              </a:tblPr>
              <a:tblGrid>
                <a:gridCol w="2908266">
                  <a:extLst>
                    <a:ext uri="{9D8B030D-6E8A-4147-A177-3AD203B41FA5}">
                      <a16:colId xmlns:a16="http://schemas.microsoft.com/office/drawing/2014/main" val="3520044754"/>
                    </a:ext>
                  </a:extLst>
                </a:gridCol>
              </a:tblGrid>
              <a:tr h="517703">
                <a:tc>
                  <a:txBody>
                    <a:bodyPr/>
                    <a:lstStyle/>
                    <a:p>
                      <a:pPr algn="l"/>
                      <a:r>
                        <a:rPr lang="en-NZ" sz="1400" b="1" dirty="0">
                          <a:latin typeface="Arial" panose="020B0604020202020204" pitchFamily="34" charset="0"/>
                          <a:cs typeface="Arial" panose="020B0604020202020204" pitchFamily="34" charset="0"/>
                        </a:rPr>
                        <a:t>They say:</a:t>
                      </a:r>
                    </a:p>
                    <a:p>
                      <a:pPr algn="l"/>
                      <a:r>
                        <a:rPr lang="en-NZ" sz="1400" b="1" dirty="0">
                          <a:latin typeface="Arial" panose="020B0604020202020204" pitchFamily="34" charset="0"/>
                          <a:cs typeface="Arial" panose="020B0604020202020204" pitchFamily="34" charset="0"/>
                        </a:rPr>
                        <a:t>“No. You don’t meet our criteria for asking for a review”</a:t>
                      </a:r>
                    </a:p>
                  </a:txBody>
                  <a:tcPr/>
                </a:tc>
                <a:extLst>
                  <a:ext uri="{0D108BD9-81ED-4DB2-BD59-A6C34878D82A}">
                    <a16:rowId xmlns:a16="http://schemas.microsoft.com/office/drawing/2014/main" val="3112738239"/>
                  </a:ext>
                </a:extLst>
              </a:tr>
            </a:tbl>
          </a:graphicData>
        </a:graphic>
      </p:graphicFrame>
      <p:graphicFrame>
        <p:nvGraphicFramePr>
          <p:cNvPr id="30" name="Table 34">
            <a:extLst>
              <a:ext uri="{FF2B5EF4-FFF2-40B4-BE49-F238E27FC236}">
                <a16:creationId xmlns:a16="http://schemas.microsoft.com/office/drawing/2014/main" id="{64CDDBB2-A098-47A4-8EAD-F6100F71714D}"/>
              </a:ext>
            </a:extLst>
          </p:cNvPr>
          <p:cNvGraphicFramePr>
            <a:graphicFrameLocks noGrp="1"/>
          </p:cNvGraphicFramePr>
          <p:nvPr>
            <p:extLst>
              <p:ext uri="{D42A27DB-BD31-4B8C-83A1-F6EECF244321}">
                <p14:modId xmlns:p14="http://schemas.microsoft.com/office/powerpoint/2010/main" val="2773170212"/>
              </p:ext>
            </p:extLst>
          </p:nvPr>
        </p:nvGraphicFramePr>
        <p:xfrm>
          <a:off x="6819288" y="1259714"/>
          <a:ext cx="2656896" cy="370840"/>
        </p:xfrm>
        <a:graphic>
          <a:graphicData uri="http://schemas.openxmlformats.org/drawingml/2006/table">
            <a:tbl>
              <a:tblPr firstRow="1" bandRow="1">
                <a:tableStyleId>{5940675A-B579-460E-94D1-54222C63F5DA}</a:tableStyleId>
              </a:tblPr>
              <a:tblGrid>
                <a:gridCol w="442816">
                  <a:extLst>
                    <a:ext uri="{9D8B030D-6E8A-4147-A177-3AD203B41FA5}">
                      <a16:colId xmlns:a16="http://schemas.microsoft.com/office/drawing/2014/main" val="1525711166"/>
                    </a:ext>
                  </a:extLst>
                </a:gridCol>
                <a:gridCol w="442816">
                  <a:extLst>
                    <a:ext uri="{9D8B030D-6E8A-4147-A177-3AD203B41FA5}">
                      <a16:colId xmlns:a16="http://schemas.microsoft.com/office/drawing/2014/main" val="3117701617"/>
                    </a:ext>
                  </a:extLst>
                </a:gridCol>
                <a:gridCol w="442816">
                  <a:extLst>
                    <a:ext uri="{9D8B030D-6E8A-4147-A177-3AD203B41FA5}">
                      <a16:colId xmlns:a16="http://schemas.microsoft.com/office/drawing/2014/main" val="3715607278"/>
                    </a:ext>
                  </a:extLst>
                </a:gridCol>
                <a:gridCol w="442816">
                  <a:extLst>
                    <a:ext uri="{9D8B030D-6E8A-4147-A177-3AD203B41FA5}">
                      <a16:colId xmlns:a16="http://schemas.microsoft.com/office/drawing/2014/main" val="2218791500"/>
                    </a:ext>
                  </a:extLst>
                </a:gridCol>
                <a:gridCol w="442816">
                  <a:extLst>
                    <a:ext uri="{9D8B030D-6E8A-4147-A177-3AD203B41FA5}">
                      <a16:colId xmlns:a16="http://schemas.microsoft.com/office/drawing/2014/main" val="4124885283"/>
                    </a:ext>
                  </a:extLst>
                </a:gridCol>
                <a:gridCol w="442816">
                  <a:extLst>
                    <a:ext uri="{9D8B030D-6E8A-4147-A177-3AD203B41FA5}">
                      <a16:colId xmlns:a16="http://schemas.microsoft.com/office/drawing/2014/main" val="2931341190"/>
                    </a:ext>
                  </a:extLst>
                </a:gridCol>
              </a:tblGrid>
              <a:tr h="370840">
                <a:tc>
                  <a:txBody>
                    <a:bodyPr/>
                    <a:lstStyle/>
                    <a:p>
                      <a:r>
                        <a:rPr lang="en-NZ" sz="1200" dirty="0">
                          <a:latin typeface="Arial" panose="020B0604020202020204" pitchFamily="34" charset="0"/>
                          <a:cs typeface="Arial" panose="020B0604020202020204" pitchFamily="34" charset="0"/>
                        </a:rPr>
                        <a:t>1</a:t>
                      </a:r>
                    </a:p>
                  </a:txBody>
                  <a:tcPr/>
                </a:tc>
                <a:tc>
                  <a:txBody>
                    <a:bodyPr/>
                    <a:lstStyle/>
                    <a:p>
                      <a:r>
                        <a:rPr lang="en-NZ" sz="1200" dirty="0">
                          <a:latin typeface="Arial" panose="020B0604020202020204" pitchFamily="34" charset="0"/>
                          <a:cs typeface="Arial" panose="020B0604020202020204" pitchFamily="34" charset="0"/>
                        </a:rPr>
                        <a:t>2</a:t>
                      </a:r>
                    </a:p>
                  </a:txBody>
                  <a:tcPr/>
                </a:tc>
                <a:tc>
                  <a:txBody>
                    <a:bodyPr/>
                    <a:lstStyle/>
                    <a:p>
                      <a:r>
                        <a:rPr lang="en-NZ" sz="1200" dirty="0">
                          <a:latin typeface="Arial" panose="020B0604020202020204" pitchFamily="34" charset="0"/>
                          <a:cs typeface="Arial" panose="020B0604020202020204" pitchFamily="34" charset="0"/>
                        </a:rPr>
                        <a:t>3</a:t>
                      </a:r>
                    </a:p>
                  </a:txBody>
                  <a:tcPr/>
                </a:tc>
                <a:tc>
                  <a:txBody>
                    <a:bodyPr/>
                    <a:lstStyle/>
                    <a:p>
                      <a:r>
                        <a:rPr lang="en-NZ" sz="1200" dirty="0">
                          <a:latin typeface="Arial" panose="020B0604020202020204" pitchFamily="34" charset="0"/>
                          <a:cs typeface="Arial" panose="020B0604020202020204" pitchFamily="34" charset="0"/>
                        </a:rPr>
                        <a:t>4</a:t>
                      </a:r>
                    </a:p>
                  </a:txBody>
                  <a:tcPr/>
                </a:tc>
                <a:tc>
                  <a:txBody>
                    <a:bodyPr/>
                    <a:lstStyle/>
                    <a:p>
                      <a:r>
                        <a:rPr lang="en-NZ" sz="1200" dirty="0">
                          <a:latin typeface="Arial" panose="020B0604020202020204" pitchFamily="34" charset="0"/>
                          <a:cs typeface="Arial" panose="020B0604020202020204" pitchFamily="34" charset="0"/>
                        </a:rPr>
                        <a:t>5</a:t>
                      </a:r>
                    </a:p>
                  </a:txBody>
                  <a:tcPr/>
                </a:tc>
                <a:tc>
                  <a:txBody>
                    <a:bodyPr/>
                    <a:lstStyle/>
                    <a:p>
                      <a:r>
                        <a:rPr lang="en-NZ" sz="12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59891859"/>
                  </a:ext>
                </a:extLst>
              </a:tr>
            </a:tbl>
          </a:graphicData>
        </a:graphic>
      </p:graphicFrame>
      <p:sp>
        <p:nvSpPr>
          <p:cNvPr id="6" name="Arrow: Bent-Up 5">
            <a:extLst>
              <a:ext uri="{FF2B5EF4-FFF2-40B4-BE49-F238E27FC236}">
                <a16:creationId xmlns:a16="http://schemas.microsoft.com/office/drawing/2014/main" id="{19D55900-89E8-45EF-8722-948A7186744C}"/>
              </a:ext>
            </a:extLst>
          </p:cNvPr>
          <p:cNvSpPr/>
          <p:nvPr/>
        </p:nvSpPr>
        <p:spPr>
          <a:xfrm rot="5400000">
            <a:off x="778745" y="926634"/>
            <a:ext cx="2471773" cy="2741530"/>
          </a:xfrm>
          <a:prstGeom prst="bentUpArrow">
            <a:avLst>
              <a:gd name="adj1" fmla="val 8037"/>
              <a:gd name="adj2" fmla="val 8686"/>
              <a:gd name="adj3" fmla="val 10847"/>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7" name="Arrow: Bent-Up 36">
            <a:extLst>
              <a:ext uri="{FF2B5EF4-FFF2-40B4-BE49-F238E27FC236}">
                <a16:creationId xmlns:a16="http://schemas.microsoft.com/office/drawing/2014/main" id="{82FC53CE-B926-490F-887C-940D3195C9E1}"/>
              </a:ext>
            </a:extLst>
          </p:cNvPr>
          <p:cNvSpPr/>
          <p:nvPr/>
        </p:nvSpPr>
        <p:spPr>
          <a:xfrm rot="5400000">
            <a:off x="2776694" y="1022234"/>
            <a:ext cx="518161" cy="596718"/>
          </a:xfrm>
          <a:prstGeom prst="bentUp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Arrow: Right 22">
            <a:extLst>
              <a:ext uri="{FF2B5EF4-FFF2-40B4-BE49-F238E27FC236}">
                <a16:creationId xmlns:a16="http://schemas.microsoft.com/office/drawing/2014/main" id="{1B215906-760E-4763-B3F1-0133F652BCDF}"/>
              </a:ext>
            </a:extLst>
          </p:cNvPr>
          <p:cNvSpPr/>
          <p:nvPr/>
        </p:nvSpPr>
        <p:spPr>
          <a:xfrm>
            <a:off x="6344927" y="1291245"/>
            <a:ext cx="451852" cy="307778"/>
          </a:xfrm>
          <a:prstGeom prst="rightArrow">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TextBox 42">
            <a:extLst>
              <a:ext uri="{FF2B5EF4-FFF2-40B4-BE49-F238E27FC236}">
                <a16:creationId xmlns:a16="http://schemas.microsoft.com/office/drawing/2014/main" id="{A285A969-5C99-4F64-92E8-AD0DBBA3E515}"/>
              </a:ext>
            </a:extLst>
          </p:cNvPr>
          <p:cNvSpPr txBox="1"/>
          <p:nvPr/>
        </p:nvSpPr>
        <p:spPr>
          <a:xfrm>
            <a:off x="6724924" y="1620109"/>
            <a:ext cx="2741529" cy="1138773"/>
          </a:xfrm>
          <a:prstGeom prst="rect">
            <a:avLst/>
          </a:prstGeom>
          <a:noFill/>
        </p:spPr>
        <p:txBody>
          <a:bodyPr wrap="square" lIns="91440" tIns="45720" rIns="91440" bIns="45720" anchor="t">
            <a:spAutoFit/>
          </a:bodyPr>
          <a:lstStyle/>
          <a:p>
            <a:r>
              <a:rPr lang="en-NZ" sz="1400" b="1" dirty="0">
                <a:latin typeface="Arial" panose="020B0604020202020204" pitchFamily="34" charset="0"/>
                <a:cs typeface="Arial" panose="020B0604020202020204" pitchFamily="34" charset="0"/>
              </a:rPr>
              <a:t>You have 6 months </a:t>
            </a:r>
            <a:r>
              <a:rPr lang="en-NZ" sz="1400" dirty="0">
                <a:latin typeface="Arial" panose="020B0604020202020204" pitchFamily="34" charset="0"/>
                <a:cs typeface="Arial" panose="020B0604020202020204" pitchFamily="34" charset="0"/>
              </a:rPr>
              <a:t>to think about what you want to do</a:t>
            </a:r>
          </a:p>
          <a:p>
            <a:r>
              <a:rPr lang="en-NZ" sz="1400" dirty="0">
                <a:latin typeface="Arial"/>
                <a:cs typeface="Arial"/>
              </a:rPr>
              <a:t>e.g., take your claim to court.</a:t>
            </a:r>
          </a:p>
          <a:p>
            <a:endParaRPr lang="en-NZ" sz="1400" dirty="0">
              <a:latin typeface="Arial" panose="020B0604020202020204" pitchFamily="34" charset="0"/>
              <a:cs typeface="Arial" panose="020B0604020202020204" pitchFamily="34" charset="0"/>
            </a:endParaRPr>
          </a:p>
          <a:p>
            <a:endParaRPr lang="en-NZ" sz="1200" b="1" dirty="0">
              <a:solidFill>
                <a:srgbClr val="00B050"/>
              </a:solidFill>
              <a:latin typeface="Arial" panose="020B0604020202020204" pitchFamily="34" charset="0"/>
              <a:cs typeface="Arial" panose="020B0604020202020204" pitchFamily="34" charset="0"/>
            </a:endParaRPr>
          </a:p>
        </p:txBody>
      </p:sp>
      <p:pic>
        <p:nvPicPr>
          <p:cNvPr id="42" name="Graphic 41" descr="Stopwatch with solid fill">
            <a:extLst>
              <a:ext uri="{FF2B5EF4-FFF2-40B4-BE49-F238E27FC236}">
                <a16:creationId xmlns:a16="http://schemas.microsoft.com/office/drawing/2014/main" id="{ED77568E-FA44-447F-BAA0-B16410EA6D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564" y="6270160"/>
            <a:ext cx="578183" cy="578183"/>
          </a:xfrm>
          <a:prstGeom prst="rect">
            <a:avLst/>
          </a:prstGeom>
        </p:spPr>
      </p:pic>
      <p:pic>
        <p:nvPicPr>
          <p:cNvPr id="45" name="Graphic 44" descr="Stopwatch with solid fill">
            <a:extLst>
              <a:ext uri="{FF2B5EF4-FFF2-40B4-BE49-F238E27FC236}">
                <a16:creationId xmlns:a16="http://schemas.microsoft.com/office/drawing/2014/main" id="{8A6B08B1-4D25-46A1-A751-0F5AB18138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4099" y="6240774"/>
            <a:ext cx="578183" cy="578183"/>
          </a:xfrm>
          <a:prstGeom prst="rect">
            <a:avLst/>
          </a:prstGeom>
        </p:spPr>
      </p:pic>
      <p:pic>
        <p:nvPicPr>
          <p:cNvPr id="52" name="Graphic 51" descr="Stopwatch with solid fill">
            <a:extLst>
              <a:ext uri="{FF2B5EF4-FFF2-40B4-BE49-F238E27FC236}">
                <a16:creationId xmlns:a16="http://schemas.microsoft.com/office/drawing/2014/main" id="{47C095DC-28BB-4286-9CC0-BC49EDB2B4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66293" y="6240774"/>
            <a:ext cx="578183" cy="578183"/>
          </a:xfrm>
          <a:prstGeom prst="rect">
            <a:avLst/>
          </a:prstGeom>
        </p:spPr>
      </p:pic>
      <p:sp>
        <p:nvSpPr>
          <p:cNvPr id="55" name="TextBox 54">
            <a:extLst>
              <a:ext uri="{FF2B5EF4-FFF2-40B4-BE49-F238E27FC236}">
                <a16:creationId xmlns:a16="http://schemas.microsoft.com/office/drawing/2014/main" id="{81B9AFCB-66BC-48CB-93FB-B030D897ED8A}"/>
              </a:ext>
            </a:extLst>
          </p:cNvPr>
          <p:cNvSpPr txBox="1"/>
          <p:nvPr/>
        </p:nvSpPr>
        <p:spPr>
          <a:xfrm>
            <a:off x="181563" y="6007189"/>
            <a:ext cx="2377245" cy="307777"/>
          </a:xfrm>
          <a:prstGeom prst="rect">
            <a:avLst/>
          </a:prstGeom>
          <a:noFill/>
        </p:spPr>
        <p:txBody>
          <a:bodyPr wrap="square">
            <a:spAutoFit/>
          </a:bodyPr>
          <a:lstStyle/>
          <a:p>
            <a:r>
              <a:rPr lang="en-NZ" sz="1400" b="1" dirty="0">
                <a:latin typeface="Arial" panose="020B0604020202020204" pitchFamily="34" charset="0"/>
                <a:cs typeface="Arial" panose="020B0604020202020204" pitchFamily="34" charset="0"/>
              </a:rPr>
              <a:t>The clock is still stopped</a:t>
            </a:r>
          </a:p>
        </p:txBody>
      </p:sp>
      <p:sp>
        <p:nvSpPr>
          <p:cNvPr id="56" name="TextBox 55">
            <a:extLst>
              <a:ext uri="{FF2B5EF4-FFF2-40B4-BE49-F238E27FC236}">
                <a16:creationId xmlns:a16="http://schemas.microsoft.com/office/drawing/2014/main" id="{36935D4A-A73D-41AD-A320-3015C88C86C5}"/>
              </a:ext>
            </a:extLst>
          </p:cNvPr>
          <p:cNvSpPr txBox="1"/>
          <p:nvPr/>
        </p:nvSpPr>
        <p:spPr>
          <a:xfrm>
            <a:off x="9843027" y="6027094"/>
            <a:ext cx="1546045" cy="312792"/>
          </a:xfrm>
          <a:prstGeom prst="rect">
            <a:avLst/>
          </a:prstGeom>
          <a:noFill/>
        </p:spPr>
        <p:txBody>
          <a:bodyPr wrap="square">
            <a:spAutoFit/>
          </a:bodyPr>
          <a:lstStyle/>
          <a:p>
            <a:r>
              <a:rPr lang="en-NZ" sz="1400" b="1" dirty="0">
                <a:latin typeface="Arial" panose="020B0604020202020204" pitchFamily="34" charset="0"/>
                <a:cs typeface="Arial" panose="020B0604020202020204" pitchFamily="34" charset="0"/>
              </a:rPr>
              <a:t>The clock starts</a:t>
            </a:r>
            <a:endParaRPr lang="en-NZ" sz="1400" dirty="0">
              <a:highlight>
                <a:srgbClr val="FFFF00"/>
              </a:highlight>
              <a:latin typeface="Arial" panose="020B0604020202020204" pitchFamily="34" charset="0"/>
              <a:cs typeface="Arial" panose="020B0604020202020204" pitchFamily="34" charset="0"/>
            </a:endParaRPr>
          </a:p>
        </p:txBody>
      </p:sp>
      <p:cxnSp>
        <p:nvCxnSpPr>
          <p:cNvPr id="59" name="Straight Arrow Connector 58">
            <a:extLst>
              <a:ext uri="{FF2B5EF4-FFF2-40B4-BE49-F238E27FC236}">
                <a16:creationId xmlns:a16="http://schemas.microsoft.com/office/drawing/2014/main" id="{1C5CDEBD-E3C3-4AB0-9FE0-19DEC285B189}"/>
              </a:ext>
            </a:extLst>
          </p:cNvPr>
          <p:cNvCxnSpPr>
            <a:cxnSpLocks/>
            <a:stCxn id="42" idx="3"/>
            <a:endCxn id="45" idx="1"/>
          </p:cNvCxnSpPr>
          <p:nvPr/>
        </p:nvCxnSpPr>
        <p:spPr>
          <a:xfrm flipV="1">
            <a:off x="759747" y="6529866"/>
            <a:ext cx="8584352" cy="2938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DBD467D-562E-4B12-B2C6-0A4390991418}"/>
              </a:ext>
            </a:extLst>
          </p:cNvPr>
          <p:cNvSpPr txBox="1"/>
          <p:nvPr/>
        </p:nvSpPr>
        <p:spPr>
          <a:xfrm>
            <a:off x="9866293" y="1756830"/>
            <a:ext cx="2238226" cy="2677656"/>
          </a:xfrm>
          <a:prstGeom prst="rect">
            <a:avLst/>
          </a:prstGeom>
          <a:solidFill>
            <a:schemeClr val="accent6">
              <a:lumMod val="20000"/>
              <a:lumOff val="80000"/>
            </a:schemeClr>
          </a:solidFill>
        </p:spPr>
        <p:txBody>
          <a:bodyPr wrap="square" rtlCol="0">
            <a:spAutoFit/>
          </a:bodyPr>
          <a:lstStyle/>
          <a:p>
            <a:r>
              <a:rPr lang="en-NZ" sz="1400" dirty="0">
                <a:latin typeface="Arial" panose="020B0604020202020204" pitchFamily="34" charset="0"/>
                <a:cs typeface="Arial" panose="020B0604020202020204" pitchFamily="34" charset="0"/>
              </a:rPr>
              <a:t>Try to make your decision within 6 months.</a:t>
            </a:r>
          </a:p>
          <a:p>
            <a:endParaRPr lang="en-NZ" sz="1400" b="1"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 </a:t>
            </a:r>
          </a:p>
          <a:p>
            <a:endParaRPr lang="en-NZ" sz="1400" b="1"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After 6 months the clock starts again.</a:t>
            </a:r>
          </a:p>
          <a:p>
            <a:endParaRPr lang="en-NZ" sz="1400" dirty="0">
              <a:latin typeface="Arial" panose="020B0604020202020204" pitchFamily="34" charset="0"/>
              <a:cs typeface="Arial" panose="020B0604020202020204" pitchFamily="34" charset="0"/>
            </a:endParaRPr>
          </a:p>
          <a:p>
            <a:r>
              <a:rPr lang="en-NZ" sz="1400" b="1" dirty="0">
                <a:latin typeface="Arial" panose="020B0604020202020204" pitchFamily="34" charset="0"/>
                <a:cs typeface="Arial" panose="020B0604020202020204" pitchFamily="34" charset="0"/>
              </a:rPr>
              <a:t>BUT </a:t>
            </a:r>
            <a:r>
              <a:rPr lang="en-NZ" sz="1400" dirty="0">
                <a:latin typeface="Arial" panose="020B0604020202020204" pitchFamily="34" charset="0"/>
                <a:cs typeface="Arial" panose="020B0604020202020204" pitchFamily="34" charset="0"/>
              </a:rPr>
              <a:t>you can still tell them what you want to do. </a:t>
            </a:r>
          </a:p>
          <a:p>
            <a:endParaRPr lang="en-NZ" sz="1400" dirty="0">
              <a:latin typeface="Arial" panose="020B0604020202020204" pitchFamily="34" charset="0"/>
              <a:cs typeface="Arial" panose="020B0604020202020204" pitchFamily="34" charset="0"/>
            </a:endParaRPr>
          </a:p>
        </p:txBody>
      </p:sp>
      <p:graphicFrame>
        <p:nvGraphicFramePr>
          <p:cNvPr id="61" name="Table 34">
            <a:extLst>
              <a:ext uri="{FF2B5EF4-FFF2-40B4-BE49-F238E27FC236}">
                <a16:creationId xmlns:a16="http://schemas.microsoft.com/office/drawing/2014/main" id="{246F453C-502E-41E6-BB6F-97C37E8E781E}"/>
              </a:ext>
            </a:extLst>
          </p:cNvPr>
          <p:cNvGraphicFramePr>
            <a:graphicFrameLocks noGrp="1"/>
          </p:cNvGraphicFramePr>
          <p:nvPr>
            <p:extLst>
              <p:ext uri="{D42A27DB-BD31-4B8C-83A1-F6EECF244321}">
                <p14:modId xmlns:p14="http://schemas.microsoft.com/office/powerpoint/2010/main" val="1867878121"/>
              </p:ext>
            </p:extLst>
          </p:nvPr>
        </p:nvGraphicFramePr>
        <p:xfrm>
          <a:off x="9993021" y="2333107"/>
          <a:ext cx="1984770" cy="272207"/>
        </p:xfrm>
        <a:graphic>
          <a:graphicData uri="http://schemas.openxmlformats.org/drawingml/2006/table">
            <a:tbl>
              <a:tblPr firstRow="1" bandRow="1">
                <a:tableStyleId>{5940675A-B579-460E-94D1-54222C63F5DA}</a:tableStyleId>
              </a:tblPr>
              <a:tblGrid>
                <a:gridCol w="330795">
                  <a:extLst>
                    <a:ext uri="{9D8B030D-6E8A-4147-A177-3AD203B41FA5}">
                      <a16:colId xmlns:a16="http://schemas.microsoft.com/office/drawing/2014/main" val="1525711166"/>
                    </a:ext>
                  </a:extLst>
                </a:gridCol>
                <a:gridCol w="330795">
                  <a:extLst>
                    <a:ext uri="{9D8B030D-6E8A-4147-A177-3AD203B41FA5}">
                      <a16:colId xmlns:a16="http://schemas.microsoft.com/office/drawing/2014/main" val="3117701617"/>
                    </a:ext>
                  </a:extLst>
                </a:gridCol>
                <a:gridCol w="330795">
                  <a:extLst>
                    <a:ext uri="{9D8B030D-6E8A-4147-A177-3AD203B41FA5}">
                      <a16:colId xmlns:a16="http://schemas.microsoft.com/office/drawing/2014/main" val="3715607278"/>
                    </a:ext>
                  </a:extLst>
                </a:gridCol>
                <a:gridCol w="330795">
                  <a:extLst>
                    <a:ext uri="{9D8B030D-6E8A-4147-A177-3AD203B41FA5}">
                      <a16:colId xmlns:a16="http://schemas.microsoft.com/office/drawing/2014/main" val="2218791500"/>
                    </a:ext>
                  </a:extLst>
                </a:gridCol>
                <a:gridCol w="330795">
                  <a:extLst>
                    <a:ext uri="{9D8B030D-6E8A-4147-A177-3AD203B41FA5}">
                      <a16:colId xmlns:a16="http://schemas.microsoft.com/office/drawing/2014/main" val="4124885283"/>
                    </a:ext>
                  </a:extLst>
                </a:gridCol>
                <a:gridCol w="330795">
                  <a:extLst>
                    <a:ext uri="{9D8B030D-6E8A-4147-A177-3AD203B41FA5}">
                      <a16:colId xmlns:a16="http://schemas.microsoft.com/office/drawing/2014/main" val="2931341190"/>
                    </a:ext>
                  </a:extLst>
                </a:gridCol>
              </a:tblGrid>
              <a:tr h="272207">
                <a:tc>
                  <a:txBody>
                    <a:bodyPr/>
                    <a:lstStyle/>
                    <a:p>
                      <a:r>
                        <a:rPr lang="en-NZ" sz="1000" dirty="0">
                          <a:latin typeface="Arial" panose="020B0604020202020204" pitchFamily="34" charset="0"/>
                          <a:cs typeface="Arial" panose="020B0604020202020204" pitchFamily="34" charset="0"/>
                        </a:rPr>
                        <a:t>1</a:t>
                      </a:r>
                    </a:p>
                  </a:txBody>
                  <a:tcPr/>
                </a:tc>
                <a:tc>
                  <a:txBody>
                    <a:bodyPr/>
                    <a:lstStyle/>
                    <a:p>
                      <a:r>
                        <a:rPr lang="en-NZ" sz="1000" dirty="0">
                          <a:latin typeface="Arial" panose="020B0604020202020204" pitchFamily="34" charset="0"/>
                          <a:cs typeface="Arial" panose="020B0604020202020204" pitchFamily="34" charset="0"/>
                        </a:rPr>
                        <a:t>2</a:t>
                      </a:r>
                    </a:p>
                  </a:txBody>
                  <a:tcPr/>
                </a:tc>
                <a:tc>
                  <a:txBody>
                    <a:bodyPr/>
                    <a:lstStyle/>
                    <a:p>
                      <a:r>
                        <a:rPr lang="en-NZ" sz="1000" dirty="0">
                          <a:latin typeface="Arial" panose="020B0604020202020204" pitchFamily="34" charset="0"/>
                          <a:cs typeface="Arial" panose="020B0604020202020204" pitchFamily="34" charset="0"/>
                        </a:rPr>
                        <a:t>3</a:t>
                      </a:r>
                    </a:p>
                  </a:txBody>
                  <a:tcPr/>
                </a:tc>
                <a:tc>
                  <a:txBody>
                    <a:bodyPr/>
                    <a:lstStyle/>
                    <a:p>
                      <a:r>
                        <a:rPr lang="en-NZ" sz="1000" dirty="0">
                          <a:latin typeface="Arial" panose="020B0604020202020204" pitchFamily="34" charset="0"/>
                          <a:cs typeface="Arial" panose="020B0604020202020204" pitchFamily="34" charset="0"/>
                        </a:rPr>
                        <a:t>4</a:t>
                      </a:r>
                    </a:p>
                  </a:txBody>
                  <a:tcPr/>
                </a:tc>
                <a:tc>
                  <a:txBody>
                    <a:bodyPr/>
                    <a:lstStyle/>
                    <a:p>
                      <a:r>
                        <a:rPr lang="en-NZ" sz="1000" dirty="0">
                          <a:latin typeface="Arial" panose="020B0604020202020204" pitchFamily="34" charset="0"/>
                          <a:cs typeface="Arial" panose="020B0604020202020204" pitchFamily="34" charset="0"/>
                        </a:rPr>
                        <a:t>5</a:t>
                      </a:r>
                    </a:p>
                  </a:txBody>
                  <a:tcPr/>
                </a:tc>
                <a:tc>
                  <a:txBody>
                    <a:bodyPr/>
                    <a:lstStyle/>
                    <a:p>
                      <a:r>
                        <a:rPr lang="en-NZ" sz="10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59891859"/>
                  </a:ext>
                </a:extLst>
              </a:tr>
            </a:tbl>
          </a:graphicData>
        </a:graphic>
      </p:graphicFrame>
      <p:sp>
        <p:nvSpPr>
          <p:cNvPr id="29" name="Multiplication Sign 28">
            <a:extLst>
              <a:ext uri="{FF2B5EF4-FFF2-40B4-BE49-F238E27FC236}">
                <a16:creationId xmlns:a16="http://schemas.microsoft.com/office/drawing/2014/main" id="{1E831419-F82E-4550-BA1B-692A1BEF0BE6}"/>
              </a:ext>
            </a:extLst>
          </p:cNvPr>
          <p:cNvSpPr/>
          <p:nvPr/>
        </p:nvSpPr>
        <p:spPr>
          <a:xfrm>
            <a:off x="9226087" y="6122312"/>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Multiplication Sign 30">
            <a:extLst>
              <a:ext uri="{FF2B5EF4-FFF2-40B4-BE49-F238E27FC236}">
                <a16:creationId xmlns:a16="http://schemas.microsoft.com/office/drawing/2014/main" id="{7C5583C6-797D-4FE9-B04C-ECC42CB2CBAE}"/>
              </a:ext>
            </a:extLst>
          </p:cNvPr>
          <p:cNvSpPr/>
          <p:nvPr/>
        </p:nvSpPr>
        <p:spPr>
          <a:xfrm>
            <a:off x="63552" y="6143582"/>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TextBox 31">
            <a:extLst>
              <a:ext uri="{FF2B5EF4-FFF2-40B4-BE49-F238E27FC236}">
                <a16:creationId xmlns:a16="http://schemas.microsoft.com/office/drawing/2014/main" id="{8A3D93A1-A20C-463E-83FE-B9C70CAD922B}"/>
              </a:ext>
            </a:extLst>
          </p:cNvPr>
          <p:cNvSpPr txBox="1"/>
          <p:nvPr/>
        </p:nvSpPr>
        <p:spPr>
          <a:xfrm>
            <a:off x="4111015" y="6550223"/>
            <a:ext cx="1881816" cy="307777"/>
          </a:xfrm>
          <a:prstGeom prst="rect">
            <a:avLst/>
          </a:prstGeom>
          <a:noFill/>
        </p:spPr>
        <p:txBody>
          <a:bodyPr wrap="square">
            <a:spAutoFit/>
          </a:bodyPr>
          <a:lstStyle/>
          <a:p>
            <a:r>
              <a:rPr lang="en-NZ" sz="1400" dirty="0">
                <a:latin typeface="Arial" panose="020B0604020202020204" pitchFamily="34" charset="0"/>
                <a:cs typeface="Arial" panose="020B0604020202020204" pitchFamily="34" charset="0"/>
              </a:rPr>
              <a:t>(Suspension Period) </a:t>
            </a:r>
          </a:p>
        </p:txBody>
      </p:sp>
      <p:pic>
        <p:nvPicPr>
          <p:cNvPr id="2" name="Graphic 1" descr="Stopwatch with solid fill">
            <a:extLst>
              <a:ext uri="{FF2B5EF4-FFF2-40B4-BE49-F238E27FC236}">
                <a16:creationId xmlns:a16="http://schemas.microsoft.com/office/drawing/2014/main" id="{095FE173-0913-75CF-9125-30C48F9B11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26336" y="2816599"/>
            <a:ext cx="578183" cy="578183"/>
          </a:xfrm>
          <a:prstGeom prst="rect">
            <a:avLst/>
          </a:prstGeom>
        </p:spPr>
      </p:pic>
      <p:sp>
        <p:nvSpPr>
          <p:cNvPr id="3" name="Arrow: Right 2">
            <a:extLst>
              <a:ext uri="{FF2B5EF4-FFF2-40B4-BE49-F238E27FC236}">
                <a16:creationId xmlns:a16="http://schemas.microsoft.com/office/drawing/2014/main" id="{5AD75E05-FB60-CFCB-0FFE-2E8004ECDFC3}"/>
              </a:ext>
            </a:extLst>
          </p:cNvPr>
          <p:cNvSpPr/>
          <p:nvPr/>
        </p:nvSpPr>
        <p:spPr>
          <a:xfrm>
            <a:off x="6372613" y="3240893"/>
            <a:ext cx="451852" cy="307778"/>
          </a:xfrm>
          <a:prstGeom prst="rightArrow">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3023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descr="Stopwatch with solid fill">
            <a:extLst>
              <a:ext uri="{FF2B5EF4-FFF2-40B4-BE49-F238E27FC236}">
                <a16:creationId xmlns:a16="http://schemas.microsoft.com/office/drawing/2014/main" id="{38CCF700-847A-481E-A3A3-E82296FE51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55" y="5860901"/>
            <a:ext cx="578183" cy="578183"/>
          </a:xfrm>
          <a:prstGeom prst="rect">
            <a:avLst/>
          </a:prstGeom>
        </p:spPr>
      </p:pic>
      <p:pic>
        <p:nvPicPr>
          <p:cNvPr id="27" name="Graphic 26" descr="Stopwatch with solid fill">
            <a:extLst>
              <a:ext uri="{FF2B5EF4-FFF2-40B4-BE49-F238E27FC236}">
                <a16:creationId xmlns:a16="http://schemas.microsoft.com/office/drawing/2014/main" id="{7B235016-3FAB-45D7-9C91-AA816DCEA1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26211" y="5917526"/>
            <a:ext cx="578183" cy="578183"/>
          </a:xfrm>
          <a:prstGeom prst="rect">
            <a:avLst/>
          </a:prstGeom>
        </p:spPr>
      </p:pic>
      <p:sp>
        <p:nvSpPr>
          <p:cNvPr id="5" name="TextBox 4">
            <a:extLst>
              <a:ext uri="{FF2B5EF4-FFF2-40B4-BE49-F238E27FC236}">
                <a16:creationId xmlns:a16="http://schemas.microsoft.com/office/drawing/2014/main" id="{90A211EE-EA6C-42D0-A54E-F3A122580BCE}"/>
              </a:ext>
            </a:extLst>
          </p:cNvPr>
          <p:cNvSpPr txBox="1"/>
          <p:nvPr/>
        </p:nvSpPr>
        <p:spPr>
          <a:xfrm>
            <a:off x="57455" y="1030080"/>
            <a:ext cx="1533833" cy="3970318"/>
          </a:xfrm>
          <a:prstGeom prst="rect">
            <a:avLst/>
          </a:prstGeom>
          <a:noFill/>
          <a:ln>
            <a:solidFill>
              <a:schemeClr val="bg2">
                <a:lumMod val="75000"/>
              </a:schemeClr>
            </a:solidFill>
          </a:ln>
        </p:spPr>
        <p:txBody>
          <a:bodyPr wrap="square">
            <a:spAutoFit/>
          </a:bodyPr>
          <a:lstStyle/>
          <a:p>
            <a:pPr marL="66675" algn="l"/>
            <a:r>
              <a:rPr lang="en-US" sz="1200" b="1" i="0" dirty="0">
                <a:solidFill>
                  <a:srgbClr val="201F1E"/>
                </a:solidFill>
                <a:effectLst/>
                <a:latin typeface="Arial" panose="020B0604020202020204" pitchFamily="34" charset="0"/>
                <a:cs typeface="Arial" panose="020B0604020202020204" pitchFamily="34" charset="0"/>
              </a:rPr>
              <a:t>20 February 2019</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Helen calls MSD (Ministry of Social Development).</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b="0" i="0" dirty="0">
              <a:solidFill>
                <a:srgbClr val="201F1E"/>
              </a:solidFill>
              <a:effectLst/>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b="0" i="0" dirty="0">
              <a:solidFill>
                <a:srgbClr val="201F1E"/>
              </a:solidFill>
              <a:effectLst/>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 </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She makes her claim.</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dirty="0">
                <a:solidFill>
                  <a:srgbClr val="201F1E"/>
                </a:solidFill>
                <a:latin typeface="Arial" panose="020B0604020202020204" pitchFamily="34" charset="0"/>
                <a:cs typeface="Arial" panose="020B0604020202020204" pitchFamily="34" charset="0"/>
              </a:rPr>
              <a:t>She says she was abused in foster care.</a:t>
            </a:r>
          </a:p>
          <a:p>
            <a:pPr marL="66675" algn="l"/>
            <a:endParaRPr lang="en-US" sz="1200" b="0" i="0" dirty="0">
              <a:solidFill>
                <a:srgbClr val="201F1E"/>
              </a:solidFill>
              <a:effectLst/>
              <a:latin typeface="Arial" panose="020B0604020202020204" pitchFamily="34" charset="0"/>
              <a:cs typeface="Arial" panose="020B0604020202020204" pitchFamily="34" charset="0"/>
            </a:endParaRPr>
          </a:p>
          <a:p>
            <a:pPr marL="66675" algn="l"/>
            <a:r>
              <a:rPr lang="en-US" sz="1200" dirty="0">
                <a:solidFill>
                  <a:srgbClr val="201F1E"/>
                </a:solidFill>
                <a:latin typeface="Arial" panose="020B0604020202020204" pitchFamily="34" charset="0"/>
                <a:cs typeface="Arial" panose="020B0604020202020204" pitchFamily="34" charset="0"/>
              </a:rPr>
              <a:t>The clock stops counting time.</a:t>
            </a:r>
            <a:endParaRPr lang="en-US" sz="1200" b="0" i="0" dirty="0">
              <a:solidFill>
                <a:srgbClr val="201F1E"/>
              </a:solidFill>
              <a:effectLst/>
              <a:latin typeface="Arial" panose="020B0604020202020204" pitchFamily="34" charset="0"/>
              <a:cs typeface="Arial" panose="020B0604020202020204" pitchFamily="34" charset="0"/>
            </a:endParaRPr>
          </a:p>
        </p:txBody>
      </p:sp>
      <p:pic>
        <p:nvPicPr>
          <p:cNvPr id="36" name="Picture 35" descr="A picture containing text, seat&#10;&#10;Description automatically generated">
            <a:extLst>
              <a:ext uri="{FF2B5EF4-FFF2-40B4-BE49-F238E27FC236}">
                <a16:creationId xmlns:a16="http://schemas.microsoft.com/office/drawing/2014/main" id="{0BFAB5B3-02C4-476C-9896-341DE5057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889" y="1819446"/>
            <a:ext cx="1185022" cy="1456253"/>
          </a:xfrm>
          <a:prstGeom prst="rect">
            <a:avLst/>
          </a:prstGeom>
        </p:spPr>
      </p:pic>
      <p:sp>
        <p:nvSpPr>
          <p:cNvPr id="3" name="TextBox 2">
            <a:extLst>
              <a:ext uri="{FF2B5EF4-FFF2-40B4-BE49-F238E27FC236}">
                <a16:creationId xmlns:a16="http://schemas.microsoft.com/office/drawing/2014/main" id="{B4E19101-2DDD-4405-B3BA-53CA787D5159}"/>
              </a:ext>
            </a:extLst>
          </p:cNvPr>
          <p:cNvSpPr txBox="1"/>
          <p:nvPr/>
        </p:nvSpPr>
        <p:spPr>
          <a:xfrm>
            <a:off x="1701892" y="1025418"/>
            <a:ext cx="1635784" cy="1384995"/>
          </a:xfrm>
          <a:prstGeom prst="rect">
            <a:avLst/>
          </a:prstGeom>
          <a:noFill/>
          <a:ln>
            <a:solidFill>
              <a:schemeClr val="bg2">
                <a:lumMod val="75000"/>
              </a:schemeClr>
            </a:solidFill>
          </a:ln>
        </p:spPr>
        <p:txBody>
          <a:bodyPr wrap="square">
            <a:spAutoFit/>
          </a:bodyPr>
          <a:lstStyle/>
          <a:p>
            <a:r>
              <a:rPr lang="en-US" sz="1200" b="1" i="0" dirty="0">
                <a:solidFill>
                  <a:srgbClr val="201F1E"/>
                </a:solidFill>
                <a:effectLst/>
                <a:latin typeface="Arial" panose="020B0604020202020204" pitchFamily="34" charset="0"/>
                <a:cs typeface="Arial" panose="020B0604020202020204" pitchFamily="34" charset="0"/>
              </a:rPr>
              <a:t>20 November 2020</a:t>
            </a: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Helen talks to MSD. </a:t>
            </a:r>
          </a:p>
          <a:p>
            <a:endParaRPr lang="en-US" sz="1200" dirty="0">
              <a:solidFill>
                <a:srgbClr val="201F1E"/>
              </a:solidFill>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She gives them more information about what happened.</a:t>
            </a:r>
            <a:endParaRPr lang="en-NZ"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96F97E8-3B60-4D48-B2AA-76C0A5844843}"/>
              </a:ext>
            </a:extLst>
          </p:cNvPr>
          <p:cNvSpPr txBox="1"/>
          <p:nvPr/>
        </p:nvSpPr>
        <p:spPr>
          <a:xfrm>
            <a:off x="5201623" y="1030079"/>
            <a:ext cx="1906314" cy="4981989"/>
          </a:xfrm>
          <a:prstGeom prst="rect">
            <a:avLst/>
          </a:prstGeom>
          <a:noFill/>
          <a:ln>
            <a:solidFill>
              <a:schemeClr val="bg2">
                <a:lumMod val="75000"/>
              </a:schemeClr>
            </a:solidFill>
          </a:ln>
        </p:spPr>
        <p:txBody>
          <a:bodyPr wrap="square">
            <a:noAutofit/>
          </a:bodyPr>
          <a:lstStyle/>
          <a:p>
            <a:r>
              <a:rPr lang="en-US" sz="1200" b="1" i="0" dirty="0">
                <a:solidFill>
                  <a:srgbClr val="201F1E"/>
                </a:solidFill>
                <a:effectLst/>
                <a:latin typeface="Arial" panose="020B0604020202020204" pitchFamily="34" charset="0"/>
                <a:cs typeface="Arial" panose="020B0604020202020204" pitchFamily="34" charset="0"/>
              </a:rPr>
              <a:t>27 April 2022 </a:t>
            </a: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MSD sends Helen their response = their decision about her claim.</a:t>
            </a:r>
          </a:p>
          <a:p>
            <a:endParaRPr lang="en-US" sz="1200" dirty="0">
              <a:solidFill>
                <a:srgbClr val="201F1E"/>
              </a:solidFill>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Helen has 6 months –</a:t>
            </a:r>
          </a:p>
          <a:p>
            <a:endParaRPr lang="en-US" sz="1200" dirty="0">
              <a:solidFill>
                <a:srgbClr val="201F1E"/>
              </a:solidFill>
              <a:latin typeface="Arial" panose="020B0604020202020204" pitchFamily="34" charset="0"/>
              <a:cs typeface="Arial" panose="020B0604020202020204" pitchFamily="34" charset="0"/>
            </a:endParaRP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i="0" dirty="0">
                <a:solidFill>
                  <a:schemeClr val="accent1"/>
                </a:solidFill>
                <a:effectLst/>
                <a:latin typeface="Arial" panose="020B0604020202020204" pitchFamily="34" charset="0"/>
                <a:cs typeface="Arial" panose="020B0604020202020204" pitchFamily="34" charset="0"/>
              </a:rPr>
              <a:t>27</a:t>
            </a:r>
            <a:r>
              <a:rPr lang="en-US" sz="1200" baseline="30000" dirty="0">
                <a:solidFill>
                  <a:schemeClr val="accent1"/>
                </a:solidFill>
                <a:latin typeface="Arial" panose="020B0604020202020204" pitchFamily="34" charset="0"/>
                <a:cs typeface="Arial" panose="020B0604020202020204" pitchFamily="34" charset="0"/>
              </a:rPr>
              <a:t> </a:t>
            </a:r>
            <a:r>
              <a:rPr lang="en-US" sz="1200" i="0" dirty="0">
                <a:solidFill>
                  <a:schemeClr val="accent1"/>
                </a:solidFill>
                <a:effectLst/>
                <a:latin typeface="Arial" panose="020B0604020202020204" pitchFamily="34" charset="0"/>
                <a:cs typeface="Arial" panose="020B0604020202020204" pitchFamily="34" charset="0"/>
              </a:rPr>
              <a:t>Apr – 27 Oct 2022     </a:t>
            </a:r>
            <a:r>
              <a:rPr lang="en-US" sz="1200" b="0" i="0" dirty="0">
                <a:solidFill>
                  <a:srgbClr val="201F1E"/>
                </a:solidFill>
                <a:effectLst/>
                <a:latin typeface="Arial" panose="020B0604020202020204" pitchFamily="34" charset="0"/>
                <a:cs typeface="Arial" panose="020B0604020202020204" pitchFamily="34" charset="0"/>
              </a:rPr>
              <a:t>to think about what she wants to do. She can:</a:t>
            </a:r>
          </a:p>
          <a:p>
            <a:pPr marL="66675" algn="l"/>
            <a:r>
              <a:rPr lang="en-US" sz="1200" b="0" i="0" dirty="0">
                <a:solidFill>
                  <a:srgbClr val="201F1E"/>
                </a:solidFill>
                <a:effectLst/>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Settle</a:t>
            </a:r>
            <a:r>
              <a:rPr lang="en-NZ" sz="1200" dirty="0">
                <a:latin typeface="Arial" panose="020B0604020202020204" pitchFamily="34" charset="0"/>
                <a:cs typeface="Arial" panose="020B0604020202020204" pitchFamily="34" charset="0"/>
              </a:rPr>
              <a:t> – Yes, she is happy with the decision. </a:t>
            </a:r>
          </a:p>
          <a:p>
            <a:pPr marL="171450" indent="-171450">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Ask for a review </a:t>
            </a:r>
            <a:r>
              <a:rPr lang="en-NZ" sz="1200" dirty="0">
                <a:latin typeface="Arial" panose="020B0604020202020204" pitchFamily="34" charset="0"/>
                <a:cs typeface="Arial" panose="020B0604020202020204" pitchFamily="34" charset="0"/>
              </a:rPr>
              <a:t>– No, she is not happy with the decision. She  wants them to look at her claim again.</a:t>
            </a:r>
          </a:p>
          <a:p>
            <a:pPr marL="171450" indent="-171450">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Court</a:t>
            </a:r>
            <a:r>
              <a:rPr lang="en-NZ" sz="1200" dirty="0">
                <a:latin typeface="Arial" panose="020B0604020202020204" pitchFamily="34" charset="0"/>
                <a:cs typeface="Arial" panose="020B0604020202020204" pitchFamily="34" charset="0"/>
              </a:rPr>
              <a:t> - No, she is not happy with the decision. She wants to take her claim to court.</a:t>
            </a:r>
          </a:p>
          <a:p>
            <a:endParaRPr lang="en-NZ" sz="1200" b="0" i="0" dirty="0">
              <a:solidFill>
                <a:srgbClr val="201F1E"/>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81C6BD2-A37B-4B62-B387-5A02BC8D5E08}"/>
              </a:ext>
            </a:extLst>
          </p:cNvPr>
          <p:cNvSpPr txBox="1"/>
          <p:nvPr/>
        </p:nvSpPr>
        <p:spPr>
          <a:xfrm>
            <a:off x="7233849" y="1025418"/>
            <a:ext cx="1428996" cy="830997"/>
          </a:xfrm>
          <a:prstGeom prst="rect">
            <a:avLst/>
          </a:prstGeom>
          <a:noFill/>
          <a:ln>
            <a:solidFill>
              <a:schemeClr val="bg2">
                <a:lumMod val="75000"/>
              </a:schemeClr>
            </a:solidFill>
          </a:ln>
        </p:spPr>
        <p:txBody>
          <a:bodyPr wrap="square">
            <a:spAutoFit/>
          </a:bodyPr>
          <a:lstStyle/>
          <a:p>
            <a:pPr marL="66675" algn="l"/>
            <a:r>
              <a:rPr lang="en-US" sz="1200" b="1" i="0" dirty="0">
                <a:solidFill>
                  <a:srgbClr val="201F1E"/>
                </a:solidFill>
                <a:effectLst/>
                <a:latin typeface="Arial" panose="020B0604020202020204" pitchFamily="34" charset="0"/>
                <a:cs typeface="Arial" panose="020B0604020202020204" pitchFamily="34" charset="0"/>
              </a:rPr>
              <a:t>3 June 2022</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Helen asks for a </a:t>
            </a:r>
            <a:r>
              <a:rPr lang="en-US" sz="1200" b="1" i="0" dirty="0">
                <a:solidFill>
                  <a:srgbClr val="201F1E"/>
                </a:solidFill>
                <a:effectLst/>
                <a:latin typeface="Arial" panose="020B0604020202020204" pitchFamily="34" charset="0"/>
                <a:cs typeface="Arial" panose="020B0604020202020204" pitchFamily="34" charset="0"/>
              </a:rPr>
              <a:t>review.</a:t>
            </a:r>
            <a:r>
              <a:rPr lang="en-US" sz="1200" b="0" i="0" dirty="0">
                <a:solidFill>
                  <a:srgbClr val="201F1E"/>
                </a:solidFill>
                <a:effectLst/>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3D9BCD6E-096A-42CC-A013-19843336125F}"/>
              </a:ext>
            </a:extLst>
          </p:cNvPr>
          <p:cNvSpPr txBox="1"/>
          <p:nvPr/>
        </p:nvSpPr>
        <p:spPr>
          <a:xfrm>
            <a:off x="8788758" y="1025418"/>
            <a:ext cx="1906314" cy="4555093"/>
          </a:xfrm>
          <a:prstGeom prst="rect">
            <a:avLst/>
          </a:prstGeom>
          <a:noFill/>
          <a:ln>
            <a:solidFill>
              <a:schemeClr val="bg2">
                <a:lumMod val="75000"/>
              </a:schemeClr>
            </a:solidFill>
          </a:ln>
        </p:spPr>
        <p:txBody>
          <a:bodyPr wrap="square">
            <a:spAutoFit/>
          </a:bodyPr>
          <a:lstStyle/>
          <a:p>
            <a:pPr marL="66675" algn="l"/>
            <a:r>
              <a:rPr lang="en-US" sz="1200" b="1" i="0" dirty="0">
                <a:solidFill>
                  <a:srgbClr val="201F1E"/>
                </a:solidFill>
                <a:effectLst/>
                <a:latin typeface="Arial" panose="020B0604020202020204" pitchFamily="34" charset="0"/>
                <a:cs typeface="Arial" panose="020B0604020202020204" pitchFamily="34" charset="0"/>
              </a:rPr>
              <a:t>15 January 2023</a:t>
            </a:r>
            <a:r>
              <a:rPr lang="en-US" sz="1200" b="0" i="0" dirty="0">
                <a:solidFill>
                  <a:srgbClr val="201F1E"/>
                </a:solidFill>
                <a:effectLst/>
                <a:latin typeface="Arial" panose="020B0604020202020204" pitchFamily="34" charset="0"/>
                <a:cs typeface="Arial" panose="020B0604020202020204" pitchFamily="34" charset="0"/>
              </a:rPr>
              <a:t> </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MSD sends Helen their decision about the </a:t>
            </a:r>
            <a:r>
              <a:rPr lang="en-US" sz="1200" b="1" i="0" dirty="0">
                <a:solidFill>
                  <a:srgbClr val="201F1E"/>
                </a:solidFill>
                <a:effectLst/>
                <a:latin typeface="Arial" panose="020B0604020202020204" pitchFamily="34" charset="0"/>
                <a:cs typeface="Arial" panose="020B0604020202020204" pitchFamily="34" charset="0"/>
              </a:rPr>
              <a:t>review</a:t>
            </a:r>
            <a:r>
              <a:rPr lang="en-US" sz="1200" b="0" i="0" dirty="0">
                <a:solidFill>
                  <a:srgbClr val="201F1E"/>
                </a:solidFill>
                <a:effectLst/>
                <a:latin typeface="Arial" panose="020B0604020202020204" pitchFamily="34" charset="0"/>
                <a:cs typeface="Arial" panose="020B0604020202020204" pitchFamily="34" charset="0"/>
              </a:rPr>
              <a:t>.</a:t>
            </a: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Helen has 6 months -  </a:t>
            </a:r>
          </a:p>
          <a:p>
            <a:endParaRPr lang="en-US" sz="1200" dirty="0">
              <a:solidFill>
                <a:srgbClr val="201F1E"/>
              </a:solidFill>
              <a:latin typeface="Arial" panose="020B0604020202020204" pitchFamily="34" charset="0"/>
              <a:cs typeface="Arial" panose="020B0604020202020204" pitchFamily="34" charset="0"/>
            </a:endParaRP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b="0" i="0" dirty="0">
                <a:solidFill>
                  <a:schemeClr val="accent1"/>
                </a:solidFill>
                <a:effectLst/>
                <a:latin typeface="Arial" panose="020B0604020202020204" pitchFamily="34" charset="0"/>
                <a:cs typeface="Arial" panose="020B0604020202020204" pitchFamily="34" charset="0"/>
              </a:rPr>
              <a:t>15 Jan – 10 Jul 2023     </a:t>
            </a:r>
            <a:r>
              <a:rPr lang="en-US" sz="1200" b="0" i="0" dirty="0">
                <a:solidFill>
                  <a:srgbClr val="201F1E"/>
                </a:solidFill>
                <a:effectLst/>
                <a:latin typeface="Arial" panose="020B0604020202020204" pitchFamily="34" charset="0"/>
                <a:cs typeface="Arial" panose="020B0604020202020204" pitchFamily="34" charset="0"/>
              </a:rPr>
              <a:t>to think about what she wants to do. </a:t>
            </a:r>
          </a:p>
          <a:p>
            <a:endParaRPr lang="en-US" sz="1200" dirty="0">
              <a:solidFill>
                <a:srgbClr val="201F1E"/>
              </a:solidFill>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She can:</a:t>
            </a:r>
          </a:p>
          <a:p>
            <a:pPr marL="66675" algn="l"/>
            <a:r>
              <a:rPr lang="en-US" sz="1200" b="0" i="0" dirty="0">
                <a:solidFill>
                  <a:srgbClr val="201F1E"/>
                </a:solidFill>
                <a:effectLst/>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Settle</a:t>
            </a:r>
            <a:r>
              <a:rPr lang="en-NZ" sz="1200" dirty="0">
                <a:latin typeface="Arial" panose="020B0604020202020204" pitchFamily="34" charset="0"/>
                <a:cs typeface="Arial" panose="020B0604020202020204" pitchFamily="34" charset="0"/>
              </a:rPr>
              <a:t> – Yes, she is happy with the decision. </a:t>
            </a:r>
          </a:p>
          <a:p>
            <a:pPr marL="171450" indent="-171450">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Court</a:t>
            </a:r>
            <a:r>
              <a:rPr lang="en-NZ" sz="1200" dirty="0">
                <a:latin typeface="Arial" panose="020B0604020202020204" pitchFamily="34" charset="0"/>
                <a:cs typeface="Arial" panose="020B0604020202020204" pitchFamily="34" charset="0"/>
              </a:rPr>
              <a:t> - No, she is not happy with the decision. She wants to take the claim to court.</a:t>
            </a:r>
            <a:endParaRPr lang="en-US" sz="1200" b="0" i="0" dirty="0">
              <a:solidFill>
                <a:srgbClr val="201F1E"/>
              </a:solidFill>
              <a:effectLst/>
              <a:latin typeface="Arial" panose="020B0604020202020204" pitchFamily="34" charset="0"/>
              <a:cs typeface="Arial" panose="020B0604020202020204" pitchFamily="34" charset="0"/>
            </a:endParaRPr>
          </a:p>
          <a:p>
            <a:pPr marL="66675" algn="l"/>
            <a:endParaRPr lang="en-US" sz="1400" b="0" i="0" dirty="0">
              <a:solidFill>
                <a:srgbClr val="201F1E"/>
              </a:solidFill>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6FFD89D-A9C0-409C-BF10-BAED4A9DC734}"/>
              </a:ext>
            </a:extLst>
          </p:cNvPr>
          <p:cNvSpPr txBox="1"/>
          <p:nvPr/>
        </p:nvSpPr>
        <p:spPr>
          <a:xfrm>
            <a:off x="10820985" y="1030080"/>
            <a:ext cx="1269906" cy="2862322"/>
          </a:xfrm>
          <a:prstGeom prst="rect">
            <a:avLst/>
          </a:prstGeom>
          <a:noFill/>
          <a:ln>
            <a:solidFill>
              <a:schemeClr val="bg2">
                <a:lumMod val="75000"/>
              </a:schemeClr>
            </a:solidFill>
          </a:ln>
        </p:spPr>
        <p:txBody>
          <a:bodyPr wrap="square">
            <a:spAutoFit/>
          </a:bodyPr>
          <a:lstStyle/>
          <a:p>
            <a:pPr marL="66675" algn="l"/>
            <a:r>
              <a:rPr lang="en-US" sz="1200" b="1" i="0" dirty="0">
                <a:solidFill>
                  <a:srgbClr val="201F1E"/>
                </a:solidFill>
                <a:effectLst/>
                <a:latin typeface="Arial" panose="020B0604020202020204" pitchFamily="34" charset="0"/>
                <a:cs typeface="Arial" panose="020B0604020202020204" pitchFamily="34" charset="0"/>
              </a:rPr>
              <a:t>5</a:t>
            </a:r>
            <a:r>
              <a:rPr lang="en-US" sz="1200" b="1" baseline="30000" dirty="0">
                <a:solidFill>
                  <a:srgbClr val="201F1E"/>
                </a:solidFill>
                <a:latin typeface="Arial" panose="020B0604020202020204" pitchFamily="34" charset="0"/>
                <a:cs typeface="Arial" panose="020B0604020202020204" pitchFamily="34" charset="0"/>
              </a:rPr>
              <a:t> </a:t>
            </a:r>
            <a:r>
              <a:rPr lang="en-US" sz="1200" b="1" i="0" dirty="0">
                <a:solidFill>
                  <a:srgbClr val="201F1E"/>
                </a:solidFill>
                <a:effectLst/>
                <a:latin typeface="Arial" panose="020B0604020202020204" pitchFamily="34" charset="0"/>
                <a:cs typeface="Arial" panose="020B0604020202020204" pitchFamily="34" charset="0"/>
              </a:rPr>
              <a:t>March 2023</a:t>
            </a:r>
          </a:p>
          <a:p>
            <a:pPr marL="66675"/>
            <a:endParaRPr lang="en-US" sz="1200" dirty="0">
              <a:solidFill>
                <a:srgbClr val="201F1E"/>
              </a:solidFill>
              <a:latin typeface="Arial" panose="020B0604020202020204" pitchFamily="34" charset="0"/>
              <a:cs typeface="Arial" panose="020B0604020202020204" pitchFamily="34" charset="0"/>
            </a:endParaRPr>
          </a:p>
          <a:p>
            <a:pPr marL="66675"/>
            <a:r>
              <a:rPr lang="en-US" sz="1200" dirty="0">
                <a:solidFill>
                  <a:srgbClr val="201F1E"/>
                </a:solidFill>
                <a:latin typeface="Arial" panose="020B0604020202020204" pitchFamily="34" charset="0"/>
                <a:cs typeface="Arial" panose="020B0604020202020204" pitchFamily="34" charset="0"/>
              </a:rPr>
              <a:t>Helen decides to take her claim to court.</a:t>
            </a:r>
          </a:p>
          <a:p>
            <a:pPr marL="66675"/>
            <a:endParaRPr lang="en-US" sz="1200" dirty="0">
              <a:solidFill>
                <a:srgbClr val="201F1E"/>
              </a:solidFill>
              <a:latin typeface="Arial" panose="020B0604020202020204" pitchFamily="34" charset="0"/>
              <a:cs typeface="Arial" panose="020B0604020202020204" pitchFamily="34" charset="0"/>
            </a:endParaRPr>
          </a:p>
          <a:p>
            <a:pPr marL="66675"/>
            <a:r>
              <a:rPr lang="en-US" sz="1200" dirty="0">
                <a:solidFill>
                  <a:srgbClr val="201F1E"/>
                </a:solidFill>
                <a:latin typeface="Arial" panose="020B0604020202020204" pitchFamily="34" charset="0"/>
                <a:cs typeface="Arial" panose="020B0604020202020204" pitchFamily="34" charset="0"/>
              </a:rPr>
              <a:t>She makes her claim in court within 6 months.</a:t>
            </a:r>
          </a:p>
          <a:p>
            <a:pPr marL="66675"/>
            <a:endParaRPr lang="en-US" sz="1200" dirty="0">
              <a:solidFill>
                <a:srgbClr val="201F1E"/>
              </a:solidFill>
              <a:latin typeface="Arial" panose="020B0604020202020204" pitchFamily="34" charset="0"/>
              <a:cs typeface="Arial" panose="020B0604020202020204" pitchFamily="34" charset="0"/>
            </a:endParaRPr>
          </a:p>
          <a:p>
            <a:pPr marL="66675"/>
            <a:endParaRPr lang="en-US" sz="1200" dirty="0">
              <a:solidFill>
                <a:srgbClr val="201F1E"/>
              </a:solidFill>
              <a:latin typeface="Arial" panose="020B0604020202020204" pitchFamily="34" charset="0"/>
              <a:cs typeface="Arial" panose="020B0604020202020204" pitchFamily="34" charset="0"/>
            </a:endParaRPr>
          </a:p>
          <a:p>
            <a:pPr marL="66675"/>
            <a:endParaRPr lang="en-US" sz="1200" dirty="0">
              <a:solidFill>
                <a:srgbClr val="201F1E"/>
              </a:solidFill>
              <a:latin typeface="Arial" panose="020B0604020202020204" pitchFamily="34" charset="0"/>
              <a:cs typeface="Arial" panose="020B0604020202020204" pitchFamily="34" charset="0"/>
            </a:endParaRPr>
          </a:p>
          <a:p>
            <a:pPr marL="66675"/>
            <a:endParaRPr lang="en-US" sz="1200" dirty="0">
              <a:solidFill>
                <a:srgbClr val="201F1E"/>
              </a:solidFill>
              <a:latin typeface="Arial" panose="020B0604020202020204" pitchFamily="34" charset="0"/>
              <a:cs typeface="Arial" panose="020B0604020202020204" pitchFamily="34" charset="0"/>
            </a:endParaRPr>
          </a:p>
          <a:p>
            <a:pPr marL="66675"/>
            <a:endParaRPr lang="en-US" sz="1200" dirty="0">
              <a:solidFill>
                <a:srgbClr val="201F1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A683575-EB46-4774-B905-1BCBC1557821}"/>
              </a:ext>
            </a:extLst>
          </p:cNvPr>
          <p:cNvSpPr txBox="1"/>
          <p:nvPr/>
        </p:nvSpPr>
        <p:spPr>
          <a:xfrm>
            <a:off x="3448281" y="1041875"/>
            <a:ext cx="1635784" cy="1384995"/>
          </a:xfrm>
          <a:prstGeom prst="rect">
            <a:avLst/>
          </a:prstGeom>
          <a:noFill/>
          <a:ln>
            <a:solidFill>
              <a:schemeClr val="bg2">
                <a:lumMod val="75000"/>
              </a:schemeClr>
            </a:solidFill>
          </a:ln>
        </p:spPr>
        <p:txBody>
          <a:bodyPr wrap="square">
            <a:spAutoFit/>
          </a:bodyPr>
          <a:lstStyle/>
          <a:p>
            <a:r>
              <a:rPr lang="en-US" sz="1200" b="1" dirty="0">
                <a:solidFill>
                  <a:srgbClr val="201F1E"/>
                </a:solidFill>
                <a:latin typeface="Arial" panose="020B0604020202020204" pitchFamily="34" charset="0"/>
                <a:cs typeface="Arial" panose="020B0604020202020204" pitchFamily="34" charset="0"/>
              </a:rPr>
              <a:t>30 J</a:t>
            </a:r>
            <a:r>
              <a:rPr lang="en-US" sz="1200" b="1" i="0" dirty="0">
                <a:solidFill>
                  <a:srgbClr val="201F1E"/>
                </a:solidFill>
                <a:effectLst/>
                <a:latin typeface="Arial" panose="020B0604020202020204" pitchFamily="34" charset="0"/>
                <a:cs typeface="Arial" panose="020B0604020202020204" pitchFamily="34" charset="0"/>
              </a:rPr>
              <a:t>anuary 2021</a:t>
            </a: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Helen talks to MSD. </a:t>
            </a:r>
          </a:p>
          <a:p>
            <a:endParaRPr lang="en-US" sz="1200" dirty="0">
              <a:solidFill>
                <a:srgbClr val="201F1E"/>
              </a:solidFill>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She gives them more information about what happened.</a:t>
            </a:r>
            <a:endParaRPr lang="en-NZ" sz="120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5342CEC8-127C-4562-ABCD-509334F79A96}"/>
              </a:ext>
            </a:extLst>
          </p:cNvPr>
          <p:cNvCxnSpPr>
            <a:cxnSpLocks/>
            <a:stCxn id="33" idx="3"/>
            <a:endCxn id="27" idx="1"/>
          </p:cNvCxnSpPr>
          <p:nvPr/>
        </p:nvCxnSpPr>
        <p:spPr>
          <a:xfrm>
            <a:off x="635638" y="6149993"/>
            <a:ext cx="10890573" cy="56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C7D60A2-EC96-4E31-BD95-1DD834594F24}"/>
              </a:ext>
            </a:extLst>
          </p:cNvPr>
          <p:cNvSpPr txBox="1"/>
          <p:nvPr/>
        </p:nvSpPr>
        <p:spPr>
          <a:xfrm>
            <a:off x="4583558" y="6246455"/>
            <a:ext cx="2571538" cy="646331"/>
          </a:xfrm>
          <a:prstGeom prst="rect">
            <a:avLst/>
          </a:prstGeom>
          <a:noFill/>
        </p:spPr>
        <p:txBody>
          <a:bodyPr wrap="none" rtlCol="0">
            <a:spAutoFit/>
          </a:bodyPr>
          <a:lstStyle/>
          <a:p>
            <a:r>
              <a:rPr lang="en-NZ" sz="1200" dirty="0">
                <a:latin typeface="Arial" panose="020B0604020202020204" pitchFamily="34" charset="0"/>
                <a:cs typeface="Arial" panose="020B0604020202020204" pitchFamily="34" charset="0"/>
              </a:rPr>
              <a:t>The clock stops for all of this time.</a:t>
            </a:r>
          </a:p>
          <a:p>
            <a:r>
              <a:rPr lang="en-NZ" sz="1200" dirty="0">
                <a:latin typeface="Arial" panose="020B0604020202020204" pitchFamily="34" charset="0"/>
                <a:cs typeface="Arial" panose="020B0604020202020204" pitchFamily="34" charset="0"/>
              </a:rPr>
              <a:t>This is called a Suspension Period.</a:t>
            </a:r>
          </a:p>
          <a:p>
            <a:r>
              <a:rPr lang="en-NZ" sz="1200" dirty="0">
                <a:latin typeface="Arial" panose="020B0604020202020204" pitchFamily="34" charset="0"/>
                <a:cs typeface="Arial" panose="020B0604020202020204" pitchFamily="34" charset="0"/>
              </a:rPr>
              <a:t> </a:t>
            </a:r>
          </a:p>
        </p:txBody>
      </p:sp>
      <p:sp>
        <p:nvSpPr>
          <p:cNvPr id="29" name="Left Brace 28">
            <a:extLst>
              <a:ext uri="{FF2B5EF4-FFF2-40B4-BE49-F238E27FC236}">
                <a16:creationId xmlns:a16="http://schemas.microsoft.com/office/drawing/2014/main" id="{4BA88A84-476D-468E-928E-9D44F826477C}"/>
              </a:ext>
            </a:extLst>
          </p:cNvPr>
          <p:cNvSpPr/>
          <p:nvPr/>
        </p:nvSpPr>
        <p:spPr>
          <a:xfrm rot="5400000">
            <a:off x="7123560" y="281140"/>
            <a:ext cx="109509" cy="1007482"/>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NZ"/>
          </a:p>
        </p:txBody>
      </p:sp>
      <p:sp>
        <p:nvSpPr>
          <p:cNvPr id="30" name="Left Brace 29">
            <a:extLst>
              <a:ext uri="{FF2B5EF4-FFF2-40B4-BE49-F238E27FC236}">
                <a16:creationId xmlns:a16="http://schemas.microsoft.com/office/drawing/2014/main" id="{5E95244B-3696-4B4A-BC1E-545492764FED}"/>
              </a:ext>
            </a:extLst>
          </p:cNvPr>
          <p:cNvSpPr/>
          <p:nvPr/>
        </p:nvSpPr>
        <p:spPr>
          <a:xfrm rot="5400000">
            <a:off x="10709069" y="281141"/>
            <a:ext cx="109509" cy="1007482"/>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NZ"/>
          </a:p>
        </p:txBody>
      </p:sp>
      <p:sp>
        <p:nvSpPr>
          <p:cNvPr id="31" name="TextBox 30">
            <a:extLst>
              <a:ext uri="{FF2B5EF4-FFF2-40B4-BE49-F238E27FC236}">
                <a16:creationId xmlns:a16="http://schemas.microsoft.com/office/drawing/2014/main" id="{4DBF8114-83EB-4A91-AD0D-002358724BD5}"/>
              </a:ext>
            </a:extLst>
          </p:cNvPr>
          <p:cNvSpPr txBox="1"/>
          <p:nvPr/>
        </p:nvSpPr>
        <p:spPr>
          <a:xfrm>
            <a:off x="6365745" y="298804"/>
            <a:ext cx="2153154" cy="461665"/>
          </a:xfrm>
          <a:prstGeom prst="rect">
            <a:avLst/>
          </a:prstGeom>
          <a:noFill/>
        </p:spPr>
        <p:txBody>
          <a:bodyPr wrap="none" rtlCol="0">
            <a:spAutoFit/>
          </a:bodyPr>
          <a:lstStyle/>
          <a:p>
            <a:r>
              <a:rPr lang="en-NZ" sz="1200" dirty="0">
                <a:latin typeface="Arial" panose="020B0604020202020204" pitchFamily="34" charset="0"/>
                <a:cs typeface="Arial" panose="020B0604020202020204" pitchFamily="34" charset="0"/>
              </a:rPr>
              <a:t>Helen makes her decision in </a:t>
            </a:r>
          </a:p>
          <a:p>
            <a:r>
              <a:rPr lang="en-NZ" sz="1200" dirty="0">
                <a:latin typeface="Arial" panose="020B0604020202020204" pitchFamily="34" charset="0"/>
                <a:cs typeface="Arial" panose="020B0604020202020204" pitchFamily="34" charset="0"/>
              </a:rPr>
              <a:t>less than 6 months</a:t>
            </a:r>
          </a:p>
        </p:txBody>
      </p:sp>
      <p:pic>
        <p:nvPicPr>
          <p:cNvPr id="34" name="Picture 33" descr="A picture containing text&#10;&#10;Description automatically generated">
            <a:extLst>
              <a:ext uri="{FF2B5EF4-FFF2-40B4-BE49-F238E27FC236}">
                <a16:creationId xmlns:a16="http://schemas.microsoft.com/office/drawing/2014/main" id="{CA216723-6037-4CF5-B4BD-C1C95B3E5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49011" y="2030626"/>
            <a:ext cx="990290" cy="1100506"/>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3C01B5D1-F17A-4D10-8337-5FBA0D9C42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4707" y="2457721"/>
            <a:ext cx="1095973" cy="1346822"/>
          </a:xfrm>
          <a:prstGeom prst="rect">
            <a:avLst/>
          </a:prstGeom>
        </p:spPr>
      </p:pic>
      <p:pic>
        <p:nvPicPr>
          <p:cNvPr id="40" name="Picture 39" descr="A picture containing text&#10;&#10;Description automatically generated">
            <a:extLst>
              <a:ext uri="{FF2B5EF4-FFF2-40B4-BE49-F238E27FC236}">
                <a16:creationId xmlns:a16="http://schemas.microsoft.com/office/drawing/2014/main" id="{35312D33-3F36-47F2-A2CB-7643BCEEE2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2221" y="2578734"/>
            <a:ext cx="935816" cy="1150008"/>
          </a:xfrm>
          <a:prstGeom prst="rect">
            <a:avLst/>
          </a:prstGeom>
        </p:spPr>
      </p:pic>
      <p:pic>
        <p:nvPicPr>
          <p:cNvPr id="42" name="Picture 41" descr="A picture containing text, set, dark&#10;&#10;Description automatically generated">
            <a:extLst>
              <a:ext uri="{FF2B5EF4-FFF2-40B4-BE49-F238E27FC236}">
                <a16:creationId xmlns:a16="http://schemas.microsoft.com/office/drawing/2014/main" id="{43FC78E8-0833-4DC8-950B-36A9C7230D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1749" y="2351599"/>
            <a:ext cx="1171229" cy="1439303"/>
          </a:xfrm>
          <a:prstGeom prst="rect">
            <a:avLst/>
          </a:prstGeom>
        </p:spPr>
      </p:pic>
      <p:pic>
        <p:nvPicPr>
          <p:cNvPr id="44" name="Picture 43" descr="A picture containing text, vector graphics, silhouette&#10;&#10;Description automatically generated">
            <a:extLst>
              <a:ext uri="{FF2B5EF4-FFF2-40B4-BE49-F238E27FC236}">
                <a16:creationId xmlns:a16="http://schemas.microsoft.com/office/drawing/2014/main" id="{9779F919-46E4-4362-B9ED-3C3CF3439F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41" y="2578702"/>
            <a:ext cx="885606" cy="1088306"/>
          </a:xfrm>
          <a:prstGeom prst="rect">
            <a:avLst/>
          </a:prstGeom>
        </p:spPr>
      </p:pic>
      <p:sp>
        <p:nvSpPr>
          <p:cNvPr id="2" name="TextBox 1">
            <a:extLst>
              <a:ext uri="{FF2B5EF4-FFF2-40B4-BE49-F238E27FC236}">
                <a16:creationId xmlns:a16="http://schemas.microsoft.com/office/drawing/2014/main" id="{7BF621B0-0996-4B08-B388-A1DBA885C4FC}"/>
              </a:ext>
            </a:extLst>
          </p:cNvPr>
          <p:cNvSpPr txBox="1"/>
          <p:nvPr/>
        </p:nvSpPr>
        <p:spPr>
          <a:xfrm>
            <a:off x="60690" y="163671"/>
            <a:ext cx="1071127" cy="307777"/>
          </a:xfrm>
          <a:prstGeom prst="rect">
            <a:avLst/>
          </a:prstGeom>
          <a:noFill/>
        </p:spPr>
        <p:txBody>
          <a:bodyPr wrap="none" rtlCol="0">
            <a:spAutoFit/>
          </a:bodyPr>
          <a:lstStyle/>
          <a:p>
            <a:r>
              <a:rPr lang="en-NZ" sz="1400" b="1" dirty="0">
                <a:latin typeface="Arial" panose="020B0604020202020204" pitchFamily="34" charset="0"/>
                <a:cs typeface="Arial" panose="020B0604020202020204" pitchFamily="34" charset="0"/>
              </a:rPr>
              <a:t>Example 1</a:t>
            </a:r>
          </a:p>
        </p:txBody>
      </p:sp>
      <p:graphicFrame>
        <p:nvGraphicFramePr>
          <p:cNvPr id="35" name="Table 34">
            <a:extLst>
              <a:ext uri="{FF2B5EF4-FFF2-40B4-BE49-F238E27FC236}">
                <a16:creationId xmlns:a16="http://schemas.microsoft.com/office/drawing/2014/main" id="{178E403C-1875-4F47-89AD-200B4A4B42A8}"/>
              </a:ext>
            </a:extLst>
          </p:cNvPr>
          <p:cNvGraphicFramePr>
            <a:graphicFrameLocks noGrp="1"/>
          </p:cNvGraphicFramePr>
          <p:nvPr>
            <p:extLst>
              <p:ext uri="{D42A27DB-BD31-4B8C-83A1-F6EECF244321}">
                <p14:modId xmlns:p14="http://schemas.microsoft.com/office/powerpoint/2010/main" val="999399869"/>
              </p:ext>
            </p:extLst>
          </p:nvPr>
        </p:nvGraphicFramePr>
        <p:xfrm>
          <a:off x="8914734" y="2410413"/>
          <a:ext cx="1654362" cy="274320"/>
        </p:xfrm>
        <a:graphic>
          <a:graphicData uri="http://schemas.openxmlformats.org/drawingml/2006/table">
            <a:tbl>
              <a:tblPr firstRow="1" bandRow="1">
                <a:tableStyleId>{5940675A-B579-460E-94D1-54222C63F5DA}</a:tableStyleId>
              </a:tblPr>
              <a:tblGrid>
                <a:gridCol w="275727">
                  <a:extLst>
                    <a:ext uri="{9D8B030D-6E8A-4147-A177-3AD203B41FA5}">
                      <a16:colId xmlns:a16="http://schemas.microsoft.com/office/drawing/2014/main" val="1525711166"/>
                    </a:ext>
                  </a:extLst>
                </a:gridCol>
                <a:gridCol w="275727">
                  <a:extLst>
                    <a:ext uri="{9D8B030D-6E8A-4147-A177-3AD203B41FA5}">
                      <a16:colId xmlns:a16="http://schemas.microsoft.com/office/drawing/2014/main" val="3117701617"/>
                    </a:ext>
                  </a:extLst>
                </a:gridCol>
                <a:gridCol w="275727">
                  <a:extLst>
                    <a:ext uri="{9D8B030D-6E8A-4147-A177-3AD203B41FA5}">
                      <a16:colId xmlns:a16="http://schemas.microsoft.com/office/drawing/2014/main" val="3715607278"/>
                    </a:ext>
                  </a:extLst>
                </a:gridCol>
                <a:gridCol w="275727">
                  <a:extLst>
                    <a:ext uri="{9D8B030D-6E8A-4147-A177-3AD203B41FA5}">
                      <a16:colId xmlns:a16="http://schemas.microsoft.com/office/drawing/2014/main" val="2218791500"/>
                    </a:ext>
                  </a:extLst>
                </a:gridCol>
                <a:gridCol w="275727">
                  <a:extLst>
                    <a:ext uri="{9D8B030D-6E8A-4147-A177-3AD203B41FA5}">
                      <a16:colId xmlns:a16="http://schemas.microsoft.com/office/drawing/2014/main" val="4124885283"/>
                    </a:ext>
                  </a:extLst>
                </a:gridCol>
                <a:gridCol w="275727">
                  <a:extLst>
                    <a:ext uri="{9D8B030D-6E8A-4147-A177-3AD203B41FA5}">
                      <a16:colId xmlns:a16="http://schemas.microsoft.com/office/drawing/2014/main" val="2931341190"/>
                    </a:ext>
                  </a:extLst>
                </a:gridCol>
              </a:tblGrid>
              <a:tr h="264411">
                <a:tc>
                  <a:txBody>
                    <a:bodyPr/>
                    <a:lstStyle/>
                    <a:p>
                      <a:r>
                        <a:rPr lang="en-NZ" sz="1200" dirty="0">
                          <a:latin typeface="Arial" panose="020B0604020202020204" pitchFamily="34" charset="0"/>
                          <a:cs typeface="Arial" panose="020B0604020202020204" pitchFamily="34" charset="0"/>
                        </a:rPr>
                        <a:t>1</a:t>
                      </a:r>
                    </a:p>
                  </a:txBody>
                  <a:tcPr/>
                </a:tc>
                <a:tc>
                  <a:txBody>
                    <a:bodyPr/>
                    <a:lstStyle/>
                    <a:p>
                      <a:r>
                        <a:rPr lang="en-NZ" sz="1200" dirty="0">
                          <a:latin typeface="Arial" panose="020B0604020202020204" pitchFamily="34" charset="0"/>
                          <a:cs typeface="Arial" panose="020B0604020202020204" pitchFamily="34" charset="0"/>
                        </a:rPr>
                        <a:t>2</a:t>
                      </a:r>
                    </a:p>
                  </a:txBody>
                  <a:tcPr/>
                </a:tc>
                <a:tc>
                  <a:txBody>
                    <a:bodyPr/>
                    <a:lstStyle/>
                    <a:p>
                      <a:r>
                        <a:rPr lang="en-NZ" sz="1200" dirty="0">
                          <a:latin typeface="Arial" panose="020B0604020202020204" pitchFamily="34" charset="0"/>
                          <a:cs typeface="Arial" panose="020B0604020202020204" pitchFamily="34" charset="0"/>
                        </a:rPr>
                        <a:t>3</a:t>
                      </a:r>
                    </a:p>
                  </a:txBody>
                  <a:tcPr/>
                </a:tc>
                <a:tc>
                  <a:txBody>
                    <a:bodyPr/>
                    <a:lstStyle/>
                    <a:p>
                      <a:r>
                        <a:rPr lang="en-NZ" sz="1200" dirty="0">
                          <a:latin typeface="Arial" panose="020B0604020202020204" pitchFamily="34" charset="0"/>
                          <a:cs typeface="Arial" panose="020B0604020202020204" pitchFamily="34" charset="0"/>
                        </a:rPr>
                        <a:t>4</a:t>
                      </a:r>
                    </a:p>
                  </a:txBody>
                  <a:tcPr/>
                </a:tc>
                <a:tc>
                  <a:txBody>
                    <a:bodyPr/>
                    <a:lstStyle/>
                    <a:p>
                      <a:r>
                        <a:rPr lang="en-NZ" sz="1200" dirty="0">
                          <a:latin typeface="Arial" panose="020B0604020202020204" pitchFamily="34" charset="0"/>
                          <a:cs typeface="Arial" panose="020B0604020202020204" pitchFamily="34" charset="0"/>
                        </a:rPr>
                        <a:t>5</a:t>
                      </a:r>
                    </a:p>
                  </a:txBody>
                  <a:tcPr/>
                </a:tc>
                <a:tc>
                  <a:txBody>
                    <a:bodyPr/>
                    <a:lstStyle/>
                    <a:p>
                      <a:r>
                        <a:rPr lang="en-NZ" sz="12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59891859"/>
                  </a:ext>
                </a:extLst>
              </a:tr>
            </a:tbl>
          </a:graphicData>
        </a:graphic>
      </p:graphicFrame>
      <p:pic>
        <p:nvPicPr>
          <p:cNvPr id="39" name="Picture 38" descr="Diagram&#10;&#10;Description automatically generated with medium confidence">
            <a:extLst>
              <a:ext uri="{FF2B5EF4-FFF2-40B4-BE49-F238E27FC236}">
                <a16:creationId xmlns:a16="http://schemas.microsoft.com/office/drawing/2014/main" id="{007733F6-EEC2-420A-A2B6-86ABFC187711}"/>
              </a:ext>
            </a:extLst>
          </p:cNvPr>
          <p:cNvPicPr>
            <a:picLocks noChangeAspect="1"/>
          </p:cNvPicPr>
          <p:nvPr/>
        </p:nvPicPr>
        <p:blipFill rotWithShape="1">
          <a:blip r:embed="rId10">
            <a:extLst>
              <a:ext uri="{28A0092B-C50C-407E-A947-70E740481C1C}">
                <a14:useLocalDpi xmlns:a14="http://schemas.microsoft.com/office/drawing/2010/main" val="0"/>
              </a:ext>
            </a:extLst>
          </a:blip>
          <a:srcRect l="16376" r="32342" b="48663"/>
          <a:stretch/>
        </p:blipFill>
        <p:spPr>
          <a:xfrm>
            <a:off x="11079929" y="3185087"/>
            <a:ext cx="752018" cy="565432"/>
          </a:xfrm>
          <a:prstGeom prst="rect">
            <a:avLst/>
          </a:prstGeom>
        </p:spPr>
      </p:pic>
      <p:graphicFrame>
        <p:nvGraphicFramePr>
          <p:cNvPr id="41" name="Table 40">
            <a:extLst>
              <a:ext uri="{FF2B5EF4-FFF2-40B4-BE49-F238E27FC236}">
                <a16:creationId xmlns:a16="http://schemas.microsoft.com/office/drawing/2014/main" id="{1E5371DE-4973-44A6-BA1C-AB8C20215087}"/>
              </a:ext>
            </a:extLst>
          </p:cNvPr>
          <p:cNvGraphicFramePr>
            <a:graphicFrameLocks noGrp="1"/>
          </p:cNvGraphicFramePr>
          <p:nvPr>
            <p:extLst>
              <p:ext uri="{D42A27DB-BD31-4B8C-83A1-F6EECF244321}">
                <p14:modId xmlns:p14="http://schemas.microsoft.com/office/powerpoint/2010/main" val="968222259"/>
              </p:ext>
            </p:extLst>
          </p:nvPr>
        </p:nvGraphicFramePr>
        <p:xfrm>
          <a:off x="5296397" y="2410413"/>
          <a:ext cx="1654362" cy="274320"/>
        </p:xfrm>
        <a:graphic>
          <a:graphicData uri="http://schemas.openxmlformats.org/drawingml/2006/table">
            <a:tbl>
              <a:tblPr firstRow="1" bandRow="1">
                <a:tableStyleId>{5940675A-B579-460E-94D1-54222C63F5DA}</a:tableStyleId>
              </a:tblPr>
              <a:tblGrid>
                <a:gridCol w="275727">
                  <a:extLst>
                    <a:ext uri="{9D8B030D-6E8A-4147-A177-3AD203B41FA5}">
                      <a16:colId xmlns:a16="http://schemas.microsoft.com/office/drawing/2014/main" val="1525711166"/>
                    </a:ext>
                  </a:extLst>
                </a:gridCol>
                <a:gridCol w="275727">
                  <a:extLst>
                    <a:ext uri="{9D8B030D-6E8A-4147-A177-3AD203B41FA5}">
                      <a16:colId xmlns:a16="http://schemas.microsoft.com/office/drawing/2014/main" val="3117701617"/>
                    </a:ext>
                  </a:extLst>
                </a:gridCol>
                <a:gridCol w="275727">
                  <a:extLst>
                    <a:ext uri="{9D8B030D-6E8A-4147-A177-3AD203B41FA5}">
                      <a16:colId xmlns:a16="http://schemas.microsoft.com/office/drawing/2014/main" val="3715607278"/>
                    </a:ext>
                  </a:extLst>
                </a:gridCol>
                <a:gridCol w="275727">
                  <a:extLst>
                    <a:ext uri="{9D8B030D-6E8A-4147-A177-3AD203B41FA5}">
                      <a16:colId xmlns:a16="http://schemas.microsoft.com/office/drawing/2014/main" val="2218791500"/>
                    </a:ext>
                  </a:extLst>
                </a:gridCol>
                <a:gridCol w="275727">
                  <a:extLst>
                    <a:ext uri="{9D8B030D-6E8A-4147-A177-3AD203B41FA5}">
                      <a16:colId xmlns:a16="http://schemas.microsoft.com/office/drawing/2014/main" val="4124885283"/>
                    </a:ext>
                  </a:extLst>
                </a:gridCol>
                <a:gridCol w="275727">
                  <a:extLst>
                    <a:ext uri="{9D8B030D-6E8A-4147-A177-3AD203B41FA5}">
                      <a16:colId xmlns:a16="http://schemas.microsoft.com/office/drawing/2014/main" val="2931341190"/>
                    </a:ext>
                  </a:extLst>
                </a:gridCol>
              </a:tblGrid>
              <a:tr h="264411">
                <a:tc>
                  <a:txBody>
                    <a:bodyPr/>
                    <a:lstStyle/>
                    <a:p>
                      <a:r>
                        <a:rPr lang="en-NZ" sz="1200" dirty="0">
                          <a:latin typeface="Arial" panose="020B0604020202020204" pitchFamily="34" charset="0"/>
                          <a:cs typeface="Arial" panose="020B0604020202020204" pitchFamily="34" charset="0"/>
                        </a:rPr>
                        <a:t>1</a:t>
                      </a:r>
                    </a:p>
                  </a:txBody>
                  <a:tcPr/>
                </a:tc>
                <a:tc>
                  <a:txBody>
                    <a:bodyPr/>
                    <a:lstStyle/>
                    <a:p>
                      <a:r>
                        <a:rPr lang="en-NZ" sz="1200" dirty="0">
                          <a:latin typeface="Arial" panose="020B0604020202020204" pitchFamily="34" charset="0"/>
                          <a:cs typeface="Arial" panose="020B0604020202020204" pitchFamily="34" charset="0"/>
                        </a:rPr>
                        <a:t>2</a:t>
                      </a:r>
                    </a:p>
                  </a:txBody>
                  <a:tcPr/>
                </a:tc>
                <a:tc>
                  <a:txBody>
                    <a:bodyPr/>
                    <a:lstStyle/>
                    <a:p>
                      <a:r>
                        <a:rPr lang="en-NZ" sz="1200" dirty="0">
                          <a:latin typeface="Arial" panose="020B0604020202020204" pitchFamily="34" charset="0"/>
                          <a:cs typeface="Arial" panose="020B0604020202020204" pitchFamily="34" charset="0"/>
                        </a:rPr>
                        <a:t>3</a:t>
                      </a:r>
                    </a:p>
                  </a:txBody>
                  <a:tcPr/>
                </a:tc>
                <a:tc>
                  <a:txBody>
                    <a:bodyPr/>
                    <a:lstStyle/>
                    <a:p>
                      <a:r>
                        <a:rPr lang="en-NZ" sz="1200" dirty="0">
                          <a:latin typeface="Arial" panose="020B0604020202020204" pitchFamily="34" charset="0"/>
                          <a:cs typeface="Arial" panose="020B0604020202020204" pitchFamily="34" charset="0"/>
                        </a:rPr>
                        <a:t>4</a:t>
                      </a:r>
                    </a:p>
                  </a:txBody>
                  <a:tcPr/>
                </a:tc>
                <a:tc>
                  <a:txBody>
                    <a:bodyPr/>
                    <a:lstStyle/>
                    <a:p>
                      <a:r>
                        <a:rPr lang="en-NZ" sz="1200" dirty="0">
                          <a:latin typeface="Arial" panose="020B0604020202020204" pitchFamily="34" charset="0"/>
                          <a:cs typeface="Arial" panose="020B0604020202020204" pitchFamily="34" charset="0"/>
                        </a:rPr>
                        <a:t>5</a:t>
                      </a:r>
                    </a:p>
                  </a:txBody>
                  <a:tcPr/>
                </a:tc>
                <a:tc>
                  <a:txBody>
                    <a:bodyPr/>
                    <a:lstStyle/>
                    <a:p>
                      <a:r>
                        <a:rPr lang="en-NZ" sz="12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59891859"/>
                  </a:ext>
                </a:extLst>
              </a:tr>
            </a:tbl>
          </a:graphicData>
        </a:graphic>
      </p:graphicFrame>
      <p:sp>
        <p:nvSpPr>
          <p:cNvPr id="37" name="Multiplication Sign 36">
            <a:extLst>
              <a:ext uri="{FF2B5EF4-FFF2-40B4-BE49-F238E27FC236}">
                <a16:creationId xmlns:a16="http://schemas.microsoft.com/office/drawing/2014/main" id="{2D23C3C2-A0FA-44AE-92FF-0B581429D1CF}"/>
              </a:ext>
            </a:extLst>
          </p:cNvPr>
          <p:cNvSpPr/>
          <p:nvPr/>
        </p:nvSpPr>
        <p:spPr>
          <a:xfrm>
            <a:off x="-47806" y="5749014"/>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Multiplication Sign 42">
            <a:extLst>
              <a:ext uri="{FF2B5EF4-FFF2-40B4-BE49-F238E27FC236}">
                <a16:creationId xmlns:a16="http://schemas.microsoft.com/office/drawing/2014/main" id="{AE7A7FB0-A47E-4780-9B0F-5D05B2C724CC}"/>
              </a:ext>
            </a:extLst>
          </p:cNvPr>
          <p:cNvSpPr/>
          <p:nvPr/>
        </p:nvSpPr>
        <p:spPr>
          <a:xfrm>
            <a:off x="11401581" y="5805640"/>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TextBox 3">
            <a:extLst>
              <a:ext uri="{FF2B5EF4-FFF2-40B4-BE49-F238E27FC236}">
                <a16:creationId xmlns:a16="http://schemas.microsoft.com/office/drawing/2014/main" id="{B2C7DF0B-9DE7-4782-A25A-002524126A74}"/>
              </a:ext>
            </a:extLst>
          </p:cNvPr>
          <p:cNvSpPr txBox="1"/>
          <p:nvPr/>
        </p:nvSpPr>
        <p:spPr>
          <a:xfrm>
            <a:off x="9941569" y="275843"/>
            <a:ext cx="2153154" cy="461665"/>
          </a:xfrm>
          <a:prstGeom prst="rect">
            <a:avLst/>
          </a:prstGeom>
          <a:noFill/>
        </p:spPr>
        <p:txBody>
          <a:bodyPr wrap="none" rtlCol="0">
            <a:spAutoFit/>
          </a:bodyPr>
          <a:lstStyle/>
          <a:p>
            <a:r>
              <a:rPr lang="en-NZ" sz="1200" dirty="0">
                <a:latin typeface="Arial" panose="020B0604020202020204" pitchFamily="34" charset="0"/>
                <a:cs typeface="Arial" panose="020B0604020202020204" pitchFamily="34" charset="0"/>
              </a:rPr>
              <a:t>Helen makes her decision in </a:t>
            </a:r>
          </a:p>
          <a:p>
            <a:r>
              <a:rPr lang="en-NZ" sz="1200" dirty="0">
                <a:latin typeface="Arial" panose="020B0604020202020204" pitchFamily="34" charset="0"/>
                <a:cs typeface="Arial" panose="020B0604020202020204" pitchFamily="34" charset="0"/>
              </a:rPr>
              <a:t>less than 6 months</a:t>
            </a:r>
          </a:p>
        </p:txBody>
      </p:sp>
    </p:spTree>
    <p:extLst>
      <p:ext uri="{BB962C8B-B14F-4D97-AF65-F5344CB8AC3E}">
        <p14:creationId xmlns:p14="http://schemas.microsoft.com/office/powerpoint/2010/main" val="291706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phic 36" descr="Stopwatch with solid fill">
            <a:extLst>
              <a:ext uri="{FF2B5EF4-FFF2-40B4-BE49-F238E27FC236}">
                <a16:creationId xmlns:a16="http://schemas.microsoft.com/office/drawing/2014/main" id="{B7503AEA-0DD0-42E1-8284-0B714CBB6E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0956" y="6181505"/>
            <a:ext cx="578183" cy="578183"/>
          </a:xfrm>
          <a:prstGeom prst="rect">
            <a:avLst/>
          </a:prstGeom>
        </p:spPr>
      </p:pic>
      <p:sp>
        <p:nvSpPr>
          <p:cNvPr id="9" name="TextBox 8">
            <a:extLst>
              <a:ext uri="{FF2B5EF4-FFF2-40B4-BE49-F238E27FC236}">
                <a16:creationId xmlns:a16="http://schemas.microsoft.com/office/drawing/2014/main" id="{681C6BD2-A37B-4B62-B387-5A02BC8D5E08}"/>
              </a:ext>
            </a:extLst>
          </p:cNvPr>
          <p:cNvSpPr txBox="1"/>
          <p:nvPr/>
        </p:nvSpPr>
        <p:spPr>
          <a:xfrm>
            <a:off x="5524871" y="1030080"/>
            <a:ext cx="2159532" cy="3600986"/>
          </a:xfrm>
          <a:prstGeom prst="rect">
            <a:avLst/>
          </a:prstGeom>
          <a:noFill/>
          <a:ln>
            <a:solidFill>
              <a:schemeClr val="bg2">
                <a:lumMod val="75000"/>
              </a:schemeClr>
            </a:solidFill>
          </a:ln>
        </p:spPr>
        <p:txBody>
          <a:bodyPr wrap="square">
            <a:spAutoFit/>
          </a:bodyPr>
          <a:lstStyle/>
          <a:p>
            <a:pPr marL="66675" algn="l"/>
            <a:r>
              <a:rPr lang="en-US" sz="1200" b="1" i="0" dirty="0">
                <a:solidFill>
                  <a:srgbClr val="201F1E"/>
                </a:solidFill>
                <a:effectLst/>
                <a:latin typeface="Arial" panose="020B0604020202020204" pitchFamily="34" charset="0"/>
                <a:cs typeface="Arial" panose="020B0604020202020204" pitchFamily="34" charset="0"/>
              </a:rPr>
              <a:t>8</a:t>
            </a:r>
            <a:r>
              <a:rPr lang="en-US" sz="1200" b="1" baseline="30000" dirty="0">
                <a:solidFill>
                  <a:srgbClr val="201F1E"/>
                </a:solidFill>
                <a:latin typeface="Arial" panose="020B0604020202020204" pitchFamily="34" charset="0"/>
                <a:cs typeface="Arial" panose="020B0604020202020204" pitchFamily="34" charset="0"/>
              </a:rPr>
              <a:t> </a:t>
            </a:r>
            <a:r>
              <a:rPr lang="en-US" sz="1200" b="1" i="0" dirty="0">
                <a:solidFill>
                  <a:srgbClr val="201F1E"/>
                </a:solidFill>
                <a:effectLst/>
                <a:latin typeface="Arial" panose="020B0604020202020204" pitchFamily="34" charset="0"/>
                <a:cs typeface="Arial" panose="020B0604020202020204" pitchFamily="34" charset="0"/>
              </a:rPr>
              <a:t>August 2023</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Harry </a:t>
            </a:r>
            <a:r>
              <a:rPr lang="en-US" sz="1200" dirty="0">
                <a:solidFill>
                  <a:srgbClr val="201F1E"/>
                </a:solidFill>
                <a:latin typeface="Arial" panose="020B0604020202020204" pitchFamily="34" charset="0"/>
                <a:cs typeface="Arial" panose="020B0604020202020204" pitchFamily="34" charset="0"/>
              </a:rPr>
              <a:t>i</a:t>
            </a:r>
            <a:r>
              <a:rPr lang="en-US" sz="1200" b="0" i="0" dirty="0">
                <a:solidFill>
                  <a:srgbClr val="201F1E"/>
                </a:solidFill>
                <a:effectLst/>
                <a:latin typeface="Arial" panose="020B0604020202020204" pitchFamily="34" charset="0"/>
                <a:cs typeface="Arial" panose="020B0604020202020204" pitchFamily="34" charset="0"/>
              </a:rPr>
              <a:t>s still thinking about what he wants to do. </a:t>
            </a:r>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dirty="0">
                <a:solidFill>
                  <a:srgbClr val="201F1E"/>
                </a:solidFill>
                <a:latin typeface="Arial" panose="020B0604020202020204" pitchFamily="34" charset="0"/>
                <a:cs typeface="Arial" panose="020B0604020202020204" pitchFamily="34" charset="0"/>
              </a:rPr>
              <a:t>The six months is over.</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r>
              <a:rPr lang="en-US" sz="1200" dirty="0">
                <a:latin typeface="Arial" panose="020B0604020202020204" pitchFamily="34" charset="0"/>
                <a:cs typeface="Arial" panose="020B0604020202020204" pitchFamily="34" charset="0"/>
              </a:rPr>
              <a:t>Harry can still tell </a:t>
            </a:r>
            <a:r>
              <a:rPr lang="en-US" sz="1200" dirty="0">
                <a:solidFill>
                  <a:srgbClr val="201F1E"/>
                </a:solidFill>
                <a:latin typeface="Arial" panose="020B0604020202020204" pitchFamily="34" charset="0"/>
                <a:cs typeface="Arial" panose="020B0604020202020204" pitchFamily="34" charset="0"/>
              </a:rPr>
              <a:t>MOE</a:t>
            </a:r>
            <a:r>
              <a:rPr lang="en-US" sz="1200" dirty="0">
                <a:latin typeface="Arial" panose="020B0604020202020204" pitchFamily="34" charset="0"/>
                <a:cs typeface="Arial" panose="020B0604020202020204" pitchFamily="34" charset="0"/>
              </a:rPr>
              <a:t> what he wants to do. </a:t>
            </a:r>
          </a:p>
          <a:p>
            <a:pPr marL="66675" algn="l"/>
            <a:endParaRPr lang="en-US" sz="1200" dirty="0">
              <a:latin typeface="Arial" panose="020B0604020202020204" pitchFamily="34" charset="0"/>
              <a:cs typeface="Arial" panose="020B0604020202020204" pitchFamily="34" charset="0"/>
            </a:endParaRPr>
          </a:p>
          <a:p>
            <a:pPr marL="66675" algn="l"/>
            <a:r>
              <a:rPr lang="en-US" sz="1200" b="1" dirty="0">
                <a:latin typeface="Arial" panose="020B0604020202020204" pitchFamily="34" charset="0"/>
                <a:cs typeface="Arial" panose="020B0604020202020204" pitchFamily="34" charset="0"/>
              </a:rPr>
              <a:t>But</a:t>
            </a:r>
            <a:r>
              <a:rPr lang="en-US" sz="1200" dirty="0">
                <a:latin typeface="Arial" panose="020B0604020202020204" pitchFamily="34" charset="0"/>
                <a:cs typeface="Arial" panose="020B0604020202020204" pitchFamily="34" charset="0"/>
              </a:rPr>
              <a:t> the clock is counting time again.</a:t>
            </a:r>
          </a:p>
          <a:p>
            <a:pPr marL="66675" algn="l"/>
            <a:r>
              <a:rPr lang="en-US" sz="1200" dirty="0">
                <a:latin typeface="Arial" panose="020B0604020202020204" pitchFamily="34" charset="0"/>
                <a:cs typeface="Arial" panose="020B0604020202020204" pitchFamily="34" charset="0"/>
              </a:rPr>
              <a:t> </a:t>
            </a:r>
          </a:p>
          <a:p>
            <a:pPr marL="66675" algn="l"/>
            <a:r>
              <a:rPr lang="en-US" sz="1200" b="0" i="0" dirty="0">
                <a:solidFill>
                  <a:srgbClr val="201F1E"/>
                </a:solidFill>
                <a:effectLst/>
                <a:latin typeface="Arial" panose="020B0604020202020204" pitchFamily="34" charset="0"/>
                <a:cs typeface="Arial" panose="020B0604020202020204" pitchFamily="34" charset="0"/>
              </a:rPr>
              <a:t>Harry can stop the clock if he makes his claim in court.</a:t>
            </a:r>
          </a:p>
        </p:txBody>
      </p:sp>
      <p:sp>
        <p:nvSpPr>
          <p:cNvPr id="5" name="TextBox 4">
            <a:extLst>
              <a:ext uri="{FF2B5EF4-FFF2-40B4-BE49-F238E27FC236}">
                <a16:creationId xmlns:a16="http://schemas.microsoft.com/office/drawing/2014/main" id="{90A211EE-EA6C-42D0-A54E-F3A122580BCE}"/>
              </a:ext>
            </a:extLst>
          </p:cNvPr>
          <p:cNvSpPr txBox="1"/>
          <p:nvPr/>
        </p:nvSpPr>
        <p:spPr>
          <a:xfrm>
            <a:off x="57455" y="1030080"/>
            <a:ext cx="1545378" cy="4524315"/>
          </a:xfrm>
          <a:prstGeom prst="rect">
            <a:avLst/>
          </a:prstGeom>
          <a:noFill/>
          <a:ln>
            <a:solidFill>
              <a:schemeClr val="bg2">
                <a:lumMod val="75000"/>
              </a:schemeClr>
            </a:solidFill>
          </a:ln>
        </p:spPr>
        <p:txBody>
          <a:bodyPr wrap="square" lIns="91440" tIns="45720" rIns="91440" bIns="45720" anchor="t">
            <a:spAutoFit/>
          </a:bodyPr>
          <a:lstStyle/>
          <a:p>
            <a:pPr marL="66675" algn="l"/>
            <a:r>
              <a:rPr lang="en-US" sz="1200" b="1" i="0" dirty="0">
                <a:solidFill>
                  <a:srgbClr val="201F1E"/>
                </a:solidFill>
                <a:effectLst/>
                <a:latin typeface="Arial" panose="020B0604020202020204" pitchFamily="34" charset="0"/>
                <a:cs typeface="Arial" panose="020B0604020202020204" pitchFamily="34" charset="0"/>
              </a:rPr>
              <a:t>20 August 2021</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Harry calls MOE (Ministry of Education).</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b="0" i="0" dirty="0">
              <a:solidFill>
                <a:srgbClr val="201F1E"/>
              </a:solidFill>
              <a:effectLst/>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b="0" i="0" dirty="0">
              <a:solidFill>
                <a:srgbClr val="201F1E"/>
              </a:solidFill>
              <a:effectLst/>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 </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dirty="0">
                <a:solidFill>
                  <a:srgbClr val="201F1E"/>
                </a:solidFill>
                <a:latin typeface="Arial" panose="020B0604020202020204" pitchFamily="34" charset="0"/>
                <a:cs typeface="Arial" panose="020B0604020202020204" pitchFamily="34" charset="0"/>
              </a:rPr>
              <a:t>He</a:t>
            </a:r>
            <a:r>
              <a:rPr lang="en-US" sz="1200" b="0" i="0" dirty="0">
                <a:solidFill>
                  <a:srgbClr val="201F1E"/>
                </a:solidFill>
                <a:effectLst/>
                <a:latin typeface="Arial" panose="020B0604020202020204" pitchFamily="34" charset="0"/>
                <a:cs typeface="Arial" panose="020B0604020202020204" pitchFamily="34" charset="0"/>
              </a:rPr>
              <a:t> makes his claim.</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dirty="0">
                <a:solidFill>
                  <a:srgbClr val="201F1E"/>
                </a:solidFill>
                <a:latin typeface="Arial"/>
                <a:cs typeface="Arial"/>
              </a:rPr>
              <a:t>He says he was abused at a Residential School when he was a child.</a:t>
            </a:r>
          </a:p>
          <a:p>
            <a:pPr marL="66675" algn="l"/>
            <a:endParaRPr lang="en-US" sz="1200" b="0" i="0" dirty="0">
              <a:solidFill>
                <a:srgbClr val="201F1E"/>
              </a:solidFill>
              <a:effectLst/>
              <a:latin typeface="Arial" panose="020B0604020202020204" pitchFamily="34" charset="0"/>
              <a:cs typeface="Arial" panose="020B0604020202020204" pitchFamily="34" charset="0"/>
            </a:endParaRPr>
          </a:p>
          <a:p>
            <a:pPr marL="66675" algn="l"/>
            <a:r>
              <a:rPr lang="en-US" sz="1200" dirty="0">
                <a:solidFill>
                  <a:srgbClr val="201F1E"/>
                </a:solidFill>
                <a:latin typeface="Arial" panose="020B0604020202020204" pitchFamily="34" charset="0"/>
                <a:cs typeface="Arial" panose="020B0604020202020204" pitchFamily="34" charset="0"/>
              </a:rPr>
              <a:t>The clock stops counting time.</a:t>
            </a:r>
          </a:p>
          <a:p>
            <a:pPr marL="66675"/>
            <a:endParaRPr lang="en-US" sz="1200" dirty="0">
              <a:solidFill>
                <a:srgbClr val="201F1E"/>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4E19101-2DDD-4405-B3BA-53CA787D5159}"/>
              </a:ext>
            </a:extLst>
          </p:cNvPr>
          <p:cNvSpPr txBox="1"/>
          <p:nvPr/>
        </p:nvSpPr>
        <p:spPr>
          <a:xfrm>
            <a:off x="1701892" y="1025418"/>
            <a:ext cx="1635784" cy="1384995"/>
          </a:xfrm>
          <a:prstGeom prst="rect">
            <a:avLst/>
          </a:prstGeom>
          <a:noFill/>
          <a:ln>
            <a:solidFill>
              <a:schemeClr val="bg2">
                <a:lumMod val="75000"/>
              </a:schemeClr>
            </a:solidFill>
          </a:ln>
        </p:spPr>
        <p:txBody>
          <a:bodyPr wrap="square">
            <a:spAutoFit/>
          </a:bodyPr>
          <a:lstStyle/>
          <a:p>
            <a:r>
              <a:rPr lang="en-US" sz="1200" b="1" i="0" dirty="0">
                <a:solidFill>
                  <a:srgbClr val="201F1E"/>
                </a:solidFill>
                <a:effectLst/>
                <a:latin typeface="Arial" panose="020B0604020202020204" pitchFamily="34" charset="0"/>
                <a:cs typeface="Arial" panose="020B0604020202020204" pitchFamily="34" charset="0"/>
              </a:rPr>
              <a:t>30 July 2022</a:t>
            </a: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Harry talks to </a:t>
            </a:r>
            <a:r>
              <a:rPr lang="en-US" sz="1200" dirty="0">
                <a:solidFill>
                  <a:srgbClr val="201F1E"/>
                </a:solidFill>
                <a:latin typeface="Arial" panose="020B0604020202020204" pitchFamily="34" charset="0"/>
                <a:cs typeface="Arial" panose="020B0604020202020204" pitchFamily="34" charset="0"/>
              </a:rPr>
              <a:t>MOE</a:t>
            </a:r>
            <a:r>
              <a:rPr lang="en-US" sz="1200" b="0" i="0" dirty="0">
                <a:solidFill>
                  <a:srgbClr val="201F1E"/>
                </a:solidFill>
                <a:effectLst/>
                <a:latin typeface="Arial" panose="020B0604020202020204" pitchFamily="34" charset="0"/>
                <a:cs typeface="Arial" panose="020B0604020202020204" pitchFamily="34" charset="0"/>
              </a:rPr>
              <a:t>. </a:t>
            </a:r>
          </a:p>
          <a:p>
            <a:endParaRPr lang="en-US" sz="1200" dirty="0">
              <a:solidFill>
                <a:srgbClr val="201F1E"/>
              </a:solidFill>
              <a:latin typeface="Arial" panose="020B0604020202020204" pitchFamily="34" charset="0"/>
              <a:cs typeface="Arial" panose="020B0604020202020204" pitchFamily="34" charset="0"/>
            </a:endParaRPr>
          </a:p>
          <a:p>
            <a:r>
              <a:rPr lang="en-US" sz="1200" dirty="0">
                <a:solidFill>
                  <a:srgbClr val="201F1E"/>
                </a:solidFill>
                <a:latin typeface="Arial" panose="020B0604020202020204" pitchFamily="34" charset="0"/>
                <a:cs typeface="Arial" panose="020B0604020202020204" pitchFamily="34" charset="0"/>
              </a:rPr>
              <a:t>H</a:t>
            </a:r>
            <a:r>
              <a:rPr lang="en-US" sz="1200" b="0" i="0" dirty="0">
                <a:solidFill>
                  <a:srgbClr val="201F1E"/>
                </a:solidFill>
                <a:effectLst/>
                <a:latin typeface="Arial" panose="020B0604020202020204" pitchFamily="34" charset="0"/>
                <a:cs typeface="Arial" panose="020B0604020202020204" pitchFamily="34" charset="0"/>
              </a:rPr>
              <a:t>e gives them more information about what happened.</a:t>
            </a:r>
            <a:endParaRPr lang="en-NZ"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96F97E8-3B60-4D48-B2AA-76C0A5844843}"/>
              </a:ext>
            </a:extLst>
          </p:cNvPr>
          <p:cNvSpPr txBox="1"/>
          <p:nvPr/>
        </p:nvSpPr>
        <p:spPr>
          <a:xfrm>
            <a:off x="3460578" y="1025417"/>
            <a:ext cx="1928290" cy="5084634"/>
          </a:xfrm>
          <a:prstGeom prst="rect">
            <a:avLst/>
          </a:prstGeom>
          <a:noFill/>
          <a:ln>
            <a:solidFill>
              <a:schemeClr val="bg2">
                <a:lumMod val="75000"/>
              </a:schemeClr>
            </a:solidFill>
          </a:ln>
        </p:spPr>
        <p:txBody>
          <a:bodyPr wrap="square">
            <a:noAutofit/>
          </a:bodyPr>
          <a:lstStyle/>
          <a:p>
            <a:r>
              <a:rPr lang="en-US" sz="1200" b="1" i="0" dirty="0">
                <a:solidFill>
                  <a:srgbClr val="201F1E"/>
                </a:solidFill>
                <a:effectLst/>
                <a:latin typeface="Arial" panose="020B0604020202020204" pitchFamily="34" charset="0"/>
                <a:cs typeface="Arial" panose="020B0604020202020204" pitchFamily="34" charset="0"/>
              </a:rPr>
              <a:t>7 February 2023 </a:t>
            </a: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dirty="0">
                <a:solidFill>
                  <a:srgbClr val="201F1E"/>
                </a:solidFill>
                <a:latin typeface="Arial" panose="020B0604020202020204" pitchFamily="34" charset="0"/>
                <a:cs typeface="Arial" panose="020B0604020202020204" pitchFamily="34" charset="0"/>
              </a:rPr>
              <a:t>MOE</a:t>
            </a:r>
            <a:r>
              <a:rPr lang="en-US" sz="1200" b="0" i="0" dirty="0">
                <a:solidFill>
                  <a:srgbClr val="201F1E"/>
                </a:solidFill>
                <a:effectLst/>
                <a:latin typeface="Arial" panose="020B0604020202020204" pitchFamily="34" charset="0"/>
                <a:cs typeface="Arial" panose="020B0604020202020204" pitchFamily="34" charset="0"/>
              </a:rPr>
              <a:t> sends Harry their response = their decision about his claim.</a:t>
            </a:r>
          </a:p>
          <a:p>
            <a:endParaRPr lang="en-US" sz="1200" dirty="0">
              <a:solidFill>
                <a:srgbClr val="201F1E"/>
              </a:solidFill>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Harry has 6 months </a:t>
            </a:r>
          </a:p>
          <a:p>
            <a:endParaRPr lang="en-US" sz="1200" dirty="0">
              <a:solidFill>
                <a:srgbClr val="201F1E"/>
              </a:solidFill>
              <a:latin typeface="Arial" panose="020B0604020202020204" pitchFamily="34" charset="0"/>
              <a:cs typeface="Arial" panose="020B0604020202020204" pitchFamily="34" charset="0"/>
            </a:endParaRP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i="0" dirty="0">
                <a:solidFill>
                  <a:schemeClr val="accent1"/>
                </a:solidFill>
                <a:effectLst/>
                <a:latin typeface="Arial" panose="020B0604020202020204" pitchFamily="34" charset="0"/>
                <a:cs typeface="Arial" panose="020B0604020202020204" pitchFamily="34" charset="0"/>
              </a:rPr>
              <a:t>    7</a:t>
            </a:r>
            <a:r>
              <a:rPr lang="en-US" sz="1200" i="0" baseline="30000" dirty="0">
                <a:solidFill>
                  <a:schemeClr val="accent1"/>
                </a:solidFill>
                <a:effectLst/>
                <a:latin typeface="Arial" panose="020B0604020202020204" pitchFamily="34" charset="0"/>
                <a:cs typeface="Arial" panose="020B0604020202020204" pitchFamily="34" charset="0"/>
              </a:rPr>
              <a:t> </a:t>
            </a:r>
            <a:r>
              <a:rPr lang="en-US" sz="1200" dirty="0">
                <a:solidFill>
                  <a:schemeClr val="accent1"/>
                </a:solidFill>
                <a:latin typeface="Arial" panose="020B0604020202020204" pitchFamily="34" charset="0"/>
                <a:cs typeface="Arial" panose="020B0604020202020204" pitchFamily="34" charset="0"/>
              </a:rPr>
              <a:t>Feb – 7 </a:t>
            </a:r>
            <a:r>
              <a:rPr lang="en-US" sz="1200" i="0" dirty="0">
                <a:solidFill>
                  <a:schemeClr val="accent1"/>
                </a:solidFill>
                <a:effectLst/>
                <a:latin typeface="Arial" panose="020B0604020202020204" pitchFamily="34" charset="0"/>
                <a:cs typeface="Arial" panose="020B0604020202020204" pitchFamily="34" charset="0"/>
              </a:rPr>
              <a:t>Aug 2023      </a:t>
            </a:r>
            <a:r>
              <a:rPr lang="en-US" sz="1200" b="0" i="0" dirty="0">
                <a:solidFill>
                  <a:srgbClr val="201F1E"/>
                </a:solidFill>
                <a:effectLst/>
                <a:latin typeface="Arial" panose="020B0604020202020204" pitchFamily="34" charset="0"/>
                <a:cs typeface="Arial" panose="020B0604020202020204" pitchFamily="34" charset="0"/>
              </a:rPr>
              <a:t>to think about what he wants to do. </a:t>
            </a:r>
            <a:r>
              <a:rPr lang="en-US" sz="1200" dirty="0">
                <a:solidFill>
                  <a:srgbClr val="201F1E"/>
                </a:solidFill>
                <a:latin typeface="Arial" panose="020B0604020202020204" pitchFamily="34" charset="0"/>
                <a:cs typeface="Arial" panose="020B0604020202020204" pitchFamily="34" charset="0"/>
              </a:rPr>
              <a:t>H</a:t>
            </a:r>
            <a:r>
              <a:rPr lang="en-US" sz="1200" b="0" i="0" dirty="0">
                <a:solidFill>
                  <a:srgbClr val="201F1E"/>
                </a:solidFill>
                <a:effectLst/>
                <a:latin typeface="Arial" panose="020B0604020202020204" pitchFamily="34" charset="0"/>
                <a:cs typeface="Arial" panose="020B0604020202020204" pitchFamily="34" charset="0"/>
              </a:rPr>
              <a:t>e can:</a:t>
            </a:r>
          </a:p>
          <a:p>
            <a:pPr marL="66675" algn="l"/>
            <a:r>
              <a:rPr lang="en-US" sz="1200" b="0" i="0" dirty="0">
                <a:solidFill>
                  <a:srgbClr val="201F1E"/>
                </a:solidFill>
                <a:effectLst/>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Settle</a:t>
            </a:r>
            <a:r>
              <a:rPr lang="en-NZ" sz="1200" dirty="0">
                <a:latin typeface="Arial" panose="020B0604020202020204" pitchFamily="34" charset="0"/>
                <a:cs typeface="Arial" panose="020B0604020202020204" pitchFamily="34" charset="0"/>
              </a:rPr>
              <a:t> – Yes, he is happy with the decision. </a:t>
            </a:r>
          </a:p>
          <a:p>
            <a:pPr marL="171450" indent="-171450">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Ask for a review </a:t>
            </a:r>
            <a:r>
              <a:rPr lang="en-NZ" sz="1200" dirty="0">
                <a:latin typeface="Arial" panose="020B0604020202020204" pitchFamily="34" charset="0"/>
                <a:cs typeface="Arial" panose="020B0604020202020204" pitchFamily="34" charset="0"/>
              </a:rPr>
              <a:t>– No, he is not happy with the decision. He  wants them to look at his claim again.</a:t>
            </a:r>
          </a:p>
          <a:p>
            <a:pPr marL="171450" indent="-171450">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Court</a:t>
            </a:r>
            <a:r>
              <a:rPr lang="en-NZ" sz="1200" dirty="0">
                <a:latin typeface="Arial" panose="020B0604020202020204" pitchFamily="34" charset="0"/>
                <a:cs typeface="Arial" panose="020B0604020202020204" pitchFamily="34" charset="0"/>
              </a:rPr>
              <a:t> - No, he is not happy with the decision. He wants to take his claim to court.</a:t>
            </a:r>
            <a:endParaRPr lang="en-US" sz="1200" b="0" i="0" dirty="0">
              <a:solidFill>
                <a:srgbClr val="201F1E"/>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9BCD6E-096A-42CC-A013-19843336125F}"/>
              </a:ext>
            </a:extLst>
          </p:cNvPr>
          <p:cNvSpPr txBox="1"/>
          <p:nvPr/>
        </p:nvSpPr>
        <p:spPr>
          <a:xfrm>
            <a:off x="9159377" y="1021762"/>
            <a:ext cx="1586842" cy="4154984"/>
          </a:xfrm>
          <a:prstGeom prst="rect">
            <a:avLst/>
          </a:prstGeom>
          <a:noFill/>
          <a:ln>
            <a:solidFill>
              <a:schemeClr val="bg2">
                <a:lumMod val="75000"/>
              </a:schemeClr>
            </a:solidFill>
          </a:ln>
        </p:spPr>
        <p:txBody>
          <a:bodyPr wrap="square" lIns="91440" tIns="45720" rIns="91440" bIns="45720" anchor="t">
            <a:spAutoFit/>
          </a:bodyPr>
          <a:lstStyle/>
          <a:p>
            <a:pPr marL="66675"/>
            <a:r>
              <a:rPr lang="en-US" sz="1200" b="1" i="0" dirty="0">
                <a:solidFill>
                  <a:srgbClr val="201F1E"/>
                </a:solidFill>
                <a:effectLst/>
                <a:latin typeface="Arial" panose="020B0604020202020204" pitchFamily="34" charset="0"/>
                <a:cs typeface="Arial" panose="020B0604020202020204" pitchFamily="34" charset="0"/>
              </a:rPr>
              <a:t>10 December 2024</a:t>
            </a:r>
            <a:r>
              <a:rPr lang="en-US" sz="1200" b="0" i="0" dirty="0">
                <a:solidFill>
                  <a:srgbClr val="201F1E"/>
                </a:solidFill>
                <a:effectLst/>
                <a:latin typeface="Arial" panose="020B0604020202020204" pitchFamily="34" charset="0"/>
                <a:cs typeface="Arial" panose="020B0604020202020204" pitchFamily="34" charset="0"/>
              </a:rPr>
              <a:t> </a:t>
            </a:r>
          </a:p>
          <a:p>
            <a:pPr marL="66675"/>
            <a:endParaRPr lang="en-US" sz="1200" b="0" i="0" dirty="0">
              <a:solidFill>
                <a:srgbClr val="201F1E"/>
              </a:solidFill>
              <a:effectLst/>
              <a:latin typeface="Arial" panose="020B0604020202020204" pitchFamily="34" charset="0"/>
              <a:cs typeface="Arial" panose="020B0604020202020204" pitchFamily="34" charset="0"/>
            </a:endParaRPr>
          </a:p>
          <a:p>
            <a:r>
              <a:rPr lang="en-US" sz="1200" dirty="0">
                <a:solidFill>
                  <a:srgbClr val="201F1E"/>
                </a:solidFill>
                <a:latin typeface="Arial" panose="020B0604020202020204" pitchFamily="34" charset="0"/>
                <a:cs typeface="Arial" panose="020B0604020202020204" pitchFamily="34" charset="0"/>
              </a:rPr>
              <a:t>MOE</a:t>
            </a:r>
            <a:r>
              <a:rPr lang="en-US" sz="1200" b="0" i="0" dirty="0">
                <a:solidFill>
                  <a:srgbClr val="201F1E"/>
                </a:solidFill>
                <a:effectLst/>
                <a:latin typeface="Arial" panose="020B0604020202020204" pitchFamily="34" charset="0"/>
                <a:cs typeface="Arial" panose="020B0604020202020204" pitchFamily="34" charset="0"/>
              </a:rPr>
              <a:t> sends Harry their decision about the </a:t>
            </a:r>
            <a:r>
              <a:rPr lang="en-US" sz="1200" b="1" i="0" dirty="0">
                <a:solidFill>
                  <a:srgbClr val="201F1E"/>
                </a:solidFill>
                <a:effectLst/>
                <a:latin typeface="Arial" panose="020B0604020202020204" pitchFamily="34" charset="0"/>
                <a:cs typeface="Arial" panose="020B0604020202020204" pitchFamily="34" charset="0"/>
              </a:rPr>
              <a:t>review</a:t>
            </a:r>
            <a:r>
              <a:rPr lang="en-US" sz="1200" b="0" i="0" dirty="0">
                <a:solidFill>
                  <a:srgbClr val="201F1E"/>
                </a:solidFill>
                <a:effectLst/>
                <a:latin typeface="Arial" panose="020B0604020202020204" pitchFamily="34" charset="0"/>
                <a:cs typeface="Arial" panose="020B0604020202020204" pitchFamily="34" charset="0"/>
              </a:rPr>
              <a:t>.</a:t>
            </a:r>
          </a:p>
          <a:p>
            <a:endParaRPr lang="en-US" sz="1200" b="0" i="0" dirty="0">
              <a:solidFill>
                <a:srgbClr val="201F1E"/>
              </a:solidFill>
              <a:effectLst/>
              <a:latin typeface="Arial" panose="020B0604020202020204" pitchFamily="34" charset="0"/>
              <a:cs typeface="Arial" panose="020B0604020202020204" pitchFamily="34" charset="0"/>
            </a:endParaRPr>
          </a:p>
          <a:p>
            <a:r>
              <a:rPr lang="en-US" sz="1200" b="0" i="0" dirty="0">
                <a:solidFill>
                  <a:srgbClr val="201F1E"/>
                </a:solidFill>
                <a:effectLst/>
                <a:latin typeface="Arial" panose="020B0604020202020204" pitchFamily="34" charset="0"/>
                <a:cs typeface="Arial" panose="020B0604020202020204" pitchFamily="34" charset="0"/>
              </a:rPr>
              <a:t>He can:</a:t>
            </a:r>
          </a:p>
          <a:p>
            <a:pPr marL="66675"/>
            <a:r>
              <a:rPr lang="en-US" sz="1200" b="0" i="0" dirty="0">
                <a:solidFill>
                  <a:srgbClr val="201F1E"/>
                </a:solidFill>
                <a:effectLst/>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Settle</a:t>
            </a:r>
            <a:r>
              <a:rPr lang="en-NZ" sz="1200" dirty="0">
                <a:latin typeface="Arial" panose="020B0604020202020204" pitchFamily="34" charset="0"/>
                <a:cs typeface="Arial" panose="020B0604020202020204" pitchFamily="34" charset="0"/>
              </a:rPr>
              <a:t> – Yes, he is happy with the decision. </a:t>
            </a:r>
          </a:p>
          <a:p>
            <a:pPr marL="171450" indent="-171450">
              <a:buFont typeface="Arial" panose="020B0604020202020204" pitchFamily="34" charset="0"/>
              <a:buChar char="•"/>
            </a:pPr>
            <a:endParaRPr lang="en-NZ"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NZ" sz="1200" b="1" dirty="0">
                <a:latin typeface="Arial" panose="020B0604020202020204" pitchFamily="34" charset="0"/>
                <a:cs typeface="Arial" panose="020B0604020202020204" pitchFamily="34" charset="0"/>
              </a:rPr>
              <a:t>Court</a:t>
            </a:r>
            <a:r>
              <a:rPr lang="en-NZ" sz="1200" dirty="0">
                <a:latin typeface="Arial" panose="020B0604020202020204" pitchFamily="34" charset="0"/>
                <a:cs typeface="Arial" panose="020B0604020202020204" pitchFamily="34" charset="0"/>
              </a:rPr>
              <a:t> - No, he is not happy with the decision. He wants to take his claim to court.</a:t>
            </a:r>
          </a:p>
          <a:p>
            <a:pPr marL="171450" indent="-171450">
              <a:buFont typeface="Arial" panose="020B0604020202020204" pitchFamily="34" charset="0"/>
              <a:buChar char="•"/>
            </a:pPr>
            <a:endParaRPr lang="en-NZ" sz="1200" b="0" i="0" dirty="0">
              <a:solidFill>
                <a:srgbClr val="201F1E"/>
              </a:solidFill>
              <a:effectLst/>
              <a:latin typeface="Arial" panose="020B0604020202020204" pitchFamily="34" charset="0"/>
              <a:cs typeface="Arial" panose="020B0604020202020204" pitchFamily="34" charset="0"/>
            </a:endParaRPr>
          </a:p>
          <a:p>
            <a:r>
              <a:rPr lang="en-US" sz="1200" b="0" i="0" dirty="0">
                <a:solidFill>
                  <a:srgbClr val="201F1E"/>
                </a:solidFill>
                <a:effectLst/>
                <a:latin typeface="Arial"/>
                <a:cs typeface="Arial"/>
              </a:rPr>
              <a:t>The clock is still counting time.</a:t>
            </a:r>
          </a:p>
          <a:p>
            <a:endParaRPr lang="en-US" sz="1200" dirty="0">
              <a:solidFill>
                <a:srgbClr val="201F1E"/>
              </a:solidFill>
              <a:latin typeface="Arial"/>
              <a:cs typeface="Arial"/>
            </a:endParaRPr>
          </a:p>
          <a:p>
            <a:endParaRPr lang="en-US" sz="1200" dirty="0">
              <a:solidFill>
                <a:srgbClr val="201F1E"/>
              </a:solidFill>
              <a:latin typeface="Arial"/>
              <a:cs typeface="Arial"/>
            </a:endParaRPr>
          </a:p>
        </p:txBody>
      </p:sp>
      <p:sp>
        <p:nvSpPr>
          <p:cNvPr id="18" name="TextBox 17">
            <a:extLst>
              <a:ext uri="{FF2B5EF4-FFF2-40B4-BE49-F238E27FC236}">
                <a16:creationId xmlns:a16="http://schemas.microsoft.com/office/drawing/2014/main" id="{16FFD89D-A9C0-409C-BF10-BAED4A9DC734}"/>
              </a:ext>
            </a:extLst>
          </p:cNvPr>
          <p:cNvSpPr txBox="1"/>
          <p:nvPr/>
        </p:nvSpPr>
        <p:spPr>
          <a:xfrm>
            <a:off x="10879717" y="1030080"/>
            <a:ext cx="1205372" cy="3231654"/>
          </a:xfrm>
          <a:prstGeom prst="rect">
            <a:avLst/>
          </a:prstGeom>
          <a:noFill/>
          <a:ln>
            <a:solidFill>
              <a:schemeClr val="bg2">
                <a:lumMod val="75000"/>
              </a:schemeClr>
            </a:solidFill>
          </a:ln>
        </p:spPr>
        <p:txBody>
          <a:bodyPr wrap="square">
            <a:spAutoFit/>
          </a:bodyPr>
          <a:lstStyle/>
          <a:p>
            <a:pPr marL="66675" algn="l"/>
            <a:r>
              <a:rPr lang="en-US" sz="1200" b="1" i="0" dirty="0">
                <a:solidFill>
                  <a:srgbClr val="201F1E"/>
                </a:solidFill>
                <a:effectLst/>
                <a:latin typeface="Arial" panose="020B0604020202020204" pitchFamily="34" charset="0"/>
                <a:cs typeface="Arial" panose="020B0604020202020204" pitchFamily="34" charset="0"/>
              </a:rPr>
              <a:t>11 Feb 2025</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Harry </a:t>
            </a:r>
            <a:r>
              <a:rPr lang="en-US" sz="1200" dirty="0">
                <a:solidFill>
                  <a:srgbClr val="201F1E"/>
                </a:solidFill>
                <a:latin typeface="Arial" panose="020B0604020202020204" pitchFamily="34" charset="0"/>
                <a:cs typeface="Arial" panose="020B0604020202020204" pitchFamily="34" charset="0"/>
              </a:rPr>
              <a:t>makes</a:t>
            </a:r>
            <a:r>
              <a:rPr lang="en-US" sz="1200" b="0" i="0" dirty="0">
                <a:solidFill>
                  <a:srgbClr val="201F1E"/>
                </a:solidFill>
                <a:effectLst/>
                <a:latin typeface="Arial" panose="020B0604020202020204" pitchFamily="34" charset="0"/>
                <a:cs typeface="Arial" panose="020B0604020202020204" pitchFamily="34" charset="0"/>
              </a:rPr>
              <a:t> his claim in court.</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b="0" i="0" dirty="0">
              <a:solidFill>
                <a:srgbClr val="201F1E"/>
              </a:solidFill>
              <a:effectLst/>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b="0" i="0" dirty="0">
              <a:solidFill>
                <a:srgbClr val="201F1E"/>
              </a:solidFill>
              <a:effectLst/>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dirty="0">
                <a:solidFill>
                  <a:srgbClr val="201F1E"/>
                </a:solidFill>
                <a:latin typeface="Arial" panose="020B0604020202020204" pitchFamily="34" charset="0"/>
                <a:cs typeface="Arial" panose="020B0604020202020204" pitchFamily="34" charset="0"/>
              </a:rPr>
              <a:t>The clock stops again.</a:t>
            </a:r>
            <a:endParaRPr lang="en-US" sz="1200" b="0" i="0" dirty="0">
              <a:solidFill>
                <a:srgbClr val="201F1E"/>
              </a:solidFill>
              <a:effectLst/>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endParaRPr lang="en-US" sz="1200" b="1" i="0" dirty="0">
              <a:solidFill>
                <a:srgbClr val="201F1E"/>
              </a:solidFill>
              <a:effectLst/>
              <a:latin typeface="Arial" panose="020B0604020202020204" pitchFamily="34" charset="0"/>
              <a:cs typeface="Arial" panose="020B0604020202020204" pitchFamily="34" charset="0"/>
            </a:endParaRPr>
          </a:p>
          <a:p>
            <a:pPr marL="66675"/>
            <a:endParaRPr lang="en-US" sz="1200" dirty="0">
              <a:solidFill>
                <a:srgbClr val="201F1E"/>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5342CEC8-127C-4562-ABCD-509334F79A96}"/>
              </a:ext>
            </a:extLst>
          </p:cNvPr>
          <p:cNvCxnSpPr>
            <a:cxnSpLocks/>
          </p:cNvCxnSpPr>
          <p:nvPr/>
        </p:nvCxnSpPr>
        <p:spPr>
          <a:xfrm>
            <a:off x="570659" y="6272709"/>
            <a:ext cx="4259135" cy="2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A picture containing text&#10;&#10;Description automatically generated">
            <a:extLst>
              <a:ext uri="{FF2B5EF4-FFF2-40B4-BE49-F238E27FC236}">
                <a16:creationId xmlns:a16="http://schemas.microsoft.com/office/drawing/2014/main" id="{3C01B5D1-F17A-4D10-8337-5FBA0D9C42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374" y="2263660"/>
            <a:ext cx="851016" cy="1521684"/>
          </a:xfrm>
          <a:prstGeom prst="rect">
            <a:avLst/>
          </a:prstGeom>
        </p:spPr>
      </p:pic>
      <p:sp>
        <p:nvSpPr>
          <p:cNvPr id="45" name="TextBox 44">
            <a:extLst>
              <a:ext uri="{FF2B5EF4-FFF2-40B4-BE49-F238E27FC236}">
                <a16:creationId xmlns:a16="http://schemas.microsoft.com/office/drawing/2014/main" id="{A379FE39-2F3E-4D20-965D-C0B310B9812B}"/>
              </a:ext>
            </a:extLst>
          </p:cNvPr>
          <p:cNvSpPr txBox="1"/>
          <p:nvPr/>
        </p:nvSpPr>
        <p:spPr>
          <a:xfrm>
            <a:off x="57455" y="115667"/>
            <a:ext cx="1071127" cy="307777"/>
          </a:xfrm>
          <a:prstGeom prst="rect">
            <a:avLst/>
          </a:prstGeom>
          <a:noFill/>
        </p:spPr>
        <p:txBody>
          <a:bodyPr wrap="none" rtlCol="0">
            <a:spAutoFit/>
          </a:bodyPr>
          <a:lstStyle/>
          <a:p>
            <a:r>
              <a:rPr lang="en-NZ" sz="1400" b="1" dirty="0">
                <a:latin typeface="Arial" panose="020B0604020202020204" pitchFamily="34" charset="0"/>
                <a:cs typeface="Arial" panose="020B0604020202020204" pitchFamily="34" charset="0"/>
              </a:rPr>
              <a:t>Example 2</a:t>
            </a:r>
          </a:p>
        </p:txBody>
      </p:sp>
      <p:pic>
        <p:nvPicPr>
          <p:cNvPr id="47" name="Picture 46" descr="A picture containing text&#10;&#10;Description automatically generated">
            <a:extLst>
              <a:ext uri="{FF2B5EF4-FFF2-40B4-BE49-F238E27FC236}">
                <a16:creationId xmlns:a16="http://schemas.microsoft.com/office/drawing/2014/main" id="{152BE9F4-AA02-4C7D-84B8-253EC511C9A2}"/>
              </a:ext>
            </a:extLst>
          </p:cNvPr>
          <p:cNvPicPr>
            <a:picLocks noChangeAspect="1"/>
          </p:cNvPicPr>
          <p:nvPr/>
        </p:nvPicPr>
        <p:blipFill rotWithShape="1">
          <a:blip r:embed="rId6">
            <a:extLst>
              <a:ext uri="{28A0092B-C50C-407E-A947-70E740481C1C}">
                <a14:useLocalDpi xmlns:a14="http://schemas.microsoft.com/office/drawing/2010/main" val="0"/>
              </a:ext>
            </a:extLst>
          </a:blip>
          <a:srcRect l="44137"/>
          <a:stretch/>
        </p:blipFill>
        <p:spPr>
          <a:xfrm>
            <a:off x="2597710" y="2515310"/>
            <a:ext cx="934454" cy="1224141"/>
          </a:xfrm>
          <a:prstGeom prst="rect">
            <a:avLst/>
          </a:prstGeom>
        </p:spPr>
      </p:pic>
      <p:sp>
        <p:nvSpPr>
          <p:cNvPr id="50" name="TextBox 49">
            <a:extLst>
              <a:ext uri="{FF2B5EF4-FFF2-40B4-BE49-F238E27FC236}">
                <a16:creationId xmlns:a16="http://schemas.microsoft.com/office/drawing/2014/main" id="{A6E5D747-FF24-40C0-AC0B-8AFC3A387918}"/>
              </a:ext>
            </a:extLst>
          </p:cNvPr>
          <p:cNvSpPr txBox="1"/>
          <p:nvPr/>
        </p:nvSpPr>
        <p:spPr>
          <a:xfrm>
            <a:off x="7823890" y="1021548"/>
            <a:ext cx="1202768" cy="1569660"/>
          </a:xfrm>
          <a:prstGeom prst="rect">
            <a:avLst/>
          </a:prstGeom>
          <a:noFill/>
          <a:ln>
            <a:solidFill>
              <a:schemeClr val="bg2">
                <a:lumMod val="75000"/>
              </a:schemeClr>
            </a:solidFill>
          </a:ln>
        </p:spPr>
        <p:txBody>
          <a:bodyPr wrap="square">
            <a:spAutoFit/>
          </a:bodyPr>
          <a:lstStyle/>
          <a:p>
            <a:pPr marL="66675" algn="l"/>
            <a:r>
              <a:rPr lang="en-US" sz="1200" b="1" i="0" dirty="0">
                <a:solidFill>
                  <a:srgbClr val="201F1E"/>
                </a:solidFill>
                <a:effectLst/>
                <a:latin typeface="Arial" panose="020B0604020202020204" pitchFamily="34" charset="0"/>
                <a:cs typeface="Arial" panose="020B0604020202020204" pitchFamily="34" charset="0"/>
              </a:rPr>
              <a:t>3 April 2024</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Harry asks for a </a:t>
            </a:r>
            <a:r>
              <a:rPr lang="en-US" sz="1200" b="1" i="0" dirty="0">
                <a:solidFill>
                  <a:srgbClr val="201F1E"/>
                </a:solidFill>
                <a:effectLst/>
                <a:latin typeface="Arial" panose="020B0604020202020204" pitchFamily="34" charset="0"/>
                <a:cs typeface="Arial" panose="020B0604020202020204" pitchFamily="34" charset="0"/>
              </a:rPr>
              <a:t>review.</a:t>
            </a:r>
            <a:r>
              <a:rPr lang="en-US" sz="1200" b="0" i="0" dirty="0">
                <a:solidFill>
                  <a:srgbClr val="201F1E"/>
                </a:solidFill>
                <a:effectLst/>
                <a:latin typeface="Arial" panose="020B0604020202020204" pitchFamily="34" charset="0"/>
                <a:cs typeface="Arial" panose="020B0604020202020204" pitchFamily="34" charset="0"/>
              </a:rPr>
              <a:t>  </a:t>
            </a:r>
          </a:p>
          <a:p>
            <a:pPr marL="66675" algn="l"/>
            <a:endParaRPr lang="en-US" sz="1200" dirty="0">
              <a:solidFill>
                <a:srgbClr val="201F1E"/>
              </a:solidFill>
              <a:latin typeface="Arial" panose="020B0604020202020204" pitchFamily="34" charset="0"/>
              <a:cs typeface="Arial" panose="020B0604020202020204" pitchFamily="34" charset="0"/>
            </a:endParaRPr>
          </a:p>
          <a:p>
            <a:pPr marL="66675" algn="l"/>
            <a:r>
              <a:rPr lang="en-US" sz="1200" b="0" i="0" dirty="0">
                <a:solidFill>
                  <a:srgbClr val="201F1E"/>
                </a:solidFill>
                <a:effectLst/>
                <a:latin typeface="Arial" panose="020B0604020202020204" pitchFamily="34" charset="0"/>
                <a:cs typeface="Arial" panose="020B0604020202020204" pitchFamily="34" charset="0"/>
              </a:rPr>
              <a:t>The clock is still counting time. </a:t>
            </a:r>
          </a:p>
        </p:txBody>
      </p:sp>
      <p:cxnSp>
        <p:nvCxnSpPr>
          <p:cNvPr id="58" name="Straight Arrow Connector 57">
            <a:extLst>
              <a:ext uri="{FF2B5EF4-FFF2-40B4-BE49-F238E27FC236}">
                <a16:creationId xmlns:a16="http://schemas.microsoft.com/office/drawing/2014/main" id="{02F1B0BC-47C9-4CA1-A113-B7BBC5CAE213}"/>
              </a:ext>
            </a:extLst>
          </p:cNvPr>
          <p:cNvCxnSpPr>
            <a:cxnSpLocks/>
          </p:cNvCxnSpPr>
          <p:nvPr/>
        </p:nvCxnSpPr>
        <p:spPr>
          <a:xfrm>
            <a:off x="5732292" y="6241084"/>
            <a:ext cx="5192854" cy="20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Left Brace 66">
            <a:extLst>
              <a:ext uri="{FF2B5EF4-FFF2-40B4-BE49-F238E27FC236}">
                <a16:creationId xmlns:a16="http://schemas.microsoft.com/office/drawing/2014/main" id="{DE4BED8A-4B57-4F0F-8436-943FACC20C9A}"/>
              </a:ext>
            </a:extLst>
          </p:cNvPr>
          <p:cNvSpPr/>
          <p:nvPr/>
        </p:nvSpPr>
        <p:spPr>
          <a:xfrm rot="5400000">
            <a:off x="5079908" y="-136401"/>
            <a:ext cx="125869" cy="1906315"/>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NZ"/>
          </a:p>
        </p:txBody>
      </p:sp>
      <p:sp>
        <p:nvSpPr>
          <p:cNvPr id="68" name="TextBox 67">
            <a:extLst>
              <a:ext uri="{FF2B5EF4-FFF2-40B4-BE49-F238E27FC236}">
                <a16:creationId xmlns:a16="http://schemas.microsoft.com/office/drawing/2014/main" id="{5D987E66-51A4-4C63-B1B1-A3F83D306C43}"/>
              </a:ext>
            </a:extLst>
          </p:cNvPr>
          <p:cNvSpPr txBox="1"/>
          <p:nvPr/>
        </p:nvSpPr>
        <p:spPr>
          <a:xfrm>
            <a:off x="4069131" y="288418"/>
            <a:ext cx="2311950" cy="461665"/>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Harry takes more than 6 months to make his decision</a:t>
            </a:r>
          </a:p>
        </p:txBody>
      </p:sp>
      <p:sp>
        <p:nvSpPr>
          <p:cNvPr id="8" name="TextBox 7">
            <a:extLst>
              <a:ext uri="{FF2B5EF4-FFF2-40B4-BE49-F238E27FC236}">
                <a16:creationId xmlns:a16="http://schemas.microsoft.com/office/drawing/2014/main" id="{22594CD5-74AD-41E5-A397-B0967CD57394}"/>
              </a:ext>
            </a:extLst>
          </p:cNvPr>
          <p:cNvSpPr txBox="1"/>
          <p:nvPr/>
        </p:nvSpPr>
        <p:spPr>
          <a:xfrm>
            <a:off x="594857" y="6255777"/>
            <a:ext cx="3012363" cy="461665"/>
          </a:xfrm>
          <a:prstGeom prst="rect">
            <a:avLst/>
          </a:prstGeom>
          <a:noFill/>
        </p:spPr>
        <p:txBody>
          <a:bodyPr wrap="none" rtlCol="0">
            <a:spAutoFit/>
          </a:bodyPr>
          <a:lstStyle/>
          <a:p>
            <a:r>
              <a:rPr lang="en-NZ" sz="1200" dirty="0">
                <a:latin typeface="Arial" panose="020B0604020202020204" pitchFamily="34" charset="0"/>
                <a:cs typeface="Arial" panose="020B0604020202020204" pitchFamily="34" charset="0"/>
              </a:rPr>
              <a:t>The clock does not count any of this time.</a:t>
            </a:r>
          </a:p>
          <a:p>
            <a:r>
              <a:rPr lang="en-NZ" sz="1200" dirty="0">
                <a:latin typeface="Arial" panose="020B0604020202020204" pitchFamily="34" charset="0"/>
                <a:cs typeface="Arial" panose="020B0604020202020204" pitchFamily="34" charset="0"/>
              </a:rPr>
              <a:t>(The Suspension Period) </a:t>
            </a:r>
          </a:p>
        </p:txBody>
      </p:sp>
      <p:sp>
        <p:nvSpPr>
          <p:cNvPr id="33" name="TextBox 32">
            <a:extLst>
              <a:ext uri="{FF2B5EF4-FFF2-40B4-BE49-F238E27FC236}">
                <a16:creationId xmlns:a16="http://schemas.microsoft.com/office/drawing/2014/main" id="{F44DE1EE-3B9D-4B2D-AB46-B1E581A5C6A4}"/>
              </a:ext>
            </a:extLst>
          </p:cNvPr>
          <p:cNvSpPr txBox="1"/>
          <p:nvPr/>
        </p:nvSpPr>
        <p:spPr>
          <a:xfrm>
            <a:off x="5838827" y="6274409"/>
            <a:ext cx="4107326" cy="461665"/>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The clock starts counting time. </a:t>
            </a:r>
          </a:p>
          <a:p>
            <a:r>
              <a:rPr lang="en-NZ" sz="1200" dirty="0">
                <a:latin typeface="Arial" panose="020B0604020202020204" pitchFamily="34" charset="0"/>
                <a:cs typeface="Arial" panose="020B0604020202020204" pitchFamily="34" charset="0"/>
              </a:rPr>
              <a:t>The clock will stop again if Harry makes his claim in court.</a:t>
            </a:r>
          </a:p>
        </p:txBody>
      </p:sp>
      <p:pic>
        <p:nvPicPr>
          <p:cNvPr id="29" name="Picture 28" descr="A picture containing text, set, dark&#10;&#10;Description automatically generated">
            <a:extLst>
              <a:ext uri="{FF2B5EF4-FFF2-40B4-BE49-F238E27FC236}">
                <a16:creationId xmlns:a16="http://schemas.microsoft.com/office/drawing/2014/main" id="{51C067DD-4D24-459F-992C-F1A91897EC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4920" y="2474931"/>
            <a:ext cx="959056" cy="1178567"/>
          </a:xfrm>
          <a:prstGeom prst="rect">
            <a:avLst/>
          </a:prstGeom>
        </p:spPr>
      </p:pic>
      <p:pic>
        <p:nvPicPr>
          <p:cNvPr id="31" name="Picture 30" descr="A picture containing text, vector graphics, silhouette&#10;&#10;Description automatically generated">
            <a:extLst>
              <a:ext uri="{FF2B5EF4-FFF2-40B4-BE49-F238E27FC236}">
                <a16:creationId xmlns:a16="http://schemas.microsoft.com/office/drawing/2014/main" id="{8E7ADD9E-510F-45A4-BE2F-030FEBA989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7252" y="2637589"/>
            <a:ext cx="885606" cy="1088306"/>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2335A728-D97F-4981-B254-4CD652450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446" y="1806378"/>
            <a:ext cx="835752" cy="1494391"/>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A79C29DA-C0B9-4803-8DF0-21DD3E158BE8}"/>
              </a:ext>
            </a:extLst>
          </p:cNvPr>
          <p:cNvPicPr>
            <a:picLocks noChangeAspect="1"/>
          </p:cNvPicPr>
          <p:nvPr/>
        </p:nvPicPr>
        <p:blipFill rotWithShape="1">
          <a:blip r:embed="rId6">
            <a:extLst>
              <a:ext uri="{28A0092B-C50C-407E-A947-70E740481C1C}">
                <a14:useLocalDpi xmlns:a14="http://schemas.microsoft.com/office/drawing/2010/main" val="0"/>
              </a:ext>
            </a:extLst>
          </a:blip>
          <a:srcRect l="44137"/>
          <a:stretch/>
        </p:blipFill>
        <p:spPr>
          <a:xfrm flipH="1">
            <a:off x="165430" y="1995504"/>
            <a:ext cx="897444" cy="1224141"/>
          </a:xfrm>
          <a:prstGeom prst="rect">
            <a:avLst/>
          </a:prstGeom>
        </p:spPr>
      </p:pic>
      <p:pic>
        <p:nvPicPr>
          <p:cNvPr id="35" name="Graphic 34" descr="Stopwatch with solid fill">
            <a:extLst>
              <a:ext uri="{FF2B5EF4-FFF2-40B4-BE49-F238E27FC236}">
                <a16:creationId xmlns:a16="http://schemas.microsoft.com/office/drawing/2014/main" id="{9B7EC2E1-AA93-42F7-BF5F-BBA3204B6B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 y="6181505"/>
            <a:ext cx="578183" cy="578183"/>
          </a:xfrm>
          <a:prstGeom prst="rect">
            <a:avLst/>
          </a:prstGeom>
        </p:spPr>
      </p:pic>
      <p:pic>
        <p:nvPicPr>
          <p:cNvPr id="39" name="Graphic 38" descr="Stopwatch with solid fill">
            <a:extLst>
              <a:ext uri="{FF2B5EF4-FFF2-40B4-BE49-F238E27FC236}">
                <a16:creationId xmlns:a16="http://schemas.microsoft.com/office/drawing/2014/main" id="{31C02E04-C438-40EA-A049-F48CFF9C6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9578" y="6173713"/>
            <a:ext cx="578183" cy="578183"/>
          </a:xfrm>
          <a:prstGeom prst="rect">
            <a:avLst/>
          </a:prstGeom>
        </p:spPr>
      </p:pic>
      <p:graphicFrame>
        <p:nvGraphicFramePr>
          <p:cNvPr id="41" name="Table 34">
            <a:extLst>
              <a:ext uri="{FF2B5EF4-FFF2-40B4-BE49-F238E27FC236}">
                <a16:creationId xmlns:a16="http://schemas.microsoft.com/office/drawing/2014/main" id="{6B7F93E2-2CCA-4FDD-BED7-5ECA2A9C824E}"/>
              </a:ext>
            </a:extLst>
          </p:cNvPr>
          <p:cNvGraphicFramePr>
            <a:graphicFrameLocks noGrp="1"/>
          </p:cNvGraphicFramePr>
          <p:nvPr>
            <p:extLst>
              <p:ext uri="{D42A27DB-BD31-4B8C-83A1-F6EECF244321}">
                <p14:modId xmlns:p14="http://schemas.microsoft.com/office/powerpoint/2010/main" val="1186485122"/>
              </p:ext>
            </p:extLst>
          </p:nvPr>
        </p:nvGraphicFramePr>
        <p:xfrm>
          <a:off x="3542312" y="2419917"/>
          <a:ext cx="1702074" cy="274320"/>
        </p:xfrm>
        <a:graphic>
          <a:graphicData uri="http://schemas.openxmlformats.org/drawingml/2006/table">
            <a:tbl>
              <a:tblPr firstRow="1" bandRow="1">
                <a:tableStyleId>{5940675A-B579-460E-94D1-54222C63F5DA}</a:tableStyleId>
              </a:tblPr>
              <a:tblGrid>
                <a:gridCol w="287655">
                  <a:extLst>
                    <a:ext uri="{9D8B030D-6E8A-4147-A177-3AD203B41FA5}">
                      <a16:colId xmlns:a16="http://schemas.microsoft.com/office/drawing/2014/main" val="1525711166"/>
                    </a:ext>
                  </a:extLst>
                </a:gridCol>
                <a:gridCol w="287655">
                  <a:extLst>
                    <a:ext uri="{9D8B030D-6E8A-4147-A177-3AD203B41FA5}">
                      <a16:colId xmlns:a16="http://schemas.microsoft.com/office/drawing/2014/main" val="3117701617"/>
                    </a:ext>
                  </a:extLst>
                </a:gridCol>
                <a:gridCol w="287655">
                  <a:extLst>
                    <a:ext uri="{9D8B030D-6E8A-4147-A177-3AD203B41FA5}">
                      <a16:colId xmlns:a16="http://schemas.microsoft.com/office/drawing/2014/main" val="3715607278"/>
                    </a:ext>
                  </a:extLst>
                </a:gridCol>
                <a:gridCol w="275727">
                  <a:extLst>
                    <a:ext uri="{9D8B030D-6E8A-4147-A177-3AD203B41FA5}">
                      <a16:colId xmlns:a16="http://schemas.microsoft.com/office/drawing/2014/main" val="2218791500"/>
                    </a:ext>
                  </a:extLst>
                </a:gridCol>
                <a:gridCol w="287655">
                  <a:extLst>
                    <a:ext uri="{9D8B030D-6E8A-4147-A177-3AD203B41FA5}">
                      <a16:colId xmlns:a16="http://schemas.microsoft.com/office/drawing/2014/main" val="4124885283"/>
                    </a:ext>
                  </a:extLst>
                </a:gridCol>
                <a:gridCol w="275727">
                  <a:extLst>
                    <a:ext uri="{9D8B030D-6E8A-4147-A177-3AD203B41FA5}">
                      <a16:colId xmlns:a16="http://schemas.microsoft.com/office/drawing/2014/main" val="2931341190"/>
                    </a:ext>
                  </a:extLst>
                </a:gridCol>
              </a:tblGrid>
              <a:tr h="264411">
                <a:tc>
                  <a:txBody>
                    <a:bodyPr/>
                    <a:lstStyle/>
                    <a:p>
                      <a:r>
                        <a:rPr lang="en-NZ" sz="1000" dirty="0">
                          <a:latin typeface="Arial" panose="020B0604020202020204" pitchFamily="34" charset="0"/>
                          <a:cs typeface="Arial" panose="020B0604020202020204" pitchFamily="34" charset="0"/>
                        </a:rPr>
                        <a:t>1</a:t>
                      </a:r>
                    </a:p>
                  </a:txBody>
                  <a:tcPr/>
                </a:tc>
                <a:tc>
                  <a:txBody>
                    <a:bodyPr/>
                    <a:lstStyle/>
                    <a:p>
                      <a:r>
                        <a:rPr lang="en-NZ" sz="1200" i="0" kern="1200" dirty="0">
                          <a:solidFill>
                            <a:schemeClr val="accent1"/>
                          </a:solidFill>
                          <a:effectLst/>
                          <a:latin typeface="Arial" panose="020B0604020202020204" pitchFamily="34" charset="0"/>
                          <a:ea typeface="+mn-ea"/>
                          <a:cs typeface="Arial" panose="020B0604020202020204" pitchFamily="34" charset="0"/>
                        </a:rPr>
                        <a:t>2</a:t>
                      </a:r>
                    </a:p>
                  </a:txBody>
                  <a:tcPr/>
                </a:tc>
                <a:tc>
                  <a:txBody>
                    <a:bodyPr/>
                    <a:lstStyle/>
                    <a:p>
                      <a:r>
                        <a:rPr lang="en-NZ" sz="1000" dirty="0">
                          <a:latin typeface="Arial" panose="020B0604020202020204" pitchFamily="34" charset="0"/>
                          <a:cs typeface="Arial" panose="020B0604020202020204" pitchFamily="34" charset="0"/>
                        </a:rPr>
                        <a:t>3</a:t>
                      </a:r>
                    </a:p>
                  </a:txBody>
                  <a:tcPr/>
                </a:tc>
                <a:tc>
                  <a:txBody>
                    <a:bodyPr/>
                    <a:lstStyle/>
                    <a:p>
                      <a:r>
                        <a:rPr lang="en-NZ" sz="1000" dirty="0">
                          <a:latin typeface="Arial" panose="020B0604020202020204" pitchFamily="34" charset="0"/>
                          <a:cs typeface="Arial" panose="020B0604020202020204" pitchFamily="34" charset="0"/>
                        </a:rPr>
                        <a:t>4</a:t>
                      </a:r>
                    </a:p>
                  </a:txBody>
                  <a:tcPr/>
                </a:tc>
                <a:tc>
                  <a:txBody>
                    <a:bodyPr/>
                    <a:lstStyle/>
                    <a:p>
                      <a:r>
                        <a:rPr lang="en-NZ" sz="1000" dirty="0">
                          <a:latin typeface="Arial" panose="020B0604020202020204" pitchFamily="34" charset="0"/>
                          <a:cs typeface="Arial" panose="020B0604020202020204" pitchFamily="34" charset="0"/>
                        </a:rPr>
                        <a:t>5</a:t>
                      </a:r>
                    </a:p>
                  </a:txBody>
                  <a:tcPr/>
                </a:tc>
                <a:tc>
                  <a:txBody>
                    <a:bodyPr/>
                    <a:lstStyle/>
                    <a:p>
                      <a:r>
                        <a:rPr lang="en-NZ" sz="10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59891859"/>
                  </a:ext>
                </a:extLst>
              </a:tr>
            </a:tbl>
          </a:graphicData>
        </a:graphic>
      </p:graphicFrame>
      <p:graphicFrame>
        <p:nvGraphicFramePr>
          <p:cNvPr id="43" name="Table 34">
            <a:extLst>
              <a:ext uri="{FF2B5EF4-FFF2-40B4-BE49-F238E27FC236}">
                <a16:creationId xmlns:a16="http://schemas.microsoft.com/office/drawing/2014/main" id="{E008E305-F0D0-4AD1-8F7C-0E7F5630C366}"/>
              </a:ext>
            </a:extLst>
          </p:cNvPr>
          <p:cNvGraphicFramePr>
            <a:graphicFrameLocks noGrp="1"/>
          </p:cNvGraphicFramePr>
          <p:nvPr>
            <p:extLst>
              <p:ext uri="{D42A27DB-BD31-4B8C-83A1-F6EECF244321}">
                <p14:modId xmlns:p14="http://schemas.microsoft.com/office/powerpoint/2010/main" val="3271067293"/>
              </p:ext>
            </p:extLst>
          </p:nvPr>
        </p:nvGraphicFramePr>
        <p:xfrm>
          <a:off x="5547849" y="2335368"/>
          <a:ext cx="1984770" cy="272207"/>
        </p:xfrm>
        <a:graphic>
          <a:graphicData uri="http://schemas.openxmlformats.org/drawingml/2006/table">
            <a:tbl>
              <a:tblPr firstRow="1" bandRow="1">
                <a:tableStyleId>{5940675A-B579-460E-94D1-54222C63F5DA}</a:tableStyleId>
              </a:tblPr>
              <a:tblGrid>
                <a:gridCol w="346514">
                  <a:extLst>
                    <a:ext uri="{9D8B030D-6E8A-4147-A177-3AD203B41FA5}">
                      <a16:colId xmlns:a16="http://schemas.microsoft.com/office/drawing/2014/main" val="1525711166"/>
                    </a:ext>
                  </a:extLst>
                </a:gridCol>
                <a:gridCol w="315076">
                  <a:extLst>
                    <a:ext uri="{9D8B030D-6E8A-4147-A177-3AD203B41FA5}">
                      <a16:colId xmlns:a16="http://schemas.microsoft.com/office/drawing/2014/main" val="3117701617"/>
                    </a:ext>
                  </a:extLst>
                </a:gridCol>
                <a:gridCol w="330795">
                  <a:extLst>
                    <a:ext uri="{9D8B030D-6E8A-4147-A177-3AD203B41FA5}">
                      <a16:colId xmlns:a16="http://schemas.microsoft.com/office/drawing/2014/main" val="3715607278"/>
                    </a:ext>
                  </a:extLst>
                </a:gridCol>
                <a:gridCol w="330795">
                  <a:extLst>
                    <a:ext uri="{9D8B030D-6E8A-4147-A177-3AD203B41FA5}">
                      <a16:colId xmlns:a16="http://schemas.microsoft.com/office/drawing/2014/main" val="2218791500"/>
                    </a:ext>
                  </a:extLst>
                </a:gridCol>
                <a:gridCol w="330795">
                  <a:extLst>
                    <a:ext uri="{9D8B030D-6E8A-4147-A177-3AD203B41FA5}">
                      <a16:colId xmlns:a16="http://schemas.microsoft.com/office/drawing/2014/main" val="4124885283"/>
                    </a:ext>
                  </a:extLst>
                </a:gridCol>
                <a:gridCol w="330795">
                  <a:extLst>
                    <a:ext uri="{9D8B030D-6E8A-4147-A177-3AD203B41FA5}">
                      <a16:colId xmlns:a16="http://schemas.microsoft.com/office/drawing/2014/main" val="2931341190"/>
                    </a:ext>
                  </a:extLst>
                </a:gridCol>
              </a:tblGrid>
              <a:tr h="272207">
                <a:tc>
                  <a:txBody>
                    <a:bodyPr/>
                    <a:lstStyle/>
                    <a:p>
                      <a:r>
                        <a:rPr lang="en-NZ" sz="1000" b="1" dirty="0">
                          <a:latin typeface="Arial" panose="020B0604020202020204" pitchFamily="34" charset="0"/>
                          <a:cs typeface="Arial" panose="020B0604020202020204" pitchFamily="34" charset="0"/>
                        </a:rPr>
                        <a:t>1</a:t>
                      </a:r>
                    </a:p>
                  </a:txBody>
                  <a:tcPr/>
                </a:tc>
                <a:tc>
                  <a:txBody>
                    <a:bodyPr/>
                    <a:lstStyle/>
                    <a:p>
                      <a:r>
                        <a:rPr lang="en-NZ" sz="1000" b="1" dirty="0">
                          <a:latin typeface="Arial" panose="020B0604020202020204" pitchFamily="34" charset="0"/>
                          <a:cs typeface="Arial" panose="020B0604020202020204" pitchFamily="34" charset="0"/>
                        </a:rPr>
                        <a:t>2</a:t>
                      </a:r>
                    </a:p>
                  </a:txBody>
                  <a:tcPr/>
                </a:tc>
                <a:tc>
                  <a:txBody>
                    <a:bodyPr/>
                    <a:lstStyle/>
                    <a:p>
                      <a:r>
                        <a:rPr lang="en-NZ" sz="1000" b="1" dirty="0">
                          <a:latin typeface="Arial" panose="020B0604020202020204" pitchFamily="34" charset="0"/>
                          <a:cs typeface="Arial" panose="020B0604020202020204" pitchFamily="34" charset="0"/>
                        </a:rPr>
                        <a:t>3</a:t>
                      </a:r>
                    </a:p>
                  </a:txBody>
                  <a:tcPr/>
                </a:tc>
                <a:tc>
                  <a:txBody>
                    <a:bodyPr/>
                    <a:lstStyle/>
                    <a:p>
                      <a:r>
                        <a:rPr lang="en-NZ" sz="1000" b="1" dirty="0">
                          <a:latin typeface="Arial" panose="020B0604020202020204" pitchFamily="34" charset="0"/>
                          <a:cs typeface="Arial" panose="020B0604020202020204" pitchFamily="34" charset="0"/>
                        </a:rPr>
                        <a:t>4</a:t>
                      </a:r>
                    </a:p>
                  </a:txBody>
                  <a:tcPr/>
                </a:tc>
                <a:tc>
                  <a:txBody>
                    <a:bodyPr/>
                    <a:lstStyle/>
                    <a:p>
                      <a:r>
                        <a:rPr lang="en-NZ" sz="1000" b="1" dirty="0">
                          <a:latin typeface="Arial" panose="020B0604020202020204" pitchFamily="34" charset="0"/>
                          <a:cs typeface="Arial" panose="020B0604020202020204" pitchFamily="34" charset="0"/>
                        </a:rPr>
                        <a:t>5</a:t>
                      </a:r>
                    </a:p>
                  </a:txBody>
                  <a:tcPr/>
                </a:tc>
                <a:tc>
                  <a:txBody>
                    <a:bodyPr/>
                    <a:lstStyle/>
                    <a:p>
                      <a:r>
                        <a:rPr lang="en-NZ" sz="1000" b="1"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59891859"/>
                  </a:ext>
                </a:extLst>
              </a:tr>
            </a:tbl>
          </a:graphicData>
        </a:graphic>
      </p:graphicFrame>
      <p:graphicFrame>
        <p:nvGraphicFramePr>
          <p:cNvPr id="44" name="Table 34">
            <a:extLst>
              <a:ext uri="{FF2B5EF4-FFF2-40B4-BE49-F238E27FC236}">
                <a16:creationId xmlns:a16="http://schemas.microsoft.com/office/drawing/2014/main" id="{0B720423-F357-4068-813C-F8FF40EC45B2}"/>
              </a:ext>
            </a:extLst>
          </p:cNvPr>
          <p:cNvGraphicFramePr>
            <a:graphicFrameLocks noGrp="1"/>
          </p:cNvGraphicFramePr>
          <p:nvPr>
            <p:extLst>
              <p:ext uri="{D42A27DB-BD31-4B8C-83A1-F6EECF244321}">
                <p14:modId xmlns:p14="http://schemas.microsoft.com/office/powerpoint/2010/main" val="566639897"/>
              </p:ext>
            </p:extLst>
          </p:nvPr>
        </p:nvGraphicFramePr>
        <p:xfrm>
          <a:off x="5555046" y="2693720"/>
          <a:ext cx="1970376" cy="272207"/>
        </p:xfrm>
        <a:graphic>
          <a:graphicData uri="http://schemas.openxmlformats.org/drawingml/2006/table">
            <a:tbl>
              <a:tblPr firstRow="1" bandRow="1">
                <a:tableStyleId>{5940675A-B579-460E-94D1-54222C63F5DA}</a:tableStyleId>
              </a:tblPr>
              <a:tblGrid>
                <a:gridCol w="328396">
                  <a:extLst>
                    <a:ext uri="{9D8B030D-6E8A-4147-A177-3AD203B41FA5}">
                      <a16:colId xmlns:a16="http://schemas.microsoft.com/office/drawing/2014/main" val="1525711166"/>
                    </a:ext>
                  </a:extLst>
                </a:gridCol>
                <a:gridCol w="328396">
                  <a:extLst>
                    <a:ext uri="{9D8B030D-6E8A-4147-A177-3AD203B41FA5}">
                      <a16:colId xmlns:a16="http://schemas.microsoft.com/office/drawing/2014/main" val="3117701617"/>
                    </a:ext>
                  </a:extLst>
                </a:gridCol>
                <a:gridCol w="328396">
                  <a:extLst>
                    <a:ext uri="{9D8B030D-6E8A-4147-A177-3AD203B41FA5}">
                      <a16:colId xmlns:a16="http://schemas.microsoft.com/office/drawing/2014/main" val="3715607278"/>
                    </a:ext>
                  </a:extLst>
                </a:gridCol>
                <a:gridCol w="328396">
                  <a:extLst>
                    <a:ext uri="{9D8B030D-6E8A-4147-A177-3AD203B41FA5}">
                      <a16:colId xmlns:a16="http://schemas.microsoft.com/office/drawing/2014/main" val="2218791500"/>
                    </a:ext>
                  </a:extLst>
                </a:gridCol>
                <a:gridCol w="328396">
                  <a:extLst>
                    <a:ext uri="{9D8B030D-6E8A-4147-A177-3AD203B41FA5}">
                      <a16:colId xmlns:a16="http://schemas.microsoft.com/office/drawing/2014/main" val="4124885283"/>
                    </a:ext>
                  </a:extLst>
                </a:gridCol>
                <a:gridCol w="328396">
                  <a:extLst>
                    <a:ext uri="{9D8B030D-6E8A-4147-A177-3AD203B41FA5}">
                      <a16:colId xmlns:a16="http://schemas.microsoft.com/office/drawing/2014/main" val="2931341190"/>
                    </a:ext>
                  </a:extLst>
                </a:gridCol>
              </a:tblGrid>
              <a:tr h="272207">
                <a:tc>
                  <a:txBody>
                    <a:bodyPr/>
                    <a:lstStyle/>
                    <a:p>
                      <a:r>
                        <a:rPr lang="en-NZ" sz="1000" b="1" dirty="0">
                          <a:latin typeface="Arial" panose="020B0604020202020204" pitchFamily="34" charset="0"/>
                          <a:cs typeface="Arial" panose="020B0604020202020204" pitchFamily="34" charset="0"/>
                        </a:rPr>
                        <a:t>7</a:t>
                      </a:r>
                    </a:p>
                  </a:txBody>
                  <a:tcPr/>
                </a:tc>
                <a:tc>
                  <a:txBody>
                    <a:bodyPr/>
                    <a:lstStyle/>
                    <a:p>
                      <a:r>
                        <a:rPr lang="en-NZ" sz="1000" b="1" dirty="0">
                          <a:latin typeface="Arial" panose="020B0604020202020204" pitchFamily="34" charset="0"/>
                          <a:cs typeface="Arial" panose="020B0604020202020204" pitchFamily="34" charset="0"/>
                        </a:rPr>
                        <a:t>8</a:t>
                      </a:r>
                    </a:p>
                  </a:txBody>
                  <a:tcPr/>
                </a:tc>
                <a:tc>
                  <a:txBody>
                    <a:bodyPr/>
                    <a:lstStyle/>
                    <a:p>
                      <a:r>
                        <a:rPr lang="en-NZ" sz="1000" b="1" dirty="0">
                          <a:latin typeface="Arial" panose="020B0604020202020204" pitchFamily="34" charset="0"/>
                          <a:cs typeface="Arial" panose="020B0604020202020204" pitchFamily="34" charset="0"/>
                        </a:rPr>
                        <a:t>9</a:t>
                      </a:r>
                    </a:p>
                  </a:txBody>
                  <a:tcPr/>
                </a:tc>
                <a:tc>
                  <a:txBody>
                    <a:bodyPr/>
                    <a:lstStyle/>
                    <a:p>
                      <a:r>
                        <a:rPr lang="en-NZ" sz="1000" b="1" dirty="0">
                          <a:latin typeface="Arial" panose="020B0604020202020204" pitchFamily="34" charset="0"/>
                          <a:cs typeface="Arial" panose="020B0604020202020204" pitchFamily="34" charset="0"/>
                        </a:rPr>
                        <a:t>10</a:t>
                      </a:r>
                    </a:p>
                  </a:txBody>
                  <a:tcPr/>
                </a:tc>
                <a:tc>
                  <a:txBody>
                    <a:bodyPr/>
                    <a:lstStyle/>
                    <a:p>
                      <a:r>
                        <a:rPr lang="en-NZ" sz="1000" b="1" dirty="0">
                          <a:latin typeface="Arial" panose="020B0604020202020204" pitchFamily="34" charset="0"/>
                          <a:cs typeface="Arial" panose="020B0604020202020204" pitchFamily="34" charset="0"/>
                        </a:rPr>
                        <a:t>11</a:t>
                      </a:r>
                    </a:p>
                  </a:txBody>
                  <a:tcPr/>
                </a:tc>
                <a:tc>
                  <a:txBody>
                    <a:bodyPr/>
                    <a:lstStyle/>
                    <a:p>
                      <a:r>
                        <a:rPr lang="en-NZ" sz="1000" b="1"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659891859"/>
                  </a:ext>
                </a:extLst>
              </a:tr>
            </a:tbl>
          </a:graphicData>
        </a:graphic>
      </p:graphicFrame>
      <p:sp>
        <p:nvSpPr>
          <p:cNvPr id="61" name="Multiplication Sign 60">
            <a:extLst>
              <a:ext uri="{FF2B5EF4-FFF2-40B4-BE49-F238E27FC236}">
                <a16:creationId xmlns:a16="http://schemas.microsoft.com/office/drawing/2014/main" id="{16656742-C452-49C4-B844-4756B982835E}"/>
              </a:ext>
            </a:extLst>
          </p:cNvPr>
          <p:cNvSpPr/>
          <p:nvPr/>
        </p:nvSpPr>
        <p:spPr>
          <a:xfrm>
            <a:off x="5534899" y="2283396"/>
            <a:ext cx="303928" cy="371564"/>
          </a:xfrm>
          <a:prstGeom prst="mathMultiply">
            <a:avLst/>
          </a:prstGeom>
          <a:solidFill>
            <a:schemeClr val="accent1">
              <a:lumMod val="60000"/>
              <a:lumOff val="40000"/>
              <a:alpha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3" name="Picture 62" descr="Diagram&#10;&#10;Description automatically generated with medium confidence">
            <a:extLst>
              <a:ext uri="{FF2B5EF4-FFF2-40B4-BE49-F238E27FC236}">
                <a16:creationId xmlns:a16="http://schemas.microsoft.com/office/drawing/2014/main" id="{BE20723E-F6C3-4516-AC75-174AC62588EE}"/>
              </a:ext>
            </a:extLst>
          </p:cNvPr>
          <p:cNvPicPr>
            <a:picLocks noChangeAspect="1"/>
          </p:cNvPicPr>
          <p:nvPr/>
        </p:nvPicPr>
        <p:blipFill rotWithShape="1">
          <a:blip r:embed="rId9">
            <a:extLst>
              <a:ext uri="{28A0092B-C50C-407E-A947-70E740481C1C}">
                <a14:useLocalDpi xmlns:a14="http://schemas.microsoft.com/office/drawing/2010/main" val="0"/>
              </a:ext>
            </a:extLst>
          </a:blip>
          <a:srcRect l="16376" r="32342" b="48663"/>
          <a:stretch/>
        </p:blipFill>
        <p:spPr>
          <a:xfrm>
            <a:off x="10980292" y="2308492"/>
            <a:ext cx="949239" cy="713720"/>
          </a:xfrm>
          <a:prstGeom prst="rect">
            <a:avLst/>
          </a:prstGeom>
        </p:spPr>
      </p:pic>
      <p:sp>
        <p:nvSpPr>
          <p:cNvPr id="42" name="Multiplication Sign 41">
            <a:extLst>
              <a:ext uri="{FF2B5EF4-FFF2-40B4-BE49-F238E27FC236}">
                <a16:creationId xmlns:a16="http://schemas.microsoft.com/office/drawing/2014/main" id="{03DC11A3-4A37-4538-A178-61C49C618B69}"/>
              </a:ext>
            </a:extLst>
          </p:cNvPr>
          <p:cNvSpPr/>
          <p:nvPr/>
        </p:nvSpPr>
        <p:spPr>
          <a:xfrm>
            <a:off x="-88094" y="6089835"/>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Multiplication Sign 47">
            <a:extLst>
              <a:ext uri="{FF2B5EF4-FFF2-40B4-BE49-F238E27FC236}">
                <a16:creationId xmlns:a16="http://schemas.microsoft.com/office/drawing/2014/main" id="{FA884C94-1FC5-44ED-B39B-A71F5B71ACF5}"/>
              </a:ext>
            </a:extLst>
          </p:cNvPr>
          <p:cNvSpPr/>
          <p:nvPr/>
        </p:nvSpPr>
        <p:spPr>
          <a:xfrm>
            <a:off x="4722944" y="6043879"/>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49" name="Graphic 48" descr="Stopwatch with solid fill">
            <a:extLst>
              <a:ext uri="{FF2B5EF4-FFF2-40B4-BE49-F238E27FC236}">
                <a16:creationId xmlns:a16="http://schemas.microsoft.com/office/drawing/2014/main" id="{E98B2885-89F8-49DD-9061-65653CE0E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5146" y="6155764"/>
            <a:ext cx="578183" cy="578183"/>
          </a:xfrm>
          <a:prstGeom prst="rect">
            <a:avLst/>
          </a:prstGeom>
        </p:spPr>
      </p:pic>
      <p:sp>
        <p:nvSpPr>
          <p:cNvPr id="51" name="Multiplication Sign 50">
            <a:extLst>
              <a:ext uri="{FF2B5EF4-FFF2-40B4-BE49-F238E27FC236}">
                <a16:creationId xmlns:a16="http://schemas.microsoft.com/office/drawing/2014/main" id="{1E3D0303-7B95-485E-9BF5-136364C1C162}"/>
              </a:ext>
            </a:extLst>
          </p:cNvPr>
          <p:cNvSpPr/>
          <p:nvPr/>
        </p:nvSpPr>
        <p:spPr>
          <a:xfrm>
            <a:off x="10807135" y="6043879"/>
            <a:ext cx="814206" cy="801954"/>
          </a:xfrm>
          <a:prstGeom prst="mathMultiply">
            <a:avLst/>
          </a:prstGeom>
          <a:solidFill>
            <a:srgbClr val="7030A0">
              <a:alpha val="6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Multiplication Sign 52">
            <a:extLst>
              <a:ext uri="{FF2B5EF4-FFF2-40B4-BE49-F238E27FC236}">
                <a16:creationId xmlns:a16="http://schemas.microsoft.com/office/drawing/2014/main" id="{90FA7223-603E-41AA-96CA-85F60E29878D}"/>
              </a:ext>
            </a:extLst>
          </p:cNvPr>
          <p:cNvSpPr/>
          <p:nvPr/>
        </p:nvSpPr>
        <p:spPr>
          <a:xfrm>
            <a:off x="5884484" y="2285689"/>
            <a:ext cx="303928" cy="371564"/>
          </a:xfrm>
          <a:prstGeom prst="mathMultiply">
            <a:avLst/>
          </a:prstGeom>
          <a:solidFill>
            <a:schemeClr val="accent1">
              <a:lumMod val="60000"/>
              <a:lumOff val="40000"/>
              <a:alpha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 name="Multiplication Sign 53">
            <a:extLst>
              <a:ext uri="{FF2B5EF4-FFF2-40B4-BE49-F238E27FC236}">
                <a16:creationId xmlns:a16="http://schemas.microsoft.com/office/drawing/2014/main" id="{1AAEA850-CD57-4DD3-9E1F-67262E70BC4C}"/>
              </a:ext>
            </a:extLst>
          </p:cNvPr>
          <p:cNvSpPr/>
          <p:nvPr/>
        </p:nvSpPr>
        <p:spPr>
          <a:xfrm>
            <a:off x="6215642" y="2271151"/>
            <a:ext cx="303928" cy="371564"/>
          </a:xfrm>
          <a:prstGeom prst="mathMultiply">
            <a:avLst/>
          </a:prstGeom>
          <a:solidFill>
            <a:schemeClr val="accent1">
              <a:lumMod val="60000"/>
              <a:lumOff val="40000"/>
              <a:alpha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 name="Multiplication Sign 63">
            <a:extLst>
              <a:ext uri="{FF2B5EF4-FFF2-40B4-BE49-F238E27FC236}">
                <a16:creationId xmlns:a16="http://schemas.microsoft.com/office/drawing/2014/main" id="{A4F60513-F311-4235-8B84-5C3ECDFC9115}"/>
              </a:ext>
            </a:extLst>
          </p:cNvPr>
          <p:cNvSpPr/>
          <p:nvPr/>
        </p:nvSpPr>
        <p:spPr>
          <a:xfrm>
            <a:off x="6541258" y="2279084"/>
            <a:ext cx="303928" cy="371564"/>
          </a:xfrm>
          <a:prstGeom prst="mathMultiply">
            <a:avLst/>
          </a:prstGeom>
          <a:solidFill>
            <a:schemeClr val="accent1">
              <a:lumMod val="60000"/>
              <a:lumOff val="40000"/>
              <a:alpha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 name="Multiplication Sign 64">
            <a:extLst>
              <a:ext uri="{FF2B5EF4-FFF2-40B4-BE49-F238E27FC236}">
                <a16:creationId xmlns:a16="http://schemas.microsoft.com/office/drawing/2014/main" id="{AB6B20B5-47C0-4B6F-92E4-B32A809FB79F}"/>
              </a:ext>
            </a:extLst>
          </p:cNvPr>
          <p:cNvSpPr/>
          <p:nvPr/>
        </p:nvSpPr>
        <p:spPr>
          <a:xfrm>
            <a:off x="6856958" y="2285689"/>
            <a:ext cx="303928" cy="371564"/>
          </a:xfrm>
          <a:prstGeom prst="mathMultiply">
            <a:avLst/>
          </a:prstGeom>
          <a:solidFill>
            <a:schemeClr val="accent1">
              <a:lumMod val="60000"/>
              <a:lumOff val="40000"/>
              <a:alpha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 name="Multiplication Sign 65">
            <a:extLst>
              <a:ext uri="{FF2B5EF4-FFF2-40B4-BE49-F238E27FC236}">
                <a16:creationId xmlns:a16="http://schemas.microsoft.com/office/drawing/2014/main" id="{EA86FB9F-942C-4420-A3C1-017541A7000C}"/>
              </a:ext>
            </a:extLst>
          </p:cNvPr>
          <p:cNvSpPr/>
          <p:nvPr/>
        </p:nvSpPr>
        <p:spPr>
          <a:xfrm>
            <a:off x="7182574" y="2271706"/>
            <a:ext cx="303928" cy="371564"/>
          </a:xfrm>
          <a:prstGeom prst="mathMultiply">
            <a:avLst/>
          </a:prstGeom>
          <a:solidFill>
            <a:schemeClr val="accent1">
              <a:lumMod val="60000"/>
              <a:lumOff val="40000"/>
              <a:alpha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9" name="Multiplication Sign 68">
            <a:extLst>
              <a:ext uri="{FF2B5EF4-FFF2-40B4-BE49-F238E27FC236}">
                <a16:creationId xmlns:a16="http://schemas.microsoft.com/office/drawing/2014/main" id="{84ACFAF0-C698-4AB3-A4FB-058778815A08}"/>
              </a:ext>
            </a:extLst>
          </p:cNvPr>
          <p:cNvSpPr/>
          <p:nvPr/>
        </p:nvSpPr>
        <p:spPr>
          <a:xfrm>
            <a:off x="5534899" y="2650648"/>
            <a:ext cx="303928" cy="371564"/>
          </a:xfrm>
          <a:prstGeom prst="mathMultiply">
            <a:avLst/>
          </a:prstGeom>
          <a:solidFill>
            <a:schemeClr val="accent1">
              <a:lumMod val="60000"/>
              <a:lumOff val="40000"/>
              <a:alpha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778348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3114</TotalTime>
  <Words>1857</Words>
  <Application>Microsoft Office PowerPoint</Application>
  <PresentationFormat>Widescreen</PresentationFormat>
  <Paragraphs>333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Crown Law</dc:title>
  <dc:creator>Alayne Mckee</dc:creator>
  <cp:lastModifiedBy>Danielle Prattley</cp:lastModifiedBy>
  <cp:revision>116</cp:revision>
  <cp:lastPrinted>2022-07-25T04:57:57Z</cp:lastPrinted>
  <dcterms:created xsi:type="dcterms:W3CDTF">2021-02-05T03:15:56Z</dcterms:created>
  <dcterms:modified xsi:type="dcterms:W3CDTF">2022-10-26T04:09:48Z</dcterms:modified>
</cp:coreProperties>
</file>