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handoutMasterIdLst>
    <p:handoutMasterId r:id="rId18"/>
  </p:handoutMasterIdLst>
  <p:sldIdLst>
    <p:sldId id="256" r:id="rId4"/>
    <p:sldId id="295" r:id="rId5"/>
    <p:sldId id="311" r:id="rId6"/>
    <p:sldId id="303" r:id="rId7"/>
    <p:sldId id="293" r:id="rId8"/>
    <p:sldId id="301" r:id="rId9"/>
    <p:sldId id="300" r:id="rId10"/>
    <p:sldId id="302" r:id="rId11"/>
    <p:sldId id="308" r:id="rId12"/>
    <p:sldId id="310" r:id="rId13"/>
    <p:sldId id="296" r:id="rId14"/>
    <p:sldId id="306" r:id="rId15"/>
    <p:sldId id="304" r:id="rId16"/>
  </p:sldIdLst>
  <p:sldSz cx="9144000" cy="6858000" type="screen4x3"/>
  <p:notesSz cx="6797675" cy="9926638"/>
  <p:defaultTextStyle>
    <a:defPPr>
      <a:defRPr lang="en-US"/>
    </a:defPPr>
    <a:lvl1pPr marL="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5B"/>
    <a:srgbClr val="000000"/>
    <a:srgbClr val="009CA8"/>
    <a:srgbClr val="00848E"/>
    <a:srgbClr val="110E6C"/>
    <a:srgbClr val="1E1E50"/>
    <a:srgbClr val="74ACAA"/>
    <a:srgbClr val="274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5558" autoAdjust="0"/>
  </p:normalViewPr>
  <p:slideViewPr>
    <p:cSldViewPr snapToGrid="0" snapToObjects="1">
      <p:cViewPr>
        <p:scale>
          <a:sx n="100" d="100"/>
          <a:sy n="100" d="100"/>
        </p:scale>
        <p:origin x="-20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E49A9-4EE1-4C5B-B44E-7D3195DA0081}" type="datetimeFigureOut">
              <a:rPr lang="en-NZ" smtClean="0"/>
              <a:t>26/07/2016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21F93-CEC3-4922-8178-A9C7ED67DA66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24209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DB819-C8A0-489D-9F3D-B297C28F3131}" type="datetimeFigureOut">
              <a:rPr lang="en-NZ" smtClean="0"/>
              <a:t>26/07/2016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D0F8E-3ADD-4BB5-857D-A6BFF748E8F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8556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37794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529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11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1691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12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58494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13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42675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dirty="0" smtClean="0"/>
              <a:t> </a:t>
            </a:r>
            <a:endParaRPr lang="en-N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2917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dirty="0" smtClean="0"/>
              <a:t> </a:t>
            </a:r>
            <a:endParaRPr lang="en-N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2917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NZ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95862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05930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C000"/>
                </a:solidFill>
              </a:rPr>
              <a:t> </a:t>
            </a:r>
            <a:endParaRPr lang="en-NZ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80971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87440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8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529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0F8E-3ADD-4BB5-857D-A6BFF748E8FE}" type="slidenum">
              <a:rPr lang="en-NZ" smtClean="0"/>
              <a:t>9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52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7995-856A-4495-B55A-6379305FCEFD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2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74C0-1960-428A-AADC-2907EFDDDFC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3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75C6-B60A-43CA-AED2-1A7725DBAEC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59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B1B1-ED73-4848-A8A1-09A307CAFD5D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962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13B2B-7754-40B0-8D54-1772005B7D4A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80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7A1B7-EEF1-4A9C-A4B3-CDD8F1AA27A5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798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934-E48A-4FBD-8514-78A5897A1ED6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86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1ECD-635D-4BF3-929A-586236247A64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442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EF4-AF28-4CAA-A370-1439F60DE544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70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1301-E345-4216-B545-33EE8BE2980E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981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B455-82E3-436E-8074-460E127C7AA2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7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2115-EB52-46BD-8DB9-433AEAE87CE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9124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r>
              <a:rPr lang="en-AU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29AD-3A4A-42FA-8C63-F34A543A830B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74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0EBE-2A24-4C99-B732-2527EA56EB4F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39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57DC-3EF4-4B9A-95A3-2B2568F6F730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821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292A9-D99D-4303-902A-AB3BBC612C03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79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B503-7579-43B6-B5E5-3E766A3B136F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1073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7B67-0168-4B12-9E2B-5850B67F7F6A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499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C873-8076-4829-A25E-940603286D3A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5673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EAB2-8C6D-478F-9ED6-321FEDE2667E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3245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9E7C-AFF7-4D8E-8C0D-6E17A9681204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316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6EE8-260E-4CD1-B8EE-A65F53592668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2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FCAB-F4A8-4005-A6A0-57182EBF78FB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948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FEF0-548D-4D0C-AC82-9C91AB2FA1AE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66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r>
              <a:rPr lang="en-AU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3262-32FD-46C1-AA7E-BBFF4CE44EC2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778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6F03-D9DD-44B8-8D5D-466AD858D84C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0198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ABD3-93C2-48D9-99D6-28979C3F7072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29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F9F4-92BD-40B7-AE4D-522CB3528C5F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7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4CC1-F85E-4D7D-AD1C-2D03C88F69B2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1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0060-ED57-464F-BF5E-7DCC4CB65074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31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188C4-473A-4B7B-8E11-0DFF49E18045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3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E466-8B10-49AD-A476-80F3A1861374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2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r>
              <a:rPr lang="en-AU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F63F-7A18-4CAD-A44D-49F827A5301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4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B0B6F-5A44-4E3E-8DE8-79C01F7BA6C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17C4-0DE1-BA47-9947-7C698AB80C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3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45714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457145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45714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457145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457145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4816-677A-42C2-B2F6-CFFD9D7F0ED4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94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1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45714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457145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45714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457145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457145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F4CDD-FA26-4735-BD57-A220C5C762AF}" type="datetime1">
              <a:rPr lang="en-US" smtClean="0">
                <a:solidFill>
                  <a:srgbClr val="777877">
                    <a:tint val="75000"/>
                  </a:srgbClr>
                </a:solidFill>
              </a:rPr>
              <a:t>7/26/2016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66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1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45714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457145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45714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457145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457145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sightsLogo_White-1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94" y="282257"/>
            <a:ext cx="1358260" cy="1358260"/>
          </a:xfrm>
          <a:prstGeom prst="rect">
            <a:avLst/>
          </a:prstGeom>
        </p:spPr>
      </p:pic>
      <p:pic>
        <p:nvPicPr>
          <p:cNvPr id="6" name="Picture 5" descr="ministry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741" y="5497705"/>
            <a:ext cx="3133344" cy="11064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8958" y="3762390"/>
            <a:ext cx="802080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000" b="1" dirty="0">
                <a:solidFill>
                  <a:schemeClr val="bg1"/>
                </a:solidFill>
                <a:latin typeface="Verdana"/>
                <a:cs typeface="Verdana"/>
              </a:rPr>
              <a:t>Top </a:t>
            </a:r>
            <a:r>
              <a:rPr lang="en-NZ" sz="3000" b="1" dirty="0" smtClean="0">
                <a:solidFill>
                  <a:schemeClr val="bg1"/>
                </a:solidFill>
                <a:latin typeface="Verdana"/>
                <a:cs typeface="Verdana"/>
              </a:rPr>
              <a:t>10,000 Clients - Social </a:t>
            </a:r>
            <a:r>
              <a:rPr lang="en-NZ" sz="3000" b="1" dirty="0">
                <a:solidFill>
                  <a:schemeClr val="bg1"/>
                </a:solidFill>
                <a:latin typeface="Verdana"/>
                <a:cs typeface="Verdana"/>
              </a:rPr>
              <a:t>Sector </a:t>
            </a:r>
            <a:r>
              <a:rPr lang="en-NZ" sz="3000" b="1" dirty="0" smtClean="0">
                <a:solidFill>
                  <a:schemeClr val="bg1"/>
                </a:solidFill>
                <a:latin typeface="Verdana"/>
                <a:cs typeface="Verdana"/>
              </a:rPr>
              <a:t>Costs</a:t>
            </a:r>
          </a:p>
          <a:p>
            <a:endParaRPr lang="en-NZ" sz="3000" b="1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r>
              <a:rPr lang="en-NZ" sz="2400" b="1">
                <a:solidFill>
                  <a:srgbClr val="009CA8"/>
                </a:solidFill>
                <a:latin typeface="Georgia"/>
                <a:cs typeface="Georgia"/>
              </a:rPr>
              <a:t>Presentation </a:t>
            </a:r>
            <a:r>
              <a:rPr lang="en-NZ" sz="2400" b="1" smtClean="0">
                <a:solidFill>
                  <a:srgbClr val="009CA8"/>
                </a:solidFill>
                <a:latin typeface="Georgia"/>
                <a:cs typeface="Georgia"/>
              </a:rPr>
              <a:t>by </a:t>
            </a:r>
            <a:r>
              <a:rPr lang="en-NZ" sz="2400" b="1" dirty="0" smtClean="0">
                <a:solidFill>
                  <a:srgbClr val="009CA8"/>
                </a:solidFill>
                <a:latin typeface="Georgia"/>
                <a:cs typeface="Georgia"/>
              </a:rPr>
              <a:t>the Social Development Minister</a:t>
            </a:r>
            <a:endParaRPr lang="en-NZ" sz="2400" b="1" dirty="0">
              <a:solidFill>
                <a:srgbClr val="009CA8"/>
              </a:solidFill>
              <a:latin typeface="Georgia"/>
              <a:cs typeface="Georgi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4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6300" y="617004"/>
            <a:ext cx="71311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Gangs and Top 10,000</a:t>
            </a:r>
            <a:endParaRPr lang="en-US" sz="2500" b="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5258" y="1749347"/>
            <a:ext cx="8442224" cy="1877437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/>
                <a:cs typeface="Verdana"/>
              </a:rPr>
              <a:t>6% of Top 10,000 were known gang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 smtClean="0">
              <a:latin typeface="Verdana"/>
              <a:cs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/>
                <a:cs typeface="Verdana"/>
              </a:rPr>
              <a:t>15% of all gang members are in Top 10,000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 smtClean="0">
              <a:latin typeface="Verdana"/>
              <a:cs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/>
                <a:cs typeface="Verdana"/>
              </a:rPr>
              <a:t>25% of gang members aged 16-42 are in Top 10,000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10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75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NZ" sz="24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Going forward</a:t>
            </a:r>
            <a:endParaRPr lang="en-NZ" sz="2400" b="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90208"/>
          </a:xfrm>
        </p:spPr>
        <p:txBody>
          <a:bodyPr>
            <a:normAutofit/>
          </a:bodyPr>
          <a:lstStyle/>
          <a:p>
            <a:r>
              <a:rPr lang="en-N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do we optimise our intervention choices to achieve better life outcomes?</a:t>
            </a:r>
          </a:p>
          <a:p>
            <a:endParaRPr lang="en-NZ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N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CYF investment approach</a:t>
            </a:r>
          </a:p>
          <a:p>
            <a:pPr marL="0" indent="0">
              <a:buNone/>
            </a:pPr>
            <a:endParaRPr lang="en-NZ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 Change Program</a:t>
            </a:r>
          </a:p>
          <a:p>
            <a:pPr marL="457145" lvl="1" indent="0">
              <a:buNone/>
            </a:pPr>
            <a:r>
              <a:rPr lang="en-N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Introduces </a:t>
            </a:r>
            <a:r>
              <a:rPr lang="en-N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fundamental change to the way the social sector works together for our most vulnerable </a:t>
            </a:r>
            <a:r>
              <a:rPr lang="en-N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clients</a:t>
            </a:r>
          </a:p>
          <a:p>
            <a:pPr marL="457145" lvl="1" indent="0">
              <a:buNone/>
            </a:pPr>
            <a:endParaRPr lang="en-NZ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145" lvl="1" indent="0">
              <a:buNone/>
            </a:pPr>
            <a:r>
              <a:rPr lang="en-NZ" sz="1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N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Budget 2016: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N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Youth </a:t>
            </a:r>
            <a:r>
              <a:rPr lang="en-N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funding review for 15-24 year olds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N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0-5 </a:t>
            </a:r>
            <a:r>
              <a:rPr lang="en-N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 </a:t>
            </a:r>
            <a:r>
              <a:rPr lang="en-N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olds priority population</a:t>
            </a:r>
            <a:endParaRPr lang="en-N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9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92529" y="427038"/>
            <a:ext cx="8229600" cy="1143000"/>
          </a:xfrm>
          <a:prstGeom prst="rect">
            <a:avLst/>
          </a:prstGeom>
          <a:solidFill>
            <a:srgbClr val="002060"/>
          </a:solidFill>
        </p:spPr>
        <p:txBody>
          <a:bodyPr vert="horz" lIns="91429" tIns="45715" rIns="91429" bIns="45715" rtlCol="0" anchor="ctr">
            <a:normAutofit/>
          </a:bodyPr>
          <a:lstStyle>
            <a:lvl1pPr algn="ctr" defTabSz="45714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0-5s – one of the priority populations for Budget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893203"/>
            <a:ext cx="7981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Children under 6 </a:t>
            </a:r>
            <a:r>
              <a:rPr lang="en-NZ" sz="2400" dirty="0" smtClean="0"/>
              <a:t>years </a:t>
            </a:r>
            <a:r>
              <a:rPr lang="en-NZ" sz="2400" dirty="0"/>
              <a:t>at 30 June 2012 by number of the following 4 risk factors present in their life to </a:t>
            </a:r>
            <a:r>
              <a:rPr lang="en-NZ" sz="2400" dirty="0" smtClean="0"/>
              <a:t>date</a:t>
            </a:r>
            <a:endParaRPr lang="en-NZ" sz="2400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20207"/>
            <a:ext cx="7560079" cy="2351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20207"/>
            <a:ext cx="7560079" cy="23510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20207"/>
            <a:ext cx="7560079" cy="23510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Rectangle 1"/>
          <p:cNvSpPr/>
          <p:nvPr/>
        </p:nvSpPr>
        <p:spPr>
          <a:xfrm>
            <a:off x="609600" y="5649110"/>
            <a:ext cx="649605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0-5 year olds with 2 or more of the following risk factors: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NZ" sz="1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CYF </a:t>
            </a:r>
            <a:r>
              <a:rPr lang="en-NZ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finding of neglect or abuse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NZ" sz="1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Caregiver </a:t>
            </a:r>
            <a:r>
              <a:rPr lang="en-NZ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a Corrections history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NZ" sz="1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Long-term </a:t>
            </a:r>
            <a:r>
              <a:rPr lang="en-NZ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 receipt of the caregivers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NZ" sz="1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Mother </a:t>
            </a:r>
            <a:r>
              <a:rPr lang="en-NZ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no formal qualifications.</a:t>
            </a:r>
          </a:p>
          <a:p>
            <a:endParaRPr lang="en-NZ" sz="800" dirty="0"/>
          </a:p>
        </p:txBody>
      </p:sp>
    </p:spTree>
    <p:extLst>
      <p:ext uri="{BB962C8B-B14F-4D97-AF65-F5344CB8AC3E}">
        <p14:creationId xmlns:p14="http://schemas.microsoft.com/office/powerpoint/2010/main" val="262671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NZ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Takeaways…</a:t>
            </a:r>
            <a:endParaRPr lang="en-NZ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90208"/>
          </a:xfrm>
        </p:spPr>
        <p:txBody>
          <a:bodyPr>
            <a:normAutofit/>
          </a:bodyPr>
          <a:lstStyle/>
          <a:p>
            <a:r>
              <a:rPr lang="en-NZ" sz="2400" dirty="0" smtClean="0"/>
              <a:t>We see the same patterns whether we analyse cost liability or we analyse the risk of poor outcomes – this analysis identifies the important pathways to intervene, but not the types of intervention</a:t>
            </a:r>
            <a:endParaRPr lang="en-NZ" sz="2400" dirty="0"/>
          </a:p>
          <a:p>
            <a:r>
              <a:rPr lang="en-NZ" sz="2400" dirty="0"/>
              <a:t>Reducing the flow of CYF children into Corrections would have the biggest </a:t>
            </a:r>
            <a:r>
              <a:rPr lang="en-NZ" sz="2400" dirty="0" smtClean="0"/>
              <a:t>potential impact on future liability</a:t>
            </a:r>
            <a:endParaRPr lang="en-N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NZ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 10,000 work was a foundational piece of work in the social sector</a:t>
            </a:r>
            <a:endParaRPr lang="en-NZ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79817"/>
          </a:xfrm>
          <a:noFill/>
        </p:spPr>
        <p:txBody>
          <a:bodyPr>
            <a:normAutofit/>
          </a:bodyPr>
          <a:lstStyle/>
          <a:p>
            <a:r>
              <a:rPr lang="en-N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new approach to looking at shared clients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N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Driven by the need to understand costs and liability (investment approach) and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N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Used integrated data from social sector agencies</a:t>
            </a:r>
          </a:p>
          <a:p>
            <a:r>
              <a:rPr lang="en-N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Provides insights into shared clients across the social sector</a:t>
            </a:r>
          </a:p>
          <a:p>
            <a:r>
              <a:rPr lang="en-N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foundational piece for Social Sector Investment Change Programme (Budget 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NZ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Single Client View of “Amanda”</a:t>
            </a:r>
            <a:endParaRPr lang="en-NZ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9105900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2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l"/>
            <a:r>
              <a:rPr lang="en-NZ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a child had contact with CYF between 1994 and 2014, </a:t>
            </a:r>
            <a:r>
              <a:rPr lang="en-NZ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</a:t>
            </a:r>
            <a:r>
              <a:rPr lang="en-NZ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 </a:t>
            </a:r>
            <a:r>
              <a:rPr lang="en-NZ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cost across the </a:t>
            </a:r>
            <a:r>
              <a:rPr lang="en-NZ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sectors?</a:t>
            </a:r>
            <a:endParaRPr lang="en-NZ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79817"/>
          </a:xfrm>
          <a:noFill/>
        </p:spPr>
        <p:txBody>
          <a:bodyPr>
            <a:normAutofit/>
          </a:bodyPr>
          <a:lstStyle/>
          <a:p>
            <a:r>
              <a:rPr lang="en-NZ" sz="2400" dirty="0" smtClean="0">
                <a:latin typeface="Verdana"/>
                <a:cs typeface="Verdana"/>
              </a:rPr>
              <a:t>From 1994 to 2014 the total cost for the 10,000 highest cost clients was </a:t>
            </a:r>
            <a:r>
              <a:rPr lang="en-NZ" sz="2400" b="1" dirty="0" smtClean="0">
                <a:latin typeface="Verdana"/>
                <a:cs typeface="Verdana"/>
              </a:rPr>
              <a:t>$6.5 billion</a:t>
            </a:r>
          </a:p>
          <a:p>
            <a:pPr marL="0" indent="0">
              <a:buNone/>
            </a:pPr>
            <a:endParaRPr lang="en-NZ" sz="2400" dirty="0" smtClean="0">
              <a:latin typeface="Verdana"/>
              <a:cs typeface="Verdana"/>
            </a:endParaRPr>
          </a:p>
          <a:p>
            <a:r>
              <a:rPr lang="en-N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used costs from </a:t>
            </a:r>
            <a:r>
              <a:rPr lang="en-N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following sources</a:t>
            </a:r>
            <a:r>
              <a:rPr lang="en-N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N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145" lvl="1" indent="0">
              <a:buNone/>
            </a:pPr>
            <a:endParaRPr lang="en-NZ" sz="2000" dirty="0" smtClean="0">
              <a:latin typeface="Verdana"/>
              <a:cs typeface="Verdan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761221"/>
              </p:ext>
            </p:extLst>
          </p:nvPr>
        </p:nvGraphicFramePr>
        <p:xfrm>
          <a:off x="1533525" y="3568700"/>
          <a:ext cx="6096000" cy="18542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Source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Period of data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Child, Youth and Family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1994-2014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Work and Income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1993-2014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Corrections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1900-2014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Health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2007-2011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6300" y="617004"/>
            <a:ext cx="71311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 what is the data telling us?</a:t>
            </a:r>
            <a:endParaRPr lang="en-US" sz="2500" b="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749" y="1938605"/>
            <a:ext cx="8352839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110E6C"/>
              </a:buClr>
              <a:buFont typeface="Arial" panose="020B0604020202020204" pitchFamily="34" charset="0"/>
              <a:buChar char="•"/>
            </a:pPr>
            <a:r>
              <a:rPr lang="en-NZ" sz="2400" b="1" dirty="0" smtClean="0">
                <a:latin typeface="Verdana"/>
                <a:cs typeface="Verdana"/>
              </a:rPr>
              <a:t>From 1994 to 2014:</a:t>
            </a:r>
          </a:p>
          <a:p>
            <a:pPr marL="285750" indent="-285750">
              <a:buClr>
                <a:srgbClr val="110E6C"/>
              </a:buClr>
              <a:buFont typeface="Arial" panose="020B0604020202020204" pitchFamily="34" charset="0"/>
              <a:buChar char="•"/>
            </a:pPr>
            <a:endParaRPr lang="en-NZ" b="1" dirty="0">
              <a:latin typeface="Verdana"/>
              <a:cs typeface="Verdana"/>
            </a:endParaRPr>
          </a:p>
          <a:p>
            <a:pPr marL="742895" lvl="1" indent="-285750">
              <a:buClr>
                <a:srgbClr val="110E6C"/>
              </a:buClr>
              <a:buFont typeface="Courier New" panose="02070309020205020404" pitchFamily="49" charset="0"/>
              <a:buChar char="o"/>
            </a:pPr>
            <a:r>
              <a:rPr lang="en-NZ" sz="2000" dirty="0" smtClean="0">
                <a:latin typeface="Verdana"/>
                <a:cs typeface="Verdana"/>
              </a:rPr>
              <a:t>Each of the 10,000 clients have </a:t>
            </a:r>
            <a:r>
              <a:rPr lang="en-NZ" sz="2000" dirty="0">
                <a:latin typeface="Verdana"/>
                <a:cs typeface="Verdana"/>
              </a:rPr>
              <a:t>costs </a:t>
            </a:r>
            <a:r>
              <a:rPr lang="en-NZ" sz="2000" dirty="0" smtClean="0">
                <a:latin typeface="Verdana"/>
                <a:cs typeface="Verdana"/>
              </a:rPr>
              <a:t>of at least $400,000</a:t>
            </a:r>
          </a:p>
          <a:p>
            <a:pPr lvl="1">
              <a:buClr>
                <a:srgbClr val="110E6C"/>
              </a:buClr>
            </a:pPr>
            <a:endParaRPr lang="en-NZ" sz="2000" dirty="0">
              <a:latin typeface="Verdana"/>
              <a:cs typeface="Verdana"/>
            </a:endParaRPr>
          </a:p>
          <a:p>
            <a:pPr marL="742895" lvl="1" indent="-285750">
              <a:buClr>
                <a:srgbClr val="110E6C"/>
              </a:buClr>
              <a:buFont typeface="Courier New" panose="02070309020205020404" pitchFamily="49" charset="0"/>
              <a:buChar char="o"/>
            </a:pPr>
            <a:r>
              <a:rPr lang="en-NZ" sz="2000" dirty="0" smtClean="0">
                <a:latin typeface="Verdana"/>
                <a:cs typeface="Verdana"/>
              </a:rPr>
              <a:t>920 clients </a:t>
            </a:r>
            <a:r>
              <a:rPr lang="en-NZ" sz="2000" dirty="0">
                <a:latin typeface="Verdana"/>
                <a:cs typeface="Verdana"/>
              </a:rPr>
              <a:t>have costs over $1 </a:t>
            </a:r>
            <a:r>
              <a:rPr lang="en-NZ" sz="2000" dirty="0" smtClean="0">
                <a:latin typeface="Verdana"/>
                <a:cs typeface="Verdana"/>
              </a:rPr>
              <a:t>million</a:t>
            </a:r>
          </a:p>
          <a:p>
            <a:pPr marL="742895" lvl="1" indent="-285750">
              <a:buClr>
                <a:srgbClr val="110E6C"/>
              </a:buClr>
              <a:buFont typeface="Courier New" panose="02070309020205020404" pitchFamily="49" charset="0"/>
              <a:buChar char="o"/>
            </a:pPr>
            <a:endParaRPr lang="en-NZ" sz="2000" dirty="0">
              <a:latin typeface="Verdana"/>
              <a:cs typeface="Verdana"/>
            </a:endParaRPr>
          </a:p>
          <a:p>
            <a:pPr marL="742895" lvl="1" indent="-285750">
              <a:buClr>
                <a:srgbClr val="110E6C"/>
              </a:buClr>
              <a:buFont typeface="Courier New" panose="02070309020205020404" pitchFamily="49" charset="0"/>
              <a:buChar char="o"/>
            </a:pPr>
            <a:r>
              <a:rPr lang="en-NZ" sz="2000" dirty="0" smtClean="0">
                <a:latin typeface="Verdana"/>
                <a:cs typeface="Verdana"/>
              </a:rPr>
              <a:t>The distribution of health cost is highly concentrated for disability services, and mental health and addiction services</a:t>
            </a:r>
            <a:endParaRPr lang="en-NZ" sz="1400" dirty="0" smtClean="0">
              <a:latin typeface="Verdana"/>
              <a:cs typeface="Verdan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6295" y="503068"/>
            <a:ext cx="830575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NZ" sz="25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</a:t>
            </a:r>
            <a:r>
              <a:rPr lang="en-NZ" sz="25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the </a:t>
            </a:r>
            <a:r>
              <a:rPr lang="en-NZ" sz="25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costs </a:t>
            </a:r>
            <a:r>
              <a:rPr lang="en-NZ" sz="25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NZ" sz="25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shared clients</a:t>
            </a:r>
            <a:endParaRPr lang="en-NZ" sz="2500" b="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2896" y="1621333"/>
            <a:ext cx="8492551" cy="4735018"/>
            <a:chOff x="400095" y="1680882"/>
            <a:chExt cx="8492551" cy="4735018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95" y="1680882"/>
              <a:ext cx="8492551" cy="4735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3865299" y="1819275"/>
              <a:ext cx="2278326" cy="4438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chemeClr val="bg1">
                  <a:alpha val="35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95" y="1621333"/>
            <a:ext cx="8492551" cy="4735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53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82" y="2157831"/>
            <a:ext cx="307340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2900" y="373438"/>
            <a:ext cx="848677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Top 10,000: Costs between 2007 and 2011</a:t>
            </a:r>
            <a:br>
              <a:rPr lang="en-NZ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NZ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“shared client” cost question</a:t>
            </a:r>
            <a:endParaRPr lang="en-US" sz="2400" b="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" t="860" r="59302" b="4966"/>
          <a:stretch/>
        </p:blipFill>
        <p:spPr bwMode="auto">
          <a:xfrm>
            <a:off x="342900" y="2019301"/>
            <a:ext cx="2886075" cy="3682490"/>
          </a:xfrm>
          <a:prstGeom prst="rect">
            <a:avLst/>
          </a:prstGeom>
          <a:noFill/>
        </p:spPr>
      </p:pic>
      <p:pic>
        <p:nvPicPr>
          <p:cNvPr id="7" name="Content Placeholder 3"/>
          <p:cNvPicPr>
            <a:picLocks noGrp="1"/>
          </p:cNvPicPr>
          <p:nvPr>
            <p:ph idx="1"/>
          </p:nvPr>
        </p:nvPicPr>
        <p:blipFill rotWithShape="1">
          <a:blip r:embed="rId6"/>
          <a:srcRect l="359" t="432" r="86426" b="95225"/>
          <a:stretch/>
        </p:blipFill>
        <p:spPr>
          <a:xfrm>
            <a:off x="3744429" y="2019301"/>
            <a:ext cx="950118" cy="17059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6" t="7460" b="65173"/>
          <a:stretch/>
        </p:blipFill>
        <p:spPr bwMode="auto">
          <a:xfrm>
            <a:off x="7071112" y="2286000"/>
            <a:ext cx="1825238" cy="1171575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0" t="94892" r="31749" b="881"/>
          <a:stretch/>
        </p:blipFill>
        <p:spPr bwMode="auto">
          <a:xfrm>
            <a:off x="1377457" y="5808110"/>
            <a:ext cx="1742366" cy="165304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0" t="94892" r="31749" b="881"/>
          <a:stretch/>
        </p:blipFill>
        <p:spPr bwMode="auto">
          <a:xfrm>
            <a:off x="4792289" y="5797971"/>
            <a:ext cx="1780129" cy="165304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695575" y="2286000"/>
            <a:ext cx="0" cy="32000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77457" y="1725886"/>
            <a:ext cx="175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rgbClr val="111E5B"/>
                </a:solidFill>
              </a:rPr>
              <a:t>Top 10,000 (CYF)</a:t>
            </a:r>
            <a:endParaRPr lang="en-NZ" dirty="0">
              <a:solidFill>
                <a:srgbClr val="111E5B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08791" y="1725884"/>
            <a:ext cx="2147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rgbClr val="111E5B"/>
                </a:solidFill>
              </a:rPr>
              <a:t>Top 10,000 (General)</a:t>
            </a:r>
            <a:endParaRPr lang="en-NZ" dirty="0">
              <a:solidFill>
                <a:srgbClr val="111E5B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50809" y="2286000"/>
            <a:ext cx="0" cy="32000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9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6300" y="617004"/>
            <a:ext cx="71311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Insights of Top 10,000</a:t>
            </a:r>
            <a:endParaRPr lang="en-US" sz="2500" b="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5258" y="1749347"/>
            <a:ext cx="8442224" cy="3370153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>
                <a:latin typeface="Verdana"/>
                <a:cs typeface="Verdana"/>
              </a:rPr>
              <a:t>There are 10,000 users of services that attract a lifetime cost of over </a:t>
            </a:r>
            <a:r>
              <a:rPr lang="en-NZ" sz="2400" dirty="0" smtClean="0">
                <a:latin typeface="Verdana"/>
                <a:cs typeface="Verdana"/>
              </a:rPr>
              <a:t>$400,000</a:t>
            </a:r>
            <a:r>
              <a:rPr lang="en-NZ" sz="2400" dirty="0">
                <a:latin typeface="Verdana"/>
                <a:cs typeface="Verdana"/>
              </a:rPr>
              <a:t>. This is likely to be  an undercount, due to data </a:t>
            </a:r>
            <a:r>
              <a:rPr lang="en-NZ" sz="2400" dirty="0" smtClean="0">
                <a:latin typeface="Verdana"/>
                <a:cs typeface="Verdana"/>
              </a:rPr>
              <a:t>constraints.</a:t>
            </a:r>
            <a:endParaRPr lang="en-NZ" sz="2400" dirty="0">
              <a:latin typeface="Verdana"/>
              <a:cs typeface="Verdana"/>
            </a:endParaRPr>
          </a:p>
          <a:p>
            <a:endParaRPr lang="en-NZ" sz="900" dirty="0">
              <a:latin typeface="Verdana"/>
              <a:cs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 smtClean="0">
                <a:latin typeface="Verdana"/>
                <a:cs typeface="Verdana"/>
              </a:rPr>
              <a:t>Mental health, addiction and disability </a:t>
            </a:r>
            <a:r>
              <a:rPr lang="en-NZ" sz="2400" dirty="0">
                <a:latin typeface="Verdana"/>
                <a:cs typeface="Verdana"/>
              </a:rPr>
              <a:t>costs are over represented in the Top </a:t>
            </a:r>
            <a:r>
              <a:rPr lang="en-NZ" sz="2400" dirty="0" smtClean="0">
                <a:latin typeface="Verdana"/>
                <a:cs typeface="Verdana"/>
              </a:rPr>
              <a:t>10,000 when compared to the MoH population.</a:t>
            </a:r>
            <a:endParaRPr lang="en-US" sz="1200" dirty="0">
              <a:latin typeface="Verdana"/>
              <a:cs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 smtClean="0">
              <a:latin typeface="Verdana"/>
              <a:cs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/>
                <a:cs typeface="Verdana"/>
              </a:rPr>
              <a:t>If you want to allocate the investment according to the cost of outcome, CYF history is important.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8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6300" y="617004"/>
            <a:ext cx="71311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Breakdown of main benefit types</a:t>
            </a:r>
            <a:endParaRPr lang="en-US" sz="2500" b="1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17C4-0DE1-BA47-9947-7C698AB80C2B}" type="slidenum">
              <a:rPr lang="en-US" smtClean="0">
                <a:solidFill>
                  <a:srgbClr val="777877">
                    <a:tint val="75000"/>
                  </a:srgbClr>
                </a:solidFill>
              </a:rPr>
              <a:pPr/>
              <a:t>9</a:t>
            </a:fld>
            <a:endParaRPr lang="en-US" dirty="0">
              <a:solidFill>
                <a:srgbClr val="777877">
                  <a:tint val="75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81960"/>
              </p:ext>
            </p:extLst>
          </p:nvPr>
        </p:nvGraphicFramePr>
        <p:xfrm>
          <a:off x="1247775" y="1965325"/>
          <a:ext cx="6096000" cy="212344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Benefit</a:t>
                      </a:r>
                      <a:r>
                        <a:rPr lang="en-NZ" baseline="0" dirty="0" smtClean="0"/>
                        <a:t> Type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Proportion of Top 10,000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Proportion of all</a:t>
                      </a:r>
                      <a:r>
                        <a:rPr lang="en-NZ" baseline="0" dirty="0" smtClean="0"/>
                        <a:t> the rest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Sole Parents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56%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43%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Job</a:t>
                      </a:r>
                      <a:r>
                        <a:rPr lang="en-NZ" baseline="0" dirty="0" smtClean="0"/>
                        <a:t> Seekers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21%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/>
                        <a:t>30%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Health/Disability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20%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22%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Others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3%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5%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4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903_imsd stand up not found presentation_redesign">
  <a:themeElements>
    <a:clrScheme name="Custom 3">
      <a:dk1>
        <a:srgbClr val="777877"/>
      </a:dk1>
      <a:lt1>
        <a:sysClr val="window" lastClr="FFFFFF"/>
      </a:lt1>
      <a:dk2>
        <a:srgbClr val="1F497D"/>
      </a:dk2>
      <a:lt2>
        <a:srgbClr val="CECFCD"/>
      </a:lt2>
      <a:accent1>
        <a:srgbClr val="006F77"/>
      </a:accent1>
      <a:accent2>
        <a:srgbClr val="9A4155"/>
      </a:accent2>
      <a:accent3>
        <a:srgbClr val="E88640"/>
      </a:accent3>
      <a:accent4>
        <a:srgbClr val="82AA63"/>
      </a:accent4>
      <a:accent5>
        <a:srgbClr val="265184"/>
      </a:accent5>
      <a:accent6>
        <a:srgbClr val="BC6B4E"/>
      </a:accent6>
      <a:hlink>
        <a:srgbClr val="6A964C"/>
      </a:hlink>
      <a:folHlink>
        <a:srgbClr val="006F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1903_imsd stand up not found presentation_redesign">
  <a:themeElements>
    <a:clrScheme name="Custom 3">
      <a:dk1>
        <a:srgbClr val="777877"/>
      </a:dk1>
      <a:lt1>
        <a:sysClr val="window" lastClr="FFFFFF"/>
      </a:lt1>
      <a:dk2>
        <a:srgbClr val="1F497D"/>
      </a:dk2>
      <a:lt2>
        <a:srgbClr val="CECFCD"/>
      </a:lt2>
      <a:accent1>
        <a:srgbClr val="006F77"/>
      </a:accent1>
      <a:accent2>
        <a:srgbClr val="9A4155"/>
      </a:accent2>
      <a:accent3>
        <a:srgbClr val="E88640"/>
      </a:accent3>
      <a:accent4>
        <a:srgbClr val="82AA63"/>
      </a:accent4>
      <a:accent5>
        <a:srgbClr val="265184"/>
      </a:accent5>
      <a:accent6>
        <a:srgbClr val="BC6B4E"/>
      </a:accent6>
      <a:hlink>
        <a:srgbClr val="6A964C"/>
      </a:hlink>
      <a:folHlink>
        <a:srgbClr val="006F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1903_imsd stand up not found presentation_redesign">
  <a:themeElements>
    <a:clrScheme name="Custom 3">
      <a:dk1>
        <a:srgbClr val="777877"/>
      </a:dk1>
      <a:lt1>
        <a:sysClr val="window" lastClr="FFFFFF"/>
      </a:lt1>
      <a:dk2>
        <a:srgbClr val="1F497D"/>
      </a:dk2>
      <a:lt2>
        <a:srgbClr val="CECFCD"/>
      </a:lt2>
      <a:accent1>
        <a:srgbClr val="006F77"/>
      </a:accent1>
      <a:accent2>
        <a:srgbClr val="9A4155"/>
      </a:accent2>
      <a:accent3>
        <a:srgbClr val="E88640"/>
      </a:accent3>
      <a:accent4>
        <a:srgbClr val="82AA63"/>
      </a:accent4>
      <a:accent5>
        <a:srgbClr val="265184"/>
      </a:accent5>
      <a:accent6>
        <a:srgbClr val="BC6B4E"/>
      </a:accent6>
      <a:hlink>
        <a:srgbClr val="6A964C"/>
      </a:hlink>
      <a:folHlink>
        <a:srgbClr val="006F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1903_imsd stand up not found presentation_redesign.thmx</Template>
  <TotalTime>6225</TotalTime>
  <Words>586</Words>
  <Application>Microsoft Office PowerPoint</Application>
  <PresentationFormat>On-screen Show (4:3)</PresentationFormat>
  <Paragraphs>119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1903_imsd stand up not found presentation_redesign</vt:lpstr>
      <vt:lpstr>1_1903_imsd stand up not found presentation_redesign</vt:lpstr>
      <vt:lpstr>2_1903_imsd stand up not found presentation_redesign</vt:lpstr>
      <vt:lpstr>PowerPoint Presentation</vt:lpstr>
      <vt:lpstr>Top 10,000 work was a foundational piece of work in the social sector</vt:lpstr>
      <vt:lpstr>Single Client View of “Amanda”</vt:lpstr>
      <vt:lpstr>When a child had contact with CYF between 1994 and 2014, what was the cost across the social sectors?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Going forward</vt:lpstr>
      <vt:lpstr>PowerPoint Presentation</vt:lpstr>
      <vt:lpstr>Takeaways…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Hogan</dc:creator>
  <cp:lastModifiedBy>Daniel Lensen</cp:lastModifiedBy>
  <cp:revision>244</cp:revision>
  <cp:lastPrinted>2015-08-26T06:22:25Z</cp:lastPrinted>
  <dcterms:created xsi:type="dcterms:W3CDTF">2015-04-22T04:56:50Z</dcterms:created>
  <dcterms:modified xsi:type="dcterms:W3CDTF">2016-07-26T05:55:27Z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A8363669</vt:lpwstr>
  </property>
  <property fmtid="{D5CDD505-2E9C-101B-9397-08002B2CF9AE}" pid="4" name="Objective-Title">
    <vt:lpwstr>20150914 - Top 10000 presentation by Social Dev Minister</vt:lpwstr>
  </property>
  <property fmtid="{D5CDD505-2E9C-101B-9397-08002B2CF9AE}" pid="5" name="Objective-Comment">
    <vt:lpwstr/>
  </property>
  <property fmtid="{D5CDD505-2E9C-101B-9397-08002B2CF9AE}" pid="6" name="Objective-CreationStamp">
    <vt:filetime>2015-09-14T03:34:01Z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2015-09-14T23:10:49Z</vt:filetime>
  </property>
  <property fmtid="{D5CDD505-2E9C-101B-9397-08002B2CF9AE}" pid="10" name="Objective-ModificationStamp">
    <vt:filetime>2016-05-18T03:52:38Z</vt:filetime>
  </property>
  <property fmtid="{D5CDD505-2E9C-101B-9397-08002B2CF9AE}" pid="11" name="Objective-Owner">
    <vt:lpwstr>Matthew Spencer</vt:lpwstr>
  </property>
  <property fmtid="{D5CDD505-2E9C-101B-9397-08002B2CF9AE}" pid="12" name="Objective-Path">
    <vt:lpwstr>Global Folder:MSD INFORMATION REPOSITORY:Information Monitoring &amp; Reporting:Social Sector Insights:Business Modelling:Workflow:Non-production work:Top 10000:cbi-2_Top 10,000 Social Sector Clients:</vt:lpwstr>
  </property>
  <property fmtid="{D5CDD505-2E9C-101B-9397-08002B2CF9AE}" pid="13" name="Objective-Parent">
    <vt:lpwstr>cbi-2_Top 10,000 Social Sector Clients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3.0</vt:lpwstr>
  </property>
  <property fmtid="{D5CDD505-2E9C-101B-9397-08002B2CF9AE}" pid="16" name="Objective-VersionNumber">
    <vt:r8>4</vt:r8>
  </property>
  <property fmtid="{D5CDD505-2E9C-101B-9397-08002B2CF9AE}" pid="17" name="Objective-VersionComment">
    <vt:lpwstr/>
  </property>
  <property fmtid="{D5CDD505-2E9C-101B-9397-08002B2CF9AE}" pid="18" name="Objective-FileNumber">
    <vt:lpwstr>IM/SI/06/01/15-6066</vt:lpwstr>
  </property>
  <property fmtid="{D5CDD505-2E9C-101B-9397-08002B2CF9AE}" pid="19" name="Objective-Classification">
    <vt:lpwstr>[Inherited - In Confidence]</vt:lpwstr>
  </property>
  <property fmtid="{D5CDD505-2E9C-101B-9397-08002B2CF9AE}" pid="20" name="Objective-Caveats">
    <vt:lpwstr/>
  </property>
  <property fmtid="{D5CDD505-2E9C-101B-9397-08002B2CF9AE}" pid="21" name="Objective-Document Status [system]">
    <vt:lpwstr>Work in Progress</vt:lpwstr>
  </property>
  <property fmtid="{D5CDD505-2E9C-101B-9397-08002B2CF9AE}" pid="22" name="Objective-Email is Vaulted? [system]">
    <vt:lpwstr/>
  </property>
</Properties>
</file>